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327" r:id="rId8"/>
    <p:sldId id="328" r:id="rId9"/>
    <p:sldId id="329" r:id="rId10"/>
    <p:sldId id="330" r:id="rId11"/>
    <p:sldId id="331" r:id="rId12"/>
    <p:sldId id="332" r:id="rId13"/>
    <p:sldId id="334" r:id="rId14"/>
    <p:sldId id="335" r:id="rId15"/>
    <p:sldId id="333" r:id="rId16"/>
    <p:sldId id="336" r:id="rId17"/>
    <p:sldId id="33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52829-321F-40FC-9F4C-2D545CB014C6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91F4B-B612-4045-8D90-21F98D64C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47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1F4B-B612-4045-8D90-21F98D64C67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60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646A-33F5-4D2A-8649-03D7F1466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24787-9931-4020-932F-DE3CFFB5F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F355-9BE8-44D0-B6AA-77B640E2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E1A5-9FCB-450B-A395-EBC0252CF96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7445B-12D7-4420-A5CF-FF447B49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600A8-E2B7-4D5B-BCC6-D77AE213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EB96-CAA4-4BF7-89E5-38D71DDD6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5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3AA5-BF2F-4810-833C-5887348D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BBC4E-625C-4BE4-A2BC-58681DEF3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09829-E247-4A8F-A23A-94E7A7C8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E1A5-9FCB-450B-A395-EBC0252CF96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5D46E-D7B9-43C6-9483-96D6CA3D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3C73-4BA9-4873-8C14-B9E3FD37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EB96-CAA4-4BF7-89E5-38D71DDD6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73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611E4-62FD-4C80-8D1E-88E9A19A9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B00EC-791B-4F03-9353-2B772B5FB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59AE8-7BFE-42C2-BAF0-D70B38F8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E1A5-9FCB-450B-A395-EBC0252CF96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C3E47-2C97-4E9B-A273-9F98ACE3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67DDF-20F3-40F9-9FA4-4F45BD43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EB96-CAA4-4BF7-89E5-38D71DDD6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29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92B1-F029-4251-AF78-F586AD70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1DF5-4B69-4B38-B407-B4CB0729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C13FD-E94E-4813-BF8B-B8FF8BFA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E1A5-9FCB-450B-A395-EBC0252CF96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C685C-32B0-4B6D-9A72-5370FD06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A27C-337E-4748-BC47-4E939098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EB96-CAA4-4BF7-89E5-38D71DDD6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7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75C2-D906-470D-84CF-CFC957DE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51B87-6529-4EBF-B7F8-F9AFBB6CA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DDB5A-1C75-4445-A67D-9C28F6A4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E1A5-9FCB-450B-A395-EBC0252CF96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7E659-784F-42B4-8C03-2FD9AB2E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189C0-7532-4D2B-87D0-81E14235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EB96-CAA4-4BF7-89E5-38D71DDD6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5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590F-CE22-4CE0-85A1-6A71F8A5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CE9F-5394-4B7E-8439-E199AE90E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3441A-4E0D-4E2A-BF3B-B7DD41265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29DA8-6672-49EE-AE8D-990A28A8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E1A5-9FCB-450B-A395-EBC0252CF96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54584-EE5D-4F60-A2D3-D9A9B3B1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D4AFD-A2D6-497F-9891-3AAB8AE0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EB96-CAA4-4BF7-89E5-38D71DDD6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95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CDE7-F4B3-4326-93F4-945D5BA4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7CEB7-6B03-47BC-928E-7C3CFAC3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2D03E-605B-43FB-B955-6CE1EFE8C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A6EC3-7B32-4141-BCF1-7DB215CC3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2B001-68AC-4904-A83C-EA5A62656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83703-150C-49D5-AECA-9F07DA31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E1A5-9FCB-450B-A395-EBC0252CF96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A07E2-6007-4E05-9B49-62CB9645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4127D-45C7-4B8F-8C64-EC71A75C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EB96-CAA4-4BF7-89E5-38D71DDD6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03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DED2-1DCF-4698-9C2E-E52DD29D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23551-6824-42D5-BA31-E764BFB3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E1A5-9FCB-450B-A395-EBC0252CF96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08DFC-6D73-466F-870B-D6AD0B57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C8552-8FA4-4E05-93D5-2AB97B3D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EB96-CAA4-4BF7-89E5-38D71DDD6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08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432AC-C55F-48DA-8931-7FD8B996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E1A5-9FCB-450B-A395-EBC0252CF96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4EDDD-0AAF-4315-9453-EC7B64A7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2EB45-FD30-40D7-A132-B0947577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EB96-CAA4-4BF7-89E5-38D71DDD6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4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DDA0-30E5-4AE2-8175-EABA9F73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F1F1-1976-4EA6-996C-663452F9E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FD0CA-0839-46C7-8F31-F23939F0E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20DB3-950C-480A-A396-1F2B7E3D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E1A5-9FCB-450B-A395-EBC0252CF96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42457-ECCC-44E7-8610-AA616B0A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67D76-27F1-4C0C-8F93-E690E61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EB96-CAA4-4BF7-89E5-38D71DDD6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41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BD3F-8370-4A88-91BB-B67BF0A6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9E750-0AB6-4441-87AC-522FEED61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46021-7DA4-4600-B69D-1CEE5FC68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B06C7-FDC1-4BA5-858E-87D8EA07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E1A5-9FCB-450B-A395-EBC0252CF96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FB1ED-ADE4-4CB8-BA7F-EFB43FED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4570A-86BE-42DF-9122-D58986EA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EB96-CAA4-4BF7-89E5-38D71DDD6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9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BE0E0-30E5-45E7-9C3F-AC566AC2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E3835-0E20-4117-8DEF-BE33188D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187E-5CEF-45D7-82C8-86F465494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AE1A5-9FCB-450B-A395-EBC0252CF96C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47987-9F6C-4967-9C6A-B43EB94BC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FC0CB-2FFB-4260-B6A4-6F1AEDA60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6EB96-CAA4-4BF7-89E5-38D71DDD6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27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2CE0-0C38-4C7F-94BE-47D7474D8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Sequential Pattern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42576-38E6-403A-9E2E-908579BA3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74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1BE0-6585-432A-B490-5E15E685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TimesNewRomanPSMT"/>
              </a:rPr>
              <a:t>The final output sequential patterns</a:t>
            </a:r>
            <a:endParaRPr lang="en-IN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4421E-35F8-42ED-8D61-26E9313A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800" y="2673925"/>
            <a:ext cx="10063000" cy="20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9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96B9-F26C-432C-9F7A-F56BE568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latin typeface="TimesNewRomanPSMT"/>
              </a:rPr>
              <a:t>text 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C08F-F1C0-4FE8-9ABA-1560349C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137"/>
            <a:ext cx="10515600" cy="4277825"/>
          </a:xfrm>
        </p:spPr>
        <p:txBody>
          <a:bodyPr/>
          <a:lstStyle/>
          <a:p>
            <a:pPr algn="l"/>
            <a:r>
              <a:rPr lang="en-US" sz="2400" b="0" i="0" u="none" strike="noStrike" baseline="0" dirty="0"/>
              <a:t>frequent sequences can represent language patterns. </a:t>
            </a:r>
          </a:p>
          <a:p>
            <a:pPr algn="l"/>
            <a:r>
              <a:rPr lang="en-US" sz="2400" b="0" i="0" u="none" strike="noStrike" baseline="0" dirty="0"/>
              <a:t>To mine such patterns, we treat each sentence as a sequence.</a:t>
            </a:r>
          </a:p>
          <a:p>
            <a:pPr algn="l"/>
            <a:r>
              <a:rPr lang="en-US" sz="2400" b="0" i="0" u="none" strike="noStrike" baseline="0" dirty="0"/>
              <a:t>For example, the sentence “</a:t>
            </a:r>
            <a:r>
              <a:rPr lang="en-US" sz="2400" b="0" i="1" u="none" strike="noStrike" baseline="0" dirty="0"/>
              <a:t>this is a great movie</a:t>
            </a:r>
            <a:r>
              <a:rPr lang="en-US" sz="2400" b="0" i="0" u="none" strike="noStrike" baseline="0" dirty="0"/>
              <a:t>” can be represented with the sequence 〈{this}{is}{a}{great}{movie}〉. </a:t>
            </a:r>
          </a:p>
          <a:p>
            <a:pPr algn="l"/>
            <a:r>
              <a:rPr lang="en-US" sz="2400" b="0" i="0" u="none" strike="noStrike" baseline="0" dirty="0"/>
              <a:t>If we also want to consider the part-of-speech tags of each word in pattern mining, </a:t>
            </a:r>
          </a:p>
          <a:p>
            <a:pPr lvl="1"/>
            <a:r>
              <a:rPr lang="en-US" sz="2000" b="0" i="0" u="none" strike="noStrike" baseline="0" dirty="0"/>
              <a:t>the sentence can be represented with 〈{PRN, this}{VB, is}{DT, a}{JJ, great}{NN, </a:t>
            </a:r>
            <a:r>
              <a:rPr lang="en-IN" sz="2000" b="0" i="0" u="none" strike="noStrike" baseline="0" dirty="0"/>
              <a:t>movie}〉, </a:t>
            </a:r>
          </a:p>
          <a:p>
            <a:pPr lvl="1"/>
            <a:r>
              <a:rPr lang="en-IN" sz="2000" b="0" i="0" u="none" strike="noStrike" baseline="0" dirty="0"/>
              <a:t>where PRN stands for pronoun, VB for verb, DT for determiner,</a:t>
            </a:r>
            <a:r>
              <a:rPr lang="en-US" sz="2000" b="0" i="0" u="none" strike="noStrike" baseline="0" dirty="0"/>
              <a:t>JJ for adjective and NN for noun. </a:t>
            </a:r>
          </a:p>
          <a:p>
            <a:r>
              <a:rPr lang="en-US" sz="2400" b="0" i="0" u="none" strike="noStrike" baseline="0" dirty="0"/>
              <a:t>A set of such sequences can be used to find language patterns that involve both part-of-speech tags and actual </a:t>
            </a:r>
            <a:r>
              <a:rPr lang="en-IN" sz="2400" b="0" i="0" u="none" strike="noStrike" baseline="0" dirty="0"/>
              <a:t>words</a:t>
            </a:r>
            <a:r>
              <a:rPr lang="en-IN" sz="2200" b="0" i="0" u="none" strike="noStrike" baseline="0" dirty="0">
                <a:latin typeface="TimesNewRomanPSMT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55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84ED-07F1-4CB0-B00D-A4407C63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0" u="none" strike="noStrike" baseline="0" dirty="0">
                <a:latin typeface="Arial" panose="020B0604020202020204" pitchFamily="34" charset="0"/>
              </a:rPr>
              <a:t>Mining Algorithm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74B7-BEFE-4AAF-9E86-C95E245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0" i="0" u="none" strike="noStrike" baseline="0" dirty="0" err="1">
                <a:latin typeface="TimesNewRomanPSMT"/>
              </a:rPr>
              <a:t>Apriori</a:t>
            </a:r>
            <a:r>
              <a:rPr lang="en-IN" sz="2400" b="0" i="0" u="none" strike="noStrike" baseline="0" dirty="0">
                <a:latin typeface="TimesNewRomanPSMT"/>
              </a:rPr>
              <a:t>-SPM for mining frequent </a:t>
            </a:r>
            <a:r>
              <a:rPr lang="en-US" sz="2400" b="0" i="0" u="none" strike="noStrike" baseline="0" dirty="0">
                <a:latin typeface="TimesNewRomanPSMT"/>
              </a:rPr>
              <a:t>sequences (or sequential patterns) using a single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minimum support</a:t>
            </a:r>
          </a:p>
          <a:p>
            <a:pPr algn="l"/>
            <a:r>
              <a:rPr lang="en-US" sz="2400" b="0" i="0" u="none" strike="noStrike" baseline="0" dirty="0">
                <a:latin typeface="TimesNewRomanPSMT"/>
              </a:rPr>
              <a:t>It works in almost the same way as the </a:t>
            </a:r>
            <a:r>
              <a:rPr lang="en-US" sz="2400" b="0" i="0" u="none" strike="noStrike" baseline="0" dirty="0" err="1">
                <a:latin typeface="TimesNewRomanPSMT"/>
              </a:rPr>
              <a:t>Apriori</a:t>
            </a:r>
            <a:r>
              <a:rPr lang="en-US" sz="2400" b="0" i="0" u="none" strike="noStrike" baseline="0" dirty="0">
                <a:latin typeface="TimesNewRomanPSMT"/>
              </a:rPr>
              <a:t> algorithm. </a:t>
            </a:r>
          </a:p>
          <a:p>
            <a:pPr algn="l"/>
            <a:r>
              <a:rPr lang="en-US" sz="2400" b="0" i="0" u="none" strike="noStrike" baseline="0" dirty="0">
                <a:latin typeface="TimesNewRomanPSMT"/>
              </a:rPr>
              <a:t>We still use </a:t>
            </a:r>
            <a:r>
              <a:rPr lang="en-US" sz="2400" b="0" i="1" u="none" strike="noStrike" baseline="0" dirty="0" err="1">
                <a:latin typeface="Times New Roman" panose="02020603050405020304" pitchFamily="18" charset="0"/>
              </a:rPr>
              <a:t>Fk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latin typeface="TimesNewRomanPSMT"/>
              </a:rPr>
              <a:t>to store the set of all frequent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k</a:t>
            </a:r>
            <a:r>
              <a:rPr lang="en-US" sz="2400" b="0" i="0" u="none" strike="noStrike" baseline="0" dirty="0">
                <a:latin typeface="TimesNewRomanPSMT"/>
              </a:rPr>
              <a:t>-sequences, and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Ck </a:t>
            </a:r>
            <a:r>
              <a:rPr lang="en-US" sz="2400" b="0" i="0" u="none" strike="noStrike" baseline="0" dirty="0">
                <a:latin typeface="TimesNewRomanPSMT"/>
              </a:rPr>
              <a:t>to store the set of all candidate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k</a:t>
            </a:r>
            <a:r>
              <a:rPr lang="en-US" sz="2400" b="0" i="0" u="none" strike="noStrike" baseline="0" dirty="0">
                <a:latin typeface="TimesNewRomanPSMT"/>
              </a:rPr>
              <a:t>-sequences. </a:t>
            </a:r>
          </a:p>
          <a:p>
            <a:pPr algn="l"/>
            <a:r>
              <a:rPr lang="en-US" sz="2400" b="0" i="0" u="none" strike="noStrike" baseline="0" dirty="0">
                <a:latin typeface="TimesNewRomanPSMT"/>
              </a:rPr>
              <a:t>The main difference is in the candidate generation, candidate-gen-SPM(). </a:t>
            </a:r>
          </a:p>
        </p:txBody>
      </p:sp>
    </p:spTree>
    <p:extLst>
      <p:ext uri="{BB962C8B-B14F-4D97-AF65-F5344CB8AC3E}">
        <p14:creationId xmlns:p14="http://schemas.microsoft.com/office/powerpoint/2010/main" val="254150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1392-F42A-4CEC-B664-A31BE3C5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0" i="0" u="none" strike="noStrike" baseline="0" dirty="0">
                <a:latin typeface="TimesNewRomanPSMT"/>
              </a:rPr>
              <a:t>The </a:t>
            </a:r>
            <a:r>
              <a:rPr lang="en-IN" sz="2800" b="0" i="0" u="none" strike="noStrike" baseline="0" dirty="0" err="1">
                <a:latin typeface="TimesNewRomanPSMT"/>
              </a:rPr>
              <a:t>Apriori</a:t>
            </a:r>
            <a:r>
              <a:rPr lang="en-IN" sz="2800" b="0" i="0" u="none" strike="noStrike" baseline="0" dirty="0">
                <a:latin typeface="TimesNewRomanPSMT"/>
              </a:rPr>
              <a:t>-SPM Algorithm for generating sequential patterns</a:t>
            </a:r>
            <a:endParaRPr lang="en-IN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FEB0B-46A7-45B9-B7EB-93D0BA19C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824" y="1550012"/>
            <a:ext cx="9303842" cy="427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82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8F63-A764-4E50-B05D-99220543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365126"/>
            <a:ext cx="11142785" cy="577410"/>
          </a:xfrm>
        </p:spPr>
        <p:txBody>
          <a:bodyPr>
            <a:normAutofit/>
          </a:bodyPr>
          <a:lstStyle/>
          <a:p>
            <a:r>
              <a:rPr lang="en-IN" sz="2800" b="0" i="0" u="none" strike="noStrike" baseline="0" dirty="0">
                <a:latin typeface="TimesNewRomanPSMT"/>
              </a:rPr>
              <a:t>The candidate-gen-SPM function</a:t>
            </a:r>
            <a:endParaRPr lang="en-IN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A261-F16F-44B9-8EDC-6491E1003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3" y="1026938"/>
            <a:ext cx="11479237" cy="567631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b="1" i="0" u="none" strike="noStrike" baseline="0" dirty="0"/>
              <a:t>Function </a:t>
            </a:r>
            <a:r>
              <a:rPr lang="en-IN" sz="2400" b="0" i="0" u="none" strike="noStrike" baseline="0" dirty="0"/>
              <a:t>candidate-gen-SPM(</a:t>
            </a:r>
            <a:r>
              <a:rPr lang="en-IN" sz="2400" b="0" i="1" u="none" strike="noStrike" baseline="0" dirty="0"/>
              <a:t>Fk</a:t>
            </a:r>
            <a:r>
              <a:rPr lang="en-IN" sz="2400" b="0" i="0" u="none" strike="noStrike" baseline="0" dirty="0"/>
              <a:t>-1)</a:t>
            </a:r>
          </a:p>
          <a:p>
            <a:pPr algn="l"/>
            <a:r>
              <a:rPr lang="en-US" sz="2400" b="0" i="0" u="none" strike="noStrike" baseline="0" dirty="0"/>
              <a:t>1. </a:t>
            </a:r>
            <a:r>
              <a:rPr lang="en-US" sz="2400" b="1" i="0" u="none" strike="noStrike" baseline="0" dirty="0"/>
              <a:t>Join step</a:t>
            </a:r>
          </a:p>
          <a:p>
            <a:pPr lvl="1"/>
            <a:r>
              <a:rPr lang="en-US" sz="2000" b="0" i="0" u="none" strike="noStrike" baseline="0" dirty="0"/>
              <a:t>Candidate sequences are generated by joining </a:t>
            </a:r>
            <a:r>
              <a:rPr lang="en-US" sz="2000" b="0" i="1" u="none" strike="noStrike" baseline="0" dirty="0"/>
              <a:t>Fk</a:t>
            </a:r>
            <a:r>
              <a:rPr lang="en-US" sz="2000" b="0" i="0" u="none" strike="noStrike" baseline="0" dirty="0"/>
              <a:t>-1 with </a:t>
            </a:r>
            <a:r>
              <a:rPr lang="en-US" sz="2000" b="0" i="1" u="none" strike="noStrike" baseline="0" dirty="0"/>
              <a:t>Fk</a:t>
            </a:r>
            <a:r>
              <a:rPr lang="en-US" sz="2000" b="0" i="0" u="none" strike="noStrike" baseline="0" dirty="0"/>
              <a:t>-1. </a:t>
            </a:r>
          </a:p>
          <a:p>
            <a:pPr lvl="1"/>
            <a:r>
              <a:rPr lang="en-US" sz="2000" b="0" i="0" u="none" strike="noStrike" baseline="0" dirty="0"/>
              <a:t>A sequence </a:t>
            </a:r>
            <a:r>
              <a:rPr lang="en-US" sz="2000" b="0" i="1" u="none" strike="noStrike" baseline="0" dirty="0"/>
              <a:t>s</a:t>
            </a:r>
            <a:r>
              <a:rPr lang="en-US" sz="2000" b="0" i="0" u="none" strike="noStrike" baseline="0" dirty="0"/>
              <a:t>1 joins with </a:t>
            </a:r>
            <a:r>
              <a:rPr lang="en-US" sz="2000" b="0" i="1" u="none" strike="noStrike" baseline="0" dirty="0"/>
              <a:t>s</a:t>
            </a:r>
            <a:r>
              <a:rPr lang="en-US" sz="2000" b="0" i="0" u="none" strike="noStrike" baseline="0" dirty="0"/>
              <a:t>2 if the subsequence obtained by dropping the first item of </a:t>
            </a:r>
            <a:r>
              <a:rPr lang="en-US" sz="2000" b="0" i="1" u="none" strike="noStrike" baseline="0" dirty="0"/>
              <a:t>s</a:t>
            </a:r>
            <a:r>
              <a:rPr lang="en-US" sz="2000" b="0" i="0" u="none" strike="noStrike" baseline="0" dirty="0"/>
              <a:t>1 is the same as the subsequence obtained by dropping the last item of </a:t>
            </a:r>
            <a:r>
              <a:rPr lang="en-US" sz="2000" b="0" i="1" u="none" strike="noStrike" baseline="0" dirty="0"/>
              <a:t>s</a:t>
            </a:r>
            <a:r>
              <a:rPr lang="en-US" sz="2000" b="0" i="0" u="none" strike="noStrike" baseline="0" dirty="0"/>
              <a:t>2. </a:t>
            </a:r>
          </a:p>
          <a:p>
            <a:pPr lvl="1"/>
            <a:r>
              <a:rPr lang="en-US" sz="2000" b="0" i="0" u="none" strike="noStrike" baseline="0" dirty="0"/>
              <a:t>The candidate sequence generated by joining </a:t>
            </a:r>
            <a:r>
              <a:rPr lang="en-US" sz="2000" b="0" i="1" u="none" strike="noStrike" baseline="0" dirty="0"/>
              <a:t>s</a:t>
            </a:r>
            <a:r>
              <a:rPr lang="en-US" sz="2000" b="0" i="0" u="none" strike="noStrike" baseline="0" dirty="0"/>
              <a:t>1 with </a:t>
            </a:r>
            <a:r>
              <a:rPr lang="en-US" sz="2000" b="0" i="1" u="none" strike="noStrike" baseline="0" dirty="0"/>
              <a:t>s</a:t>
            </a:r>
            <a:r>
              <a:rPr lang="en-US" sz="2000" b="0" i="0" u="none" strike="noStrike" baseline="0" dirty="0"/>
              <a:t>2 is the sequence </a:t>
            </a:r>
            <a:r>
              <a:rPr lang="en-US" sz="2000" b="0" i="1" u="none" strike="noStrike" baseline="0" dirty="0"/>
              <a:t>s</a:t>
            </a:r>
            <a:r>
              <a:rPr lang="en-US" sz="2000" b="0" i="0" u="none" strike="noStrike" baseline="0" dirty="0"/>
              <a:t>1 extended with the last item in </a:t>
            </a:r>
            <a:r>
              <a:rPr lang="en-US" sz="2000" b="0" i="1" u="none" strike="noStrike" baseline="0" dirty="0"/>
              <a:t>s</a:t>
            </a:r>
            <a:r>
              <a:rPr lang="en-US" sz="2000" b="0" i="0" u="none" strike="noStrike" baseline="0" dirty="0"/>
              <a:t>2. </a:t>
            </a:r>
          </a:p>
          <a:p>
            <a:pPr lvl="1"/>
            <a:r>
              <a:rPr lang="en-US" sz="2000" b="0" i="0" u="none" strike="noStrike" baseline="0" dirty="0"/>
              <a:t>There are two cases: </a:t>
            </a:r>
          </a:p>
          <a:p>
            <a:pPr lvl="1"/>
            <a:r>
              <a:rPr lang="en-US" sz="2000" b="0" i="0" u="none" strike="noStrike" baseline="0" dirty="0"/>
              <a:t>the added item forms a separate element if it was a separate element in </a:t>
            </a:r>
            <a:r>
              <a:rPr lang="en-US" sz="2000" b="0" i="1" u="none" strike="noStrike" baseline="0" dirty="0"/>
              <a:t>s</a:t>
            </a:r>
            <a:r>
              <a:rPr lang="en-US" sz="2000" b="0" i="0" u="none" strike="noStrike" baseline="0" dirty="0"/>
              <a:t>2, and is appended at the end of </a:t>
            </a:r>
            <a:r>
              <a:rPr lang="en-US" sz="2000" b="0" i="1" u="none" strike="noStrike" baseline="0" dirty="0"/>
              <a:t>s</a:t>
            </a:r>
            <a:r>
              <a:rPr lang="en-US" sz="2000" b="0" i="0" u="none" strike="noStrike" baseline="0" dirty="0"/>
              <a:t>1 in the merged sequence, and</a:t>
            </a:r>
          </a:p>
          <a:p>
            <a:pPr lvl="1"/>
            <a:r>
              <a:rPr lang="en-US" sz="2000" b="0" i="0" u="none" strike="noStrike" baseline="0" dirty="0"/>
              <a:t>the added item is part of the last element of </a:t>
            </a:r>
            <a:r>
              <a:rPr lang="en-US" sz="2000" b="0" i="1" u="none" strike="noStrike" baseline="0" dirty="0"/>
              <a:t>s</a:t>
            </a:r>
            <a:r>
              <a:rPr lang="en-US" sz="2000" b="0" i="0" u="none" strike="noStrike" baseline="0" dirty="0"/>
              <a:t>1 in the merged sequence otherwise.</a:t>
            </a:r>
          </a:p>
          <a:p>
            <a:pPr algn="l"/>
            <a:r>
              <a:rPr lang="en-US" sz="2400" b="0" i="0" u="none" strike="noStrike" baseline="0" dirty="0"/>
              <a:t>2. </a:t>
            </a:r>
            <a:r>
              <a:rPr lang="en-US" sz="2400" b="1" i="0" u="none" strike="noStrike" baseline="0" dirty="0"/>
              <a:t>Prune step</a:t>
            </a:r>
            <a:endParaRPr lang="en-US" sz="2400" dirty="0"/>
          </a:p>
          <a:p>
            <a:pPr lvl="1"/>
            <a:r>
              <a:rPr lang="en-US" sz="2000" b="0" i="0" u="none" strike="noStrike" baseline="0" dirty="0"/>
              <a:t>A candidate sequence is pruned if any one of its (</a:t>
            </a:r>
            <a:r>
              <a:rPr lang="en-US" sz="2000" b="0" i="1" u="none" strike="noStrike" baseline="0" dirty="0"/>
              <a:t>k</a:t>
            </a:r>
            <a:r>
              <a:rPr lang="en-US" sz="2000" b="0" i="0" u="none" strike="noStrike" baseline="0" dirty="0"/>
              <a:t>-1)-subsequence is infrequent (without minimum support).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38529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AF94-1FA5-47EC-A138-06226415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0" i="0" u="none" strike="noStrike" baseline="0" dirty="0">
                <a:latin typeface="TimesNewRomanPSMT"/>
              </a:rPr>
              <a:t>Example of candidate-gen-SPM()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77BB-BA0F-4FE9-9504-ECED7831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6751"/>
            <a:ext cx="10515600" cy="2596124"/>
          </a:xfrm>
        </p:spPr>
        <p:txBody>
          <a:bodyPr>
            <a:normAutofit/>
          </a:bodyPr>
          <a:lstStyle/>
          <a:p>
            <a:pPr algn="l"/>
            <a:r>
              <a:rPr lang="en-IN" sz="2400" b="0" i="0" u="none" strike="noStrike" baseline="0" dirty="0">
                <a:latin typeface="TimesNewRomanPSMT"/>
              </a:rPr>
              <a:t>In </a:t>
            </a:r>
            <a:r>
              <a:rPr lang="en-US" sz="2400" b="0" i="0" u="none" strike="noStrike" baseline="0" dirty="0">
                <a:latin typeface="TimesNewRomanPSMT"/>
              </a:rPr>
              <a:t>the join step, the sequence </a:t>
            </a:r>
            <a:r>
              <a:rPr lang="en-US" sz="2400" b="0" i="0" u="none" strike="noStrike" baseline="0" dirty="0">
                <a:latin typeface="SymbolMT"/>
              </a:rPr>
              <a:t>〈</a:t>
            </a:r>
            <a:r>
              <a:rPr lang="en-US" sz="2400" b="0" i="0" u="none" strike="noStrike" baseline="0" dirty="0">
                <a:latin typeface="ArialMT"/>
              </a:rPr>
              <a:t>{1, 2}{4}</a:t>
            </a:r>
            <a:r>
              <a:rPr lang="en-US" sz="2400" b="0" i="0" u="none" strike="noStrike" baseline="0" dirty="0">
                <a:latin typeface="SymbolMT"/>
              </a:rPr>
              <a:t>〉 </a:t>
            </a:r>
            <a:r>
              <a:rPr lang="en-US" sz="2400" b="0" i="0" u="none" strike="noStrike" baseline="0" dirty="0">
                <a:latin typeface="TimesNewRomanPSMT"/>
              </a:rPr>
              <a:t>joins with </a:t>
            </a:r>
            <a:r>
              <a:rPr lang="en-US" sz="2400" b="0" i="0" u="none" strike="noStrike" baseline="0" dirty="0">
                <a:latin typeface="SymbolMT"/>
              </a:rPr>
              <a:t>〈</a:t>
            </a:r>
            <a:r>
              <a:rPr lang="en-US" sz="2400" b="0" i="0" u="none" strike="noStrike" baseline="0" dirty="0">
                <a:latin typeface="ArialMT"/>
              </a:rPr>
              <a:t>{2}{4, 5}</a:t>
            </a:r>
            <a:r>
              <a:rPr lang="en-US" sz="2400" b="0" i="0" u="none" strike="noStrike" baseline="0" dirty="0">
                <a:latin typeface="SymbolMT"/>
              </a:rPr>
              <a:t>〉 and 〈</a:t>
            </a:r>
            <a:r>
              <a:rPr lang="en-US" sz="2400" b="0" i="0" u="none" strike="noStrike" baseline="0" dirty="0">
                <a:latin typeface="ArialMT"/>
              </a:rPr>
              <a:t>{2}{4}{6}</a:t>
            </a:r>
            <a:r>
              <a:rPr lang="en-US" sz="2400" b="0" i="0" u="none" strike="noStrike" baseline="0" dirty="0">
                <a:latin typeface="SymbolMT"/>
              </a:rPr>
              <a:t>〉 </a:t>
            </a:r>
            <a:r>
              <a:rPr lang="en-US" sz="2400" b="0" i="0" u="none" strike="noStrike" baseline="0" dirty="0">
                <a:latin typeface="TimesNewRomanPSMT"/>
              </a:rPr>
              <a:t>to produce </a:t>
            </a:r>
            <a:r>
              <a:rPr lang="en-US" sz="2400" b="0" i="0" u="none" strike="noStrike" baseline="0" dirty="0">
                <a:latin typeface="SymbolMT"/>
              </a:rPr>
              <a:t>〈</a:t>
            </a:r>
            <a:r>
              <a:rPr lang="en-US" sz="2400" b="0" i="0" u="none" strike="noStrike" baseline="0" dirty="0">
                <a:latin typeface="ArialMT"/>
              </a:rPr>
              <a:t>{1,2}{4, 5}</a:t>
            </a:r>
            <a:r>
              <a:rPr lang="en-US" sz="2400" b="0" i="0" u="none" strike="noStrike" baseline="0" dirty="0">
                <a:latin typeface="SymbolMT"/>
              </a:rPr>
              <a:t>〉</a:t>
            </a:r>
            <a:r>
              <a:rPr lang="en-US" sz="2400" b="0" i="0" u="none" strike="noStrike" baseline="0" dirty="0">
                <a:latin typeface="TimesNewRomanPSMT"/>
              </a:rPr>
              <a:t>, and  </a:t>
            </a:r>
            <a:r>
              <a:rPr lang="en-US" sz="2400" b="0" i="0" u="none" strike="noStrike" baseline="0" dirty="0">
                <a:latin typeface="SymbolMT"/>
              </a:rPr>
              <a:t>〈</a:t>
            </a:r>
            <a:r>
              <a:rPr lang="en-US" sz="2400" b="0" i="0" u="none" strike="noStrike" baseline="0" dirty="0">
                <a:latin typeface="ArialMT"/>
              </a:rPr>
              <a:t>{1, 2}{4} {6}</a:t>
            </a:r>
            <a:r>
              <a:rPr lang="en-US" sz="2400" b="0" i="0" u="none" strike="noStrike" baseline="0" dirty="0">
                <a:latin typeface="SymbolMT"/>
              </a:rPr>
              <a:t>〉</a:t>
            </a:r>
            <a:endParaRPr lang="en-US" sz="2400" dirty="0">
              <a:latin typeface="ArialMT"/>
            </a:endParaRPr>
          </a:p>
          <a:p>
            <a:pPr algn="l"/>
            <a:r>
              <a:rPr lang="en-US" sz="2400" b="0" i="0" u="none" strike="noStrike" baseline="0" dirty="0">
                <a:latin typeface="TimesNewRomanPSMT"/>
              </a:rPr>
              <a:t>The other sequences cannot be joined</a:t>
            </a:r>
          </a:p>
          <a:p>
            <a:pPr lvl="1"/>
            <a:r>
              <a:rPr lang="en-US" sz="2000" b="0" i="0" u="none" strike="noStrike" baseline="0" dirty="0"/>
              <a:t>For instance, 〈{1}{4, 5}〉 does not join with any sequence since there is no sequence of the form 〈{4, 5}{x}〉 or 〈{4, 5, x}〉. </a:t>
            </a:r>
          </a:p>
          <a:p>
            <a:r>
              <a:rPr lang="en-US" b="0" i="0" u="none" strike="noStrike" baseline="0" dirty="0">
                <a:latin typeface="TimesNewRomanPSMT"/>
              </a:rPr>
              <a:t>In </a:t>
            </a:r>
            <a:r>
              <a:rPr lang="en-US" sz="2400" b="0" i="0" u="none" strike="noStrike" baseline="0" dirty="0">
                <a:latin typeface="TimesNewRomanPSMT"/>
              </a:rPr>
              <a:t>the prune step, </a:t>
            </a:r>
            <a:r>
              <a:rPr lang="en-US" sz="2400" b="0" i="0" u="none" strike="noStrike" baseline="0" dirty="0">
                <a:latin typeface="SymbolMT"/>
              </a:rPr>
              <a:t>〈</a:t>
            </a:r>
            <a:r>
              <a:rPr lang="en-US" sz="2400" b="0" i="0" u="none" strike="noStrike" baseline="0" dirty="0">
                <a:latin typeface="ArialMT"/>
              </a:rPr>
              <a:t>{1, 2}{4} {6}</a:t>
            </a:r>
            <a:r>
              <a:rPr lang="en-US" sz="2400" b="0" i="0" u="none" strike="noStrike" baseline="0" dirty="0">
                <a:latin typeface="SymbolMT"/>
              </a:rPr>
              <a:t>〉 </a:t>
            </a:r>
            <a:r>
              <a:rPr lang="en-US" sz="2400" b="0" i="0" u="none" strike="noStrike" baseline="0" dirty="0">
                <a:latin typeface="TimesNewRomanPSMT"/>
              </a:rPr>
              <a:t>is removed since </a:t>
            </a:r>
            <a:r>
              <a:rPr lang="en-US" sz="2400" b="0" i="0" u="none" strike="noStrike" baseline="0" dirty="0">
                <a:latin typeface="SymbolMT"/>
              </a:rPr>
              <a:t>〈</a:t>
            </a:r>
            <a:r>
              <a:rPr lang="en-US" sz="2400" b="0" i="0" u="none" strike="noStrike" baseline="0" dirty="0">
                <a:latin typeface="ArialMT"/>
              </a:rPr>
              <a:t>{1}{4} {6}</a:t>
            </a:r>
            <a:r>
              <a:rPr lang="en-US" sz="2400" b="0" i="0" u="none" strike="noStrike" baseline="0" dirty="0">
                <a:latin typeface="SymbolMT"/>
              </a:rPr>
              <a:t>〉 </a:t>
            </a:r>
            <a:r>
              <a:rPr lang="en-US" sz="2400" b="0" i="0" u="none" strike="noStrike" baseline="0" dirty="0">
                <a:latin typeface="TimesNewRomanPSMT"/>
              </a:rPr>
              <a:t>is not in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F</a:t>
            </a:r>
            <a:r>
              <a:rPr lang="en-US" sz="2400" b="0" i="0" u="none" strike="noStrike" baseline="0" dirty="0">
                <a:latin typeface="TimesNewRomanPSMT"/>
              </a:rPr>
              <a:t>3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DB59A-114C-4605-8FAB-1997AB49F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64" y="1469016"/>
            <a:ext cx="3984171" cy="19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12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5F81-3268-4157-A1A5-A727C964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0" u="none" strike="noStrike" baseline="0" dirty="0">
                <a:latin typeface="Arial" panose="020B0604020202020204" pitchFamily="34" charset="0"/>
              </a:rPr>
              <a:t>Sequential Rules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4551-C029-43F8-821A-F3DD6135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3200" b="0" i="0" u="none" strike="noStrike" baseline="0" dirty="0">
                <a:latin typeface="TimesNewRomanPSMT"/>
              </a:rPr>
              <a:t>A </a:t>
            </a:r>
            <a:r>
              <a:rPr lang="en-US" sz="3200" b="1" i="0" u="none" strike="noStrike" baseline="0" dirty="0">
                <a:latin typeface="Times New Roman" panose="02020603050405020304" pitchFamily="18" charset="0"/>
              </a:rPr>
              <a:t>sequential rule </a:t>
            </a:r>
            <a:r>
              <a:rPr lang="en-US" sz="3200" b="0" i="0" u="none" strike="noStrike" baseline="0" dirty="0">
                <a:latin typeface="TimesNewRomanPSMT"/>
              </a:rPr>
              <a:t>(</a:t>
            </a:r>
            <a:r>
              <a:rPr lang="en-US" sz="3200" b="1" i="0" u="none" strike="noStrike" baseline="0" dirty="0">
                <a:latin typeface="Times New Roman" panose="02020603050405020304" pitchFamily="18" charset="0"/>
              </a:rPr>
              <a:t>SR</a:t>
            </a:r>
            <a:r>
              <a:rPr lang="en-US" sz="3200" b="0" i="0" u="none" strike="noStrike" baseline="0" dirty="0">
                <a:latin typeface="TimesNewRomanPSMT"/>
              </a:rPr>
              <a:t>) is an implication of the form</a:t>
            </a:r>
          </a:p>
          <a:p>
            <a:pPr lvl="1"/>
            <a:r>
              <a:rPr lang="en-IN" sz="2800" b="0" i="1" u="none" strike="noStrike" baseline="0" dirty="0">
                <a:latin typeface="Times New Roman" panose="02020603050405020304" pitchFamily="18" charset="0"/>
              </a:rPr>
              <a:t>X </a:t>
            </a:r>
            <a:r>
              <a:rPr lang="en-IN" sz="2800" b="0" i="0" u="none" strike="noStrike" baseline="0" dirty="0">
                <a:latin typeface="SymbolMT"/>
              </a:rPr>
              <a:t>→ </a:t>
            </a:r>
            <a:r>
              <a:rPr lang="en-IN" sz="2800" b="0" i="1" u="none" strike="noStrike" baseline="0" dirty="0">
                <a:latin typeface="Times New Roman" panose="02020603050405020304" pitchFamily="18" charset="0"/>
              </a:rPr>
              <a:t>Y</a:t>
            </a:r>
            <a:r>
              <a:rPr lang="en-IN" sz="2800" b="0" i="0" u="none" strike="noStrike" baseline="0" dirty="0">
                <a:latin typeface="TimesNewRomanPSMT"/>
              </a:rPr>
              <a:t>,</a:t>
            </a:r>
          </a:p>
          <a:p>
            <a:pPr lvl="1"/>
            <a:r>
              <a:rPr lang="en-US" b="0" i="0" u="none" strike="noStrike" baseline="0" dirty="0">
                <a:latin typeface="TimesNewRomanPSMT"/>
              </a:rPr>
              <a:t>where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Y </a:t>
            </a:r>
            <a:r>
              <a:rPr lang="en-US" b="0" i="0" u="none" strike="noStrike" baseline="0" dirty="0">
                <a:latin typeface="TimesNewRomanPSMT"/>
              </a:rPr>
              <a:t>is a sequence and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X </a:t>
            </a:r>
            <a:r>
              <a:rPr lang="en-US" b="0" i="0" u="none" strike="noStrike" baseline="0" dirty="0">
                <a:latin typeface="TimesNewRomanPSMT"/>
              </a:rPr>
              <a:t>is a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proper subsequence </a:t>
            </a:r>
            <a:r>
              <a:rPr lang="en-US" b="0" i="0" u="none" strike="noStrike" baseline="0" dirty="0">
                <a:latin typeface="TimesNewRomanPSMT"/>
              </a:rPr>
              <a:t>of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Y</a:t>
            </a:r>
            <a:r>
              <a:rPr lang="en-US" b="0" i="0" u="none" strike="noStrike" baseline="0" dirty="0">
                <a:latin typeface="TimesNewRomanPSMT"/>
              </a:rPr>
              <a:t>, i.e.,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X </a:t>
            </a:r>
            <a:r>
              <a:rPr lang="en-US" b="0" i="0" u="none" strike="noStrike" baseline="0" dirty="0">
                <a:latin typeface="TimesNewRomanPSMT"/>
              </a:rPr>
              <a:t>is a subsequence of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Y </a:t>
            </a:r>
            <a:r>
              <a:rPr lang="en-US" b="0" i="0" u="none" strike="noStrike" baseline="0" dirty="0">
                <a:latin typeface="TimesNewRomanPSMT"/>
              </a:rPr>
              <a:t>and the length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Y </a:t>
            </a:r>
            <a:r>
              <a:rPr lang="en-US" b="0" i="0" u="none" strike="noStrike" baseline="0" dirty="0">
                <a:latin typeface="TimesNewRomanPSMT"/>
              </a:rPr>
              <a:t>is greater than the length of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X</a:t>
            </a:r>
            <a:r>
              <a:rPr lang="en-US" b="0" i="0" u="none" strike="noStrike" baseline="0" dirty="0">
                <a:latin typeface="TimesNewRomanPSMT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663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2286-0D0F-4CBE-BA78-AE8508AD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4D0C-7514-40B0-A3F0-5BD17C27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u="none" strike="noStrike" baseline="0" dirty="0">
                <a:latin typeface="TimesNewRomanPSMT"/>
              </a:rPr>
              <a:t>A sequence database for mining sequential rules</a:t>
            </a:r>
          </a:p>
          <a:p>
            <a:endParaRPr lang="en-US" sz="1800" dirty="0">
              <a:latin typeface="TimesNewRomanPSMT"/>
            </a:endParaRPr>
          </a:p>
          <a:p>
            <a:endParaRPr lang="en-US" sz="1800" dirty="0">
              <a:latin typeface="TimesNewRomanPSMT"/>
            </a:endParaRPr>
          </a:p>
          <a:p>
            <a:endParaRPr lang="en-US" sz="1800" dirty="0">
              <a:latin typeface="TimesNewRomanPSMT"/>
            </a:endParaRPr>
          </a:p>
          <a:p>
            <a:endParaRPr lang="en-US" sz="1800" dirty="0">
              <a:latin typeface="TimesNewRomanPSMT"/>
            </a:endParaRPr>
          </a:p>
          <a:p>
            <a:endParaRPr lang="en-US" sz="1800" dirty="0">
              <a:latin typeface="TimesNewRomanPSMT"/>
            </a:endParaRPr>
          </a:p>
          <a:p>
            <a:pPr algn="l"/>
            <a:r>
              <a:rPr lang="en-US" sz="2400" b="0" i="0" u="none" strike="noStrike" baseline="0" dirty="0">
                <a:latin typeface="TimesNewRomanPSMT"/>
              </a:rPr>
              <a:t>Given the above sequence database, the minimum support of 30% and the minimum confidence of 30%, one of the sequential rules found is the following,</a:t>
            </a:r>
          </a:p>
          <a:p>
            <a:pPr lvl="1"/>
            <a:r>
              <a:rPr lang="en-IN" sz="1800" b="0" i="0" u="none" strike="noStrike" baseline="0" dirty="0">
                <a:latin typeface="SymbolMT"/>
              </a:rPr>
              <a:t>〈</a:t>
            </a:r>
            <a:r>
              <a:rPr lang="en-IN" sz="1800" b="0" i="0" u="none" strike="noStrike" baseline="0" dirty="0">
                <a:latin typeface="ArialMT"/>
              </a:rPr>
              <a:t>{1}{7}</a:t>
            </a:r>
            <a:r>
              <a:rPr lang="en-IN" sz="1800" b="0" i="0" u="none" strike="noStrike" baseline="0" dirty="0">
                <a:latin typeface="SymbolMT"/>
              </a:rPr>
              <a:t>〉 → 〈</a:t>
            </a:r>
            <a:r>
              <a:rPr lang="en-IN" sz="1800" b="0" i="0" u="none" strike="noStrike" baseline="0" dirty="0">
                <a:latin typeface="ArialMT"/>
              </a:rPr>
              <a:t>{1}{3}{7, 8}</a:t>
            </a:r>
            <a:r>
              <a:rPr lang="en-IN" sz="1800" b="0" i="0" u="none" strike="noStrike" baseline="0" dirty="0">
                <a:latin typeface="SymbolMT"/>
              </a:rPr>
              <a:t>〉 </a:t>
            </a:r>
            <a:r>
              <a:rPr lang="en-IN" sz="1800" b="0" i="0" u="none" strike="noStrike" baseline="0" dirty="0">
                <a:latin typeface="ArialMT"/>
              </a:rPr>
              <a:t>[sup = 2/5, conf = 2/3]</a:t>
            </a:r>
          </a:p>
          <a:p>
            <a:pPr algn="l"/>
            <a:r>
              <a:rPr lang="en-US" sz="2400" b="0" i="0" u="none" strike="noStrike" baseline="0" dirty="0">
                <a:latin typeface="TimesNewRomanPSMT"/>
              </a:rPr>
              <a:t>Data sequences 1, 2 and 3 contain </a:t>
            </a:r>
            <a:r>
              <a:rPr lang="en-US" sz="2400" b="0" i="0" u="none" strike="noStrike" baseline="0" dirty="0">
                <a:latin typeface="SymbolMT"/>
              </a:rPr>
              <a:t>〈</a:t>
            </a:r>
            <a:r>
              <a:rPr lang="en-US" sz="2400" b="0" i="0" u="none" strike="noStrike" baseline="0" dirty="0">
                <a:latin typeface="ArialMT"/>
              </a:rPr>
              <a:t>{1}{7}</a:t>
            </a:r>
            <a:r>
              <a:rPr lang="en-US" sz="2400" b="0" i="0" u="none" strike="noStrike" baseline="0" dirty="0">
                <a:latin typeface="SymbolMT"/>
              </a:rPr>
              <a:t>〉</a:t>
            </a:r>
            <a:r>
              <a:rPr lang="en-US" sz="2400" b="0" i="0" u="none" strike="noStrike" baseline="0" dirty="0">
                <a:latin typeface="ArialMT"/>
              </a:rPr>
              <a:t>, </a:t>
            </a:r>
            <a:r>
              <a:rPr lang="en-US" sz="2400" b="0" i="0" u="none" strike="noStrike" baseline="0" dirty="0">
                <a:latin typeface="TimesNewRomanPSMT"/>
              </a:rPr>
              <a:t>and data sequences 1 and 2 contain </a:t>
            </a:r>
            <a:r>
              <a:rPr lang="en-IN" sz="2400" b="0" i="0" u="none" strike="noStrike" baseline="0" dirty="0">
                <a:latin typeface="SymbolMT"/>
              </a:rPr>
              <a:t>〈</a:t>
            </a:r>
            <a:r>
              <a:rPr lang="en-IN" sz="2400" b="0" i="0" u="none" strike="noStrike" baseline="0" dirty="0">
                <a:latin typeface="ArialMT"/>
              </a:rPr>
              <a:t>{1}{3}{7, 8}</a:t>
            </a:r>
            <a:r>
              <a:rPr lang="en-IN" sz="2400" b="0" i="0" u="none" strike="noStrike" baseline="0" dirty="0">
                <a:latin typeface="SymbolMT"/>
              </a:rPr>
              <a:t>〉</a:t>
            </a:r>
            <a:r>
              <a:rPr lang="en-IN" sz="2400" b="0" i="0" u="none" strike="noStrike" baseline="0" dirty="0">
                <a:latin typeface="ArialMT"/>
              </a:rPr>
              <a:t>.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352E0-CE23-4FA9-8958-49DACE94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306" y="2278966"/>
            <a:ext cx="2931046" cy="161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35C4-11FA-4A93-BB45-3CEC78E5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1019-5023-4509-B772-F3519C8DF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Association rule mining does not consider the order of transactions. </a:t>
            </a:r>
          </a:p>
          <a:p>
            <a:r>
              <a:rPr lang="en-US" dirty="0"/>
              <a:t>In many applications such orderings are significant for e.g. </a:t>
            </a:r>
          </a:p>
          <a:p>
            <a:pPr lvl="1"/>
            <a:r>
              <a:rPr lang="en-US" dirty="0"/>
              <a:t>In market basket analysis analyzing</a:t>
            </a:r>
          </a:p>
          <a:p>
            <a:pPr lvl="2"/>
            <a:r>
              <a:rPr lang="en-US" dirty="0"/>
              <a:t>buying bed first and then buying bed sheets some time later. </a:t>
            </a:r>
          </a:p>
          <a:p>
            <a:pPr lvl="1"/>
            <a:r>
              <a:rPr lang="en-US" dirty="0"/>
              <a:t>In natural language processing or text mining, considering </a:t>
            </a:r>
          </a:p>
          <a:p>
            <a:pPr lvl="2"/>
            <a:r>
              <a:rPr lang="en-US" dirty="0"/>
              <a:t>the ordering of words in a sentence is vital in finding language or linguistic patterns. </a:t>
            </a:r>
          </a:p>
          <a:p>
            <a:r>
              <a:rPr lang="en-US" dirty="0"/>
              <a:t>For such applications, association rules are no longer appropriate. </a:t>
            </a:r>
          </a:p>
          <a:p>
            <a:r>
              <a:rPr lang="en-US" dirty="0"/>
              <a:t>Sequential patterns are needed. </a:t>
            </a:r>
          </a:p>
          <a:p>
            <a:r>
              <a:rPr lang="en-US" dirty="0"/>
              <a:t>Sequential patterns have been used extensively in </a:t>
            </a:r>
            <a:r>
              <a:rPr lang="en-US"/>
              <a:t>other applications</a:t>
            </a:r>
            <a:endParaRPr lang="en-US" dirty="0"/>
          </a:p>
          <a:p>
            <a:pPr lvl="1"/>
            <a:r>
              <a:rPr lang="en-US" dirty="0"/>
              <a:t>Web usage mining for finding navigational patterns of users in the Web site. </a:t>
            </a:r>
          </a:p>
          <a:p>
            <a:pPr lvl="1"/>
            <a:r>
              <a:rPr lang="en-US" dirty="0"/>
              <a:t>to finding linguistic patterns for opinion mining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47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6843-F49F-46B9-8D57-3021C4AD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D835-049B-495A-AC51-39761966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I = {i1, i2, …, </a:t>
            </a:r>
            <a:r>
              <a:rPr lang="en-US" dirty="0" err="1"/>
              <a:t>im</a:t>
            </a:r>
            <a:r>
              <a:rPr lang="en-US" dirty="0"/>
              <a:t>} be a set of items.</a:t>
            </a:r>
          </a:p>
          <a:p>
            <a:r>
              <a:rPr lang="en-US" dirty="0"/>
              <a:t>A sequence is an ordered list of </a:t>
            </a:r>
            <a:r>
              <a:rPr lang="en-US" dirty="0" err="1"/>
              <a:t>itemsets</a:t>
            </a:r>
            <a:r>
              <a:rPr lang="en-US" dirty="0"/>
              <a:t>.</a:t>
            </a:r>
          </a:p>
          <a:p>
            <a:r>
              <a:rPr lang="en-US" dirty="0"/>
              <a:t>Notation</a:t>
            </a:r>
          </a:p>
          <a:p>
            <a:pPr lvl="1"/>
            <a:r>
              <a:rPr lang="en-US" dirty="0"/>
              <a:t>a sequence s is 〈a1a2…</a:t>
            </a:r>
            <a:r>
              <a:rPr lang="en-US" dirty="0" err="1"/>
              <a:t>ar</a:t>
            </a:r>
            <a:r>
              <a:rPr lang="en-US" dirty="0"/>
              <a:t>〉, where ai is an itemset, which is also called an element of s. </a:t>
            </a:r>
          </a:p>
          <a:p>
            <a:pPr lvl="1"/>
            <a:r>
              <a:rPr lang="en-US" dirty="0"/>
              <a:t>an element (or an itemset) of a sequence is {x1, x2, …, </a:t>
            </a:r>
            <a:r>
              <a:rPr lang="en-US" dirty="0" err="1"/>
              <a:t>xk</a:t>
            </a:r>
            <a:r>
              <a:rPr lang="en-US" dirty="0"/>
              <a:t>}, where </a:t>
            </a:r>
            <a:r>
              <a:rPr lang="en-US" dirty="0" err="1"/>
              <a:t>xj</a:t>
            </a:r>
            <a:r>
              <a:rPr lang="en-US" dirty="0"/>
              <a:t> ∈ I is an item.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34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2456-6C34-49B2-9ABA-C33579B0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EFFF7-528F-4507-974B-56B0AFBDF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assume without loss of generality that items in an element of a sequence are in lexicographic order. </a:t>
            </a:r>
          </a:p>
          <a:p>
            <a:r>
              <a:rPr lang="en-US" dirty="0"/>
              <a:t>An item can occur only once in an element of a sequence, but can occur multiple times in different elements. </a:t>
            </a:r>
          </a:p>
          <a:p>
            <a:r>
              <a:rPr lang="en-US" dirty="0"/>
              <a:t>The size of a sequence is the number of elements (or </a:t>
            </a:r>
            <a:r>
              <a:rPr lang="en-US" dirty="0" err="1"/>
              <a:t>itemsets</a:t>
            </a:r>
            <a:r>
              <a:rPr lang="en-US" dirty="0"/>
              <a:t>) in the sequence. </a:t>
            </a:r>
          </a:p>
          <a:p>
            <a:r>
              <a:rPr lang="en-US" dirty="0"/>
              <a:t>The length of a sequence is the number of items in the sequence. </a:t>
            </a:r>
          </a:p>
          <a:p>
            <a:pPr lvl="1"/>
            <a:r>
              <a:rPr lang="en-US" dirty="0"/>
              <a:t>A sequence of length k is called k-sequence. </a:t>
            </a:r>
          </a:p>
          <a:p>
            <a:pPr lvl="1"/>
            <a:r>
              <a:rPr lang="en-US" dirty="0"/>
              <a:t>If an item occurs multiple times in different elements of a sequence, each occurrence contributes to the value of k. </a:t>
            </a:r>
          </a:p>
          <a:p>
            <a:r>
              <a:rPr lang="en-US" dirty="0"/>
              <a:t>A sequence s1 = 〈a1a2…</a:t>
            </a:r>
            <a:r>
              <a:rPr lang="en-US" dirty="0" err="1"/>
              <a:t>ar</a:t>
            </a:r>
            <a:r>
              <a:rPr lang="en-US" dirty="0"/>
              <a:t>〉 is a subsequence of another sequence s2 = 〈b1b2…</a:t>
            </a:r>
            <a:r>
              <a:rPr lang="en-US" dirty="0" err="1"/>
              <a:t>bv</a:t>
            </a:r>
            <a:r>
              <a:rPr lang="en-US" dirty="0"/>
              <a:t>〉, or s2 is a </a:t>
            </a:r>
            <a:r>
              <a:rPr lang="en-US" dirty="0" err="1"/>
              <a:t>supersequence</a:t>
            </a:r>
            <a:r>
              <a:rPr lang="en-US" dirty="0"/>
              <a:t> of s1, if there exist integers 1 ≤ j1 &lt; j2 &lt; … &lt; jr-1 &lt; </a:t>
            </a:r>
            <a:r>
              <a:rPr lang="en-US" dirty="0" err="1"/>
              <a:t>jr</a:t>
            </a:r>
            <a:r>
              <a:rPr lang="en-US" dirty="0"/>
              <a:t> ≤ v such that a1 ⊆ </a:t>
            </a:r>
            <a:r>
              <a:rPr lang="en-US" dirty="0" err="1"/>
              <a:t>bj</a:t>
            </a:r>
            <a:r>
              <a:rPr lang="en-US" dirty="0"/>
              <a:t> 1 , a2 ⊆ </a:t>
            </a:r>
            <a:r>
              <a:rPr lang="en-US" dirty="0" err="1"/>
              <a:t>bj</a:t>
            </a:r>
            <a:r>
              <a:rPr lang="en-US" dirty="0"/>
              <a:t> 2 , …, </a:t>
            </a:r>
            <a:r>
              <a:rPr lang="en-US" dirty="0" err="1"/>
              <a:t>ar</a:t>
            </a:r>
            <a:r>
              <a:rPr lang="en-US" dirty="0"/>
              <a:t> ⊆ </a:t>
            </a:r>
            <a:r>
              <a:rPr lang="en-US" dirty="0" err="1"/>
              <a:t>bj</a:t>
            </a:r>
            <a:r>
              <a:rPr lang="en-US" dirty="0"/>
              <a:t> r . </a:t>
            </a:r>
          </a:p>
          <a:p>
            <a:pPr lvl="1"/>
            <a:r>
              <a:rPr lang="en-US" dirty="0"/>
              <a:t>We also say that s2 contains s1.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43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A2AC-2C42-4BE5-A1B9-E02F8F28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3AFB-E908-4B1C-B47D-0A1E7628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 I = {1, 2, 3, 4, 5, 6, 7, 8, 9}. </a:t>
            </a:r>
          </a:p>
          <a:p>
            <a:pPr lvl="1"/>
            <a:r>
              <a:rPr lang="en-IN" dirty="0"/>
              <a:t>The sequence 〈{3}{4, 5}{8}〉 is contained in (or is a subsequence of) 〈{6} {3, 7}{9}{4, 5, 8}{3, 8}〉 because </a:t>
            </a:r>
          </a:p>
          <a:p>
            <a:pPr lvl="2"/>
            <a:r>
              <a:rPr lang="en-IN" dirty="0"/>
              <a:t>{3} ⊆ {3, 7}, {4, 5} ⊆ {4, 5, 8}, and {8} ⊆ {3, 8}. </a:t>
            </a:r>
          </a:p>
          <a:p>
            <a:pPr lvl="1"/>
            <a:r>
              <a:rPr lang="en-IN" dirty="0"/>
              <a:t>However, 〈{3}{8}〉 is not contained in 〈{3, 8}〉 or vice versa. </a:t>
            </a:r>
          </a:p>
          <a:p>
            <a:pPr lvl="1"/>
            <a:r>
              <a:rPr lang="en-IN" dirty="0"/>
              <a:t>The size of the sequence 〈{3}{4, 5}{8}〉 is 3, and </a:t>
            </a:r>
          </a:p>
          <a:p>
            <a:pPr lvl="1"/>
            <a:r>
              <a:rPr lang="en-IN" dirty="0"/>
              <a:t>the length of the sequence is 4.</a:t>
            </a:r>
          </a:p>
        </p:txBody>
      </p:sp>
    </p:spTree>
    <p:extLst>
      <p:ext uri="{BB962C8B-B14F-4D97-AF65-F5344CB8AC3E}">
        <p14:creationId xmlns:p14="http://schemas.microsoft.com/office/powerpoint/2010/main" val="313296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96A4-E2FC-464A-9D98-21B0B686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BE115-3C9F-4694-8F9F-83914903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S of input data sequences, the problem of mining sequential patterns is to find all the sequences that have a user-specified minimum support. </a:t>
            </a:r>
          </a:p>
          <a:p>
            <a:r>
              <a:rPr lang="en-US" dirty="0"/>
              <a:t>Each such sequence is called a frequent sequence, or a sequential pattern. </a:t>
            </a:r>
          </a:p>
          <a:p>
            <a:r>
              <a:rPr lang="en-US" dirty="0"/>
              <a:t>The support for a sequence </a:t>
            </a:r>
          </a:p>
          <a:p>
            <a:pPr lvl="1"/>
            <a:r>
              <a:rPr lang="en-US" dirty="0"/>
              <a:t>is the fraction of total data sequences in S that contains this sequence.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86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B6CD-3338-430C-ADD0-D8D19DF1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u="none" strike="noStrike" baseline="0" dirty="0">
                <a:latin typeface="Times New Roman" panose="02020603050405020304" pitchFamily="18" charset="0"/>
              </a:rPr>
              <a:t>Example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B26B4-7AC6-4740-AB8C-4E732C8AC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NewRomanPSMT"/>
              </a:rPr>
              <a:t>We use the market basket analysis as an example.</a:t>
            </a:r>
          </a:p>
          <a:p>
            <a:pPr algn="l"/>
            <a:r>
              <a:rPr lang="en-US" b="0" i="0" u="none" strike="noStrike" baseline="0" dirty="0">
                <a:latin typeface="TimesNewRomanPSMT"/>
              </a:rPr>
              <a:t>A transaction is a set of items that the customer purchased at a time (called the transaction time). </a:t>
            </a:r>
          </a:p>
          <a:p>
            <a:r>
              <a:rPr lang="en-US" b="0" i="0" u="none" strike="noStrike" baseline="0" dirty="0">
                <a:latin typeface="TimesNewRomanPSMT"/>
              </a:rPr>
              <a:t>Each sequence in this context represents an ordered list of transactions of a particular customer. </a:t>
            </a:r>
          </a:p>
          <a:p>
            <a:pPr algn="l"/>
            <a:r>
              <a:rPr lang="en-US" b="0" i="0" u="none" strike="noStrike" baseline="0" dirty="0">
                <a:latin typeface="TimesNewRomanPSMT"/>
              </a:rPr>
              <a:t>Then transactions in the sequence are ordered by increasing transaction time.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71561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3BE7-B1F4-48CB-891F-93D84A90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latin typeface="TimesNewRomanPSMT"/>
              </a:rPr>
              <a:t>A set of transactions sorted by customer ID and transaction time</a:t>
            </a:r>
            <a:endParaRPr lang="en-IN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08C7F-3A26-4607-B0A4-76A1D8A59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5" y="1537800"/>
            <a:ext cx="6815713" cy="317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D358-9235-4E30-A0C9-1B997C2F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latin typeface="TimesNewRomanPSMT"/>
              </a:rPr>
              <a:t>Data sequences produced from the transaction database</a:t>
            </a:r>
            <a:endParaRPr lang="en-IN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D2A53-9775-4DB6-A73A-F7ABD3CCC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742" y="2004042"/>
            <a:ext cx="5052729" cy="22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1292</Words>
  <Application>Microsoft Office PowerPoint</Application>
  <PresentationFormat>Widescreen</PresentationFormat>
  <Paragraphs>90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ArialMT</vt:lpstr>
      <vt:lpstr>Calibri</vt:lpstr>
      <vt:lpstr>Calibri Light</vt:lpstr>
      <vt:lpstr>SymbolMT</vt:lpstr>
      <vt:lpstr>Times New Roman</vt:lpstr>
      <vt:lpstr>TimesNewRomanPSMT</vt:lpstr>
      <vt:lpstr>Office Theme</vt:lpstr>
      <vt:lpstr>Sequential Pattern Mining</vt:lpstr>
      <vt:lpstr>PowerPoint Presentation</vt:lpstr>
      <vt:lpstr>Problem Definition </vt:lpstr>
      <vt:lpstr>PowerPoint Presentation</vt:lpstr>
      <vt:lpstr>Example</vt:lpstr>
      <vt:lpstr>Objective</vt:lpstr>
      <vt:lpstr>Example</vt:lpstr>
      <vt:lpstr>A set of transactions sorted by customer ID and transaction time</vt:lpstr>
      <vt:lpstr>Data sequences produced from the transaction database</vt:lpstr>
      <vt:lpstr>The final output sequential patterns</vt:lpstr>
      <vt:lpstr>text processing</vt:lpstr>
      <vt:lpstr>Mining Algorithm</vt:lpstr>
      <vt:lpstr>The Apriori-SPM Algorithm for generating sequential patterns</vt:lpstr>
      <vt:lpstr>The candidate-gen-SPM function</vt:lpstr>
      <vt:lpstr>Example of candidate-gen-SPM()</vt:lpstr>
      <vt:lpstr>Sequential Rules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PM</dc:title>
  <dc:creator>Manjari Gupta</dc:creator>
  <cp:lastModifiedBy>Manjari Gupta</cp:lastModifiedBy>
  <cp:revision>46</cp:revision>
  <dcterms:created xsi:type="dcterms:W3CDTF">2022-01-30T18:02:54Z</dcterms:created>
  <dcterms:modified xsi:type="dcterms:W3CDTF">2023-03-13T05:07:02Z</dcterms:modified>
</cp:coreProperties>
</file>