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9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embeddedFontLst>
    <p:embeddedFont>
      <p:font typeface="Arial Narrow" panose="020B0606020202030204" pitchFamily="34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2tCvtlqFTeWryhjsYDogdqYM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1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4f66767b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4f66767b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4f66767b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4f66767b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cef1efc5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cef1efc5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cef1efc5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cef1efc5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6cef1efc5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6cef1efc5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cef1efc5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6cef1efc5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cef1efc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cef1efc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cef1efc5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cef1efc5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cef1efc5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cef1efc5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cef1efc5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cef1efc5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cef1efc5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6cef1efc5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f66767b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f66767b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4f66767b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4f66767b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4f66767b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4f66767b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4f66767b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4f66767b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4f66767b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4f66767b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Support Vector Machine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Linear Binary Classifier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4f66767bb_0_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SVM: Binary Classification</a:t>
            </a:r>
            <a:endParaRPr/>
          </a:p>
        </p:txBody>
      </p:sp>
      <p:pic>
        <p:nvPicPr>
          <p:cNvPr id="254" name="Google Shape;254;g264f66767bb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70992"/>
            <a:ext cx="10267121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4f66767bb_0_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SVM: Binary Classification</a:t>
            </a:r>
            <a:endParaRPr/>
          </a:p>
        </p:txBody>
      </p:sp>
      <p:pic>
        <p:nvPicPr>
          <p:cNvPr id="261" name="Google Shape;261;g264f66767bb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61" y="2047461"/>
            <a:ext cx="7342089" cy="384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64f66767bb_0_92"/>
          <p:cNvSpPr txBox="1"/>
          <p:nvPr/>
        </p:nvSpPr>
        <p:spPr>
          <a:xfrm>
            <a:off x="7789350" y="2279125"/>
            <a:ext cx="44028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find those α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maximizes L so for that we can use any optimization technique. and this value of a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give us a plane with maximum margin between vectors of two classes.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cef1efc59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Arial Narrow" panose="020B0606020202030204" pitchFamily="34" charset="0"/>
                <a:ea typeface="Roboto"/>
                <a:cs typeface="Roboto"/>
                <a:sym typeface="Roboto"/>
              </a:rPr>
              <a:t>Formulation</a:t>
            </a:r>
            <a:endParaRPr sz="3600" dirty="0">
              <a:latin typeface="Arial Narrow" panose="020B0606020202030204" pitchFamily="34" charset="0"/>
            </a:endParaRPr>
          </a:p>
        </p:txBody>
      </p:sp>
      <p:sp>
        <p:nvSpPr>
          <p:cNvPr id="268" name="Google Shape;268;g26cef1efc59_0_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buSzPct val="100000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optimization problem for linear SVM without soft margin can be formulated as:</a:t>
            </a:r>
          </a:p>
          <a:p>
            <a:pPr lvl="1" indent="-457200">
              <a:buSzPct val="100000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b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i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i="1" dirty="0" err="1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1" indent="0">
              <a:buSzPct val="100000"/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Subject to the constraints: </a:t>
            </a:r>
          </a:p>
          <a:p>
            <a:pPr marL="914400" lvl="2" indent="0">
              <a:buSzPct val="100000"/>
              <a:buNone/>
            </a:pPr>
            <a:r>
              <a:rPr lang="en-US" sz="24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 i="1" baseline="30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lang="en-US" sz="2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i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)≥</a:t>
            </a:r>
            <a:r>
              <a:rPr lang="en-US" sz="24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</a:p>
          <a:p>
            <a:pPr marL="914400" lvl="2" indent="0">
              <a:buSzPct val="100000"/>
              <a:buNone/>
            </a:pP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</a:t>
            </a:r>
          </a:p>
          <a:p>
            <a:pPr marL="914400" lvl="2" indent="0">
              <a:buSzPct val="100000"/>
              <a:buNone/>
            </a:pPr>
            <a:r>
              <a:rPr lang="en-US" sz="24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represents the margin and must be maximized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6cef1efc59_0_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800" b="1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Lagrangian</a:t>
            </a: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Formulation</a:t>
            </a:r>
            <a:endParaRPr sz="2800" dirty="0"/>
          </a:p>
        </p:txBody>
      </p:sp>
      <p:sp>
        <p:nvSpPr>
          <p:cNvPr id="274" name="Google Shape;274;g26cef1efc59_0_6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solve this optimization problem, we use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Lagrangian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optimization with Lagrange multipliers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i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i="1" baseline="-25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−∑</a:t>
            </a:r>
            <a:r>
              <a:rPr lang="en-US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=1 to 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i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i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lang="en-US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i="1" baseline="-25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)−</a:t>
            </a:r>
            <a:r>
              <a:rPr lang="en-US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]}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Subject to the constraints: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2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US" sz="24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400" i="1" baseline="-25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≥0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cef1efc59_0_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Deriving the Dual Problem</a:t>
            </a:r>
            <a:endParaRPr sz="2400" dirty="0"/>
          </a:p>
        </p:txBody>
      </p:sp>
      <p:sp>
        <p:nvSpPr>
          <p:cNvPr id="280" name="Google Shape;280;g26cef1efc59_0_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find the optimal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we take derivatives of the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Lagrangian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respect to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set them to zero: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</a:pP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</a:pP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Substituting these into the 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Lagrangian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we obtain the dual optimization problem: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g26cef1efc59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72" y="2877379"/>
            <a:ext cx="31146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6cef1efc59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672" y="4422362"/>
            <a:ext cx="54006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cef1efc59_0_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Computing the Decision Function</a:t>
            </a:r>
            <a:endParaRPr sz="2800" dirty="0"/>
          </a:p>
        </p:txBody>
      </p:sp>
      <p:sp>
        <p:nvSpPr>
          <p:cNvPr id="288" name="Google Shape;288;g26cef1efc59_0_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lnSpc>
                <a:spcPct val="120000"/>
              </a:lnSpc>
              <a:spcBef>
                <a:spcPts val="0"/>
              </a:spcBef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we have found the optimal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values, we can compute the decision function for a new data point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</a:pP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20000"/>
              </a:lnSpc>
              <a:spcBef>
                <a:spcPts val="0"/>
              </a:spcBef>
            </a:pP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)=sign(</a:t>
            </a:r>
            <a:r>
              <a:rPr lang="en-US" sz="20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lang="en-US" sz="20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0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cef1efc59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SVM with soft margin</a:t>
            </a:r>
            <a:endParaRPr sz="6300" dirty="0"/>
          </a:p>
        </p:txBody>
      </p:sp>
      <p:sp>
        <p:nvSpPr>
          <p:cNvPr id="294" name="Google Shape;294;g26cef1efc59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It extends the concept of SVM to handle cases where </a:t>
            </a:r>
          </a:p>
          <a:p>
            <a:pPr marL="800100" lvl="1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data is not perfectly separable by a hyperplane, </a:t>
            </a:r>
          </a:p>
          <a:p>
            <a:pPr marL="800100" lvl="1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allowing for some misclassifications. </a:t>
            </a:r>
          </a:p>
          <a:p>
            <a:pPr marL="800100" lvl="1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is achieved by introducing slack variables and a regularization parameter.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171450" indent="-171450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The goal is </a:t>
            </a:r>
          </a:p>
          <a:p>
            <a:pPr marL="628650" lvl="1" indent="-171450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 find the optimal hyperplane that separates the data points while allowing for a certain degree of misclassification. </a:t>
            </a:r>
          </a:p>
          <a:p>
            <a:pPr marL="628650" lvl="1" indent="-171450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This is achieved by introducing slack variables, which represent the degree of misclassification for each data point.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5825-F5F8-4EE3-A856-30EE728B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SVM with soft margin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5553-FD2B-40C4-945B-630E4414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indent="-457200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Given a training dataset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{(</a:t>
            </a:r>
            <a:r>
              <a:rPr lang="en-US" sz="3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6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)}</a:t>
            </a:r>
            <a:r>
              <a:rPr lang="en-US" sz="18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=1 to </a:t>
            </a:r>
            <a:r>
              <a:rPr lang="en-US" sz="18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where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8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7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represents the feature vector and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the class label (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∈{−1,+1}</a:t>
            </a:r>
            <a:r>
              <a:rPr lang="en-US" sz="36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8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∈{−1,+1}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the decision boundary is represented by the equation of a hyperplane: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3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lang="en-US" sz="3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36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6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Where</a:t>
            </a:r>
          </a:p>
          <a:p>
            <a:pPr marL="1066800" lvl="2" indent="0">
              <a:lnSpc>
                <a:spcPct val="115000"/>
              </a:lnSpc>
              <a:spcBef>
                <a:spcPts val="1500"/>
              </a:spcBef>
              <a:buClr>
                <a:srgbClr val="0D0D0D"/>
              </a:buClr>
              <a:buSzPts val="1200"/>
              <a:buNone/>
            </a:pPr>
            <a:r>
              <a:rPr lang="en-US" sz="29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9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weight vector perpendicular to the hyperplane,</a:t>
            </a:r>
            <a:endParaRPr lang="en-US" sz="2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2" indent="0">
              <a:lnSpc>
                <a:spcPct val="115000"/>
              </a:lnSpc>
              <a:spcBef>
                <a:spcPts val="0"/>
              </a:spcBef>
              <a:buClr>
                <a:srgbClr val="0D0D0D"/>
              </a:buClr>
              <a:buSzPts val="1200"/>
              <a:buNone/>
            </a:pPr>
            <a:r>
              <a:rPr lang="en-US" sz="29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9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input feature vector,</a:t>
            </a:r>
            <a:endParaRPr lang="en-US" sz="29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2" indent="0">
              <a:lnSpc>
                <a:spcPct val="115000"/>
              </a:lnSpc>
              <a:spcBef>
                <a:spcPts val="0"/>
              </a:spcBef>
              <a:buClr>
                <a:srgbClr val="0D0D0D"/>
              </a:buClr>
              <a:buSzPts val="1200"/>
              <a:buNone/>
            </a:pPr>
            <a:r>
              <a:rPr lang="en-US" sz="29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9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bias term.</a:t>
            </a:r>
          </a:p>
          <a:p>
            <a:pPr indent="-45720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is to maximize the margin between the hyperplane and the data points while minimizing the misclassification error, which is controlled by slack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8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cef1efc59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2800" b="1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Formulation</a:t>
            </a:r>
            <a:endParaRPr sz="2800" b="1" dirty="0"/>
          </a:p>
        </p:txBody>
      </p:sp>
      <p:sp>
        <p:nvSpPr>
          <p:cNvPr id="300" name="Google Shape;300;g26cef1efc59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/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optimization problem for linear SVM with soft margin can be formulated as: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Where: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2000" i="1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regularization parameter that controls the trade-off between maximizing the margin and minimizing the misclassification,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en-US" sz="2000" i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ξi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 slack variables representing the degree of misclassification for each data point.</a:t>
            </a:r>
            <a:endParaRPr sz="20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g26cef1efc5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149" y="2517703"/>
            <a:ext cx="28575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cef1efc59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Lagrangian Formulation:</a:t>
            </a:r>
            <a:endParaRPr/>
          </a:p>
        </p:txBody>
      </p:sp>
      <p:sp>
        <p:nvSpPr>
          <p:cNvPr id="307" name="Google Shape;307;g26cef1efc59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solve this optimization problem, we use Lagrangian optimization with Lagrange multipliers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100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sz="100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pic>
        <p:nvPicPr>
          <p:cNvPr id="308" name="Google Shape;308;g26cef1efc5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63" y="2209800"/>
            <a:ext cx="67722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SVM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in 1960s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again 1990s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also very popular as different from other machine learning algorithms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Applicable in case of Linearly as well as non-linearly separable dataset even outlier detection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SVM is well suited for classification of complex but small or medium size datasets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cef1efc59_0_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Deriving the Dual Problem</a:t>
            </a:r>
            <a:endParaRPr/>
          </a:p>
        </p:txBody>
      </p:sp>
      <p:sp>
        <p:nvSpPr>
          <p:cNvPr id="314" name="Google Shape;314;g26cef1efc59_0_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find the saddle point of the Lagrangian by taking derivatives with respect to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ξ</a:t>
            </a:r>
            <a:r>
              <a:rPr lang="en-US" sz="100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setting them to zero. Solving these equations leads to the dual optimization problem.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Dual Optimization Problem:</a:t>
            </a:r>
            <a:endParaRPr sz="1650"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dual optimization problem for linear SVM with soft margin becomes: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g26cef1efc59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663" y="3361600"/>
            <a:ext cx="53625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cef1efc59_0_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650" b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Computing the Decision Function</a:t>
            </a:r>
            <a:endParaRPr/>
          </a:p>
        </p:txBody>
      </p:sp>
      <p:sp>
        <p:nvSpPr>
          <p:cNvPr id="321" name="Google Shape;321;g26cef1efc59_0_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the optimal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 are found, we can compute the decision function for a new data point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5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5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)=sign(</a:t>
            </a:r>
            <a:r>
              <a:rPr lang="en-US" sz="145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⋅</a:t>
            </a:r>
            <a:r>
              <a:rPr lang="en-US" sz="1450" b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1450" i="1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145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SVM are different from other ML algorithms</a:t>
            </a:r>
            <a:endParaRPr/>
          </a:p>
        </p:txBody>
      </p:sp>
      <p:sp>
        <p:nvSpPr>
          <p:cNvPr id="327" name="Google Shape;32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Apple oranges classification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Other machine learning algorithms learn for apples (from most commonly looking apples) and same for oranges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SVM looks at oranges that are more like apples and apples that are very much like oranges and these are support vectors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it looks very extreme cases (very close to the boundary) and thus it makes SVM algorithm very special and different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Thus most of the times SVM performs better than other ML algorithms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the libraries</a:t>
            </a:r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 numpy as np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 matplotlib.pyplot as plt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import pandas as pd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the dataset</a:t>
            </a:r>
            <a:br>
              <a:rPr lang="en-US"/>
            </a:br>
            <a:endParaRPr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dataset = pd.read_csv('Social_Network_Ads.csv’)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 = dataset.iloc[:, :-1].values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 = dataset.iloc[:, -1].values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5745480" y="2391311"/>
            <a:ext cx="614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	EstimatedSalary	Purchased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		19000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		20000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		43000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		57000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		76000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		58000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		84000			0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		150000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		33000			0	</a:t>
            </a:r>
            <a:endParaRPr/>
          </a:p>
        </p:txBody>
      </p:sp>
      <p:sp>
        <p:nvSpPr>
          <p:cNvPr id="341" name="Google Shape;341;p21"/>
          <p:cNvSpPr txBox="1"/>
          <p:nvPr/>
        </p:nvSpPr>
        <p:spPr>
          <a:xfrm>
            <a:off x="6598920" y="6176963"/>
            <a:ext cx="338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Total- 1000 entries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Splitting the dataset into the Training set and Test set</a:t>
            </a:r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 sklearn.model_selection import train_test_split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x_train, x_test, y_train, y_test = train_test_split(x, y, test_size = 0.25, random_state = 0)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Feature Scaling</a:t>
            </a:r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 sklearn.preprocessing import StandardScaler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sc = StandardScaler()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x_train = sc.fit_transform(x_train)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x_test = sc.transform(x_test)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Training the SVM model on the Training set</a:t>
            </a:r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 sklearn.svm import SVC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classifier = SVC(kernel = 'linear', random_state = 0)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classifier.fit(x_train, y_train)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Predicting a new result</a:t>
            </a:r>
            <a:br>
              <a:rPr lang="en-US"/>
            </a:b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print(classifier.predict(sc.transform([[30,87000]])))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[0]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Predicting the Test set results</a:t>
            </a:r>
            <a:br>
              <a:rPr lang="en-US"/>
            </a:br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y_pred = classifier.predict(x_test)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print(np.concatenate((y_pred.reshape(len(y_pred),1), y_test.reshape(len(y_test),1)),1))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separate these points?</a:t>
            </a:r>
            <a:endParaRPr/>
          </a:p>
        </p:txBody>
      </p:sp>
      <p:cxnSp>
        <p:nvCxnSpPr>
          <p:cNvPr id="97" name="Google Shape;97;p3"/>
          <p:cNvCxnSpPr/>
          <p:nvPr/>
        </p:nvCxnSpPr>
        <p:spPr>
          <a:xfrm>
            <a:off x="651804" y="5471161"/>
            <a:ext cx="381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3"/>
          <p:cNvCxnSpPr/>
          <p:nvPr/>
        </p:nvCxnSpPr>
        <p:spPr>
          <a:xfrm rot="10800000">
            <a:off x="590844" y="2834641"/>
            <a:ext cx="0" cy="26212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3"/>
          <p:cNvSpPr/>
          <p:nvPr/>
        </p:nvSpPr>
        <p:spPr>
          <a:xfrm>
            <a:off x="3059725" y="4800601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3257847" y="4114801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059725" y="4404363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495844" y="4282441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130084" y="4602481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739685" y="4617721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434885" y="4952996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379766" y="4480561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987087" y="2894015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169967" y="3289166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451916" y="2907671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2239943">
            <a:off x="1215688" y="3685546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596688" y="3503616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008169" y="3083789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130083" y="3640772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989364" y="5623561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-3521" y="2771415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434884" y="2026920"/>
            <a:ext cx="155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1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870965" y="3586379"/>
            <a:ext cx="155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2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 flipH="1">
            <a:off x="2133599" y="2481063"/>
            <a:ext cx="441962" cy="4129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3"/>
          <p:cNvCxnSpPr/>
          <p:nvPr/>
        </p:nvCxnSpPr>
        <p:spPr>
          <a:xfrm flipH="1">
            <a:off x="3753728" y="4001294"/>
            <a:ext cx="618395" cy="3760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Making the Confusion Matrix</a:t>
            </a:r>
            <a:br>
              <a:rPr lang="en-US"/>
            </a:b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 sklearn.metrics import confusion_matrix, accuracy_score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cm = confusion_matrix(y_test, y_pred)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print(cm)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accuracy_score(y_test, y_pred)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[[66      2]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[8      24]]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0.9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Visualising the Training set results</a:t>
            </a:r>
            <a:br>
              <a:rPr lang="en-US"/>
            </a:br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from matplotlib.colors import ListedColormap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x_set, y_set = sc.inverse_transform(x_train), y_train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x1, x2 = np.meshgrid(np.arange(start = x_set[:, 0].min() - 10, stop = x_set[:, 0].max() + 10, step = 0.25),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                 np.arange(start = x_set[:, 1].min() - 1000, stop = x_set[:, 1].max() + 1000, step = 0.25))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plt.contourf(x1, x2, classifier.predict(sc.transform(np.array([x1.ravel(), x2.ravel()]).T)).reshape(x1.shape),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         alpha = 0.75, cmap = ListedColormap(('red', 'green')))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plt.xlim(x1.min(), x1.max())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plt.ylim(x2.min(), x2.max())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 i, j in enumerate(np.unique(y_set)):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plt.scatter(x_set[y_set == j, 0], x_set[y_set == j, 1], c = ListedColormap(('red', 'green'))(i), label = j)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plt.title('SVM (Training set)')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plt.xlabel('Age')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plt.ylabel('Estimated Salary')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plt.legend()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plt.show()</a:t>
            </a: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161" y="2105025"/>
            <a:ext cx="5230178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Visualising the Test set results</a:t>
            </a:r>
            <a:br>
              <a:rPr lang="en-US"/>
            </a:b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from matplotlib.colors import ListedColormap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x_set, y_set = sc.inverse_transform(x_test), y_test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x1, x2 = np.meshgrid(np.arange(start = x_set[:, 0].min() - 10, stop = x_set[:, 0].max() + 10, step = 0.25),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                 np.arange(start = x_set[:, 1].min() - 1000, stop = x_set[:, 1].max() + 1000, step = 0.25))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plt.contourf(x1, x2, classifier.predict(sc.transform(np.array([x1.ravel(), x2.ravel()]).T)).reshape(x1.shape),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         alpha = 0.75, cmap = ListedColormap(('red', 'green')))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plt.xlim(x1.min(), x1.max())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plt.ylim(x2.min(), x2.max())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for i, j in enumerate(np.unique(y_set)):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   plt.scatter(x_set[y_set == j, 0], x_set[y_set == j, 1], c = ListedColormap(('red', 'green'))(i), label = j)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plt.title('SVM (Test set)')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plt.xlabel('Age')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plt.ylabel('Estimated Salary')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plt.legend()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plt.show()</a:t>
            </a:r>
            <a:endParaRPr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401" name="Google Shape;401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68880" y="2235591"/>
            <a:ext cx="6212159" cy="3531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separate these points?</a:t>
            </a:r>
            <a:endParaRPr/>
          </a:p>
        </p:txBody>
      </p:sp>
      <p:cxnSp>
        <p:nvCxnSpPr>
          <p:cNvPr id="125" name="Google Shape;125;p4"/>
          <p:cNvCxnSpPr/>
          <p:nvPr/>
        </p:nvCxnSpPr>
        <p:spPr>
          <a:xfrm>
            <a:off x="2438400" y="5471160"/>
            <a:ext cx="3810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4"/>
          <p:cNvCxnSpPr/>
          <p:nvPr/>
        </p:nvCxnSpPr>
        <p:spPr>
          <a:xfrm rot="10800000">
            <a:off x="2377440" y="2834640"/>
            <a:ext cx="0" cy="26212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4"/>
          <p:cNvSpPr/>
          <p:nvPr/>
        </p:nvSpPr>
        <p:spPr>
          <a:xfrm>
            <a:off x="4846321" y="4800600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044443" y="4114800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846321" y="4404362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282440" y="4282440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916680" y="4602480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526281" y="4617720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221481" y="4952995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5166362" y="4480560"/>
            <a:ext cx="243838" cy="15239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773684" y="2894015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2956564" y="3289166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3238513" y="2907671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 rot="2239943">
            <a:off x="3002284" y="3685545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383284" y="3503615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3794766" y="3083789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916679" y="3640771"/>
            <a:ext cx="289552" cy="291144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5775960" y="5623560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783075" y="2771414"/>
            <a:ext cx="320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4221481" y="2026920"/>
            <a:ext cx="155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1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675121" y="4033717"/>
            <a:ext cx="155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2</a:t>
            </a:r>
            <a:endParaRPr/>
          </a:p>
        </p:txBody>
      </p:sp>
      <p:cxnSp>
        <p:nvCxnSpPr>
          <p:cNvPr id="146" name="Google Shape;146;p4"/>
          <p:cNvCxnSpPr/>
          <p:nvPr/>
        </p:nvCxnSpPr>
        <p:spPr>
          <a:xfrm flipH="1">
            <a:off x="3962397" y="2481063"/>
            <a:ext cx="441962" cy="4129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4"/>
          <p:cNvCxnSpPr/>
          <p:nvPr/>
        </p:nvCxnSpPr>
        <p:spPr>
          <a:xfrm flipH="1">
            <a:off x="5547360" y="4282440"/>
            <a:ext cx="883920" cy="15239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4"/>
          <p:cNvCxnSpPr/>
          <p:nvPr/>
        </p:nvCxnSpPr>
        <p:spPr>
          <a:xfrm rot="10800000" flipH="1">
            <a:off x="2209800" y="4033718"/>
            <a:ext cx="3215640" cy="35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4"/>
          <p:cNvCxnSpPr/>
          <p:nvPr/>
        </p:nvCxnSpPr>
        <p:spPr>
          <a:xfrm rot="10800000" flipH="1">
            <a:off x="3063236" y="3198815"/>
            <a:ext cx="2362204" cy="17541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4"/>
          <p:cNvCxnSpPr/>
          <p:nvPr/>
        </p:nvCxnSpPr>
        <p:spPr>
          <a:xfrm rot="10800000" flipH="1">
            <a:off x="2773684" y="3503615"/>
            <a:ext cx="3002273" cy="10531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4"/>
          <p:cNvCxnSpPr/>
          <p:nvPr/>
        </p:nvCxnSpPr>
        <p:spPr>
          <a:xfrm>
            <a:off x="2644726" y="3503615"/>
            <a:ext cx="3131231" cy="14493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4"/>
          <p:cNvSpPr txBox="1"/>
          <p:nvPr/>
        </p:nvSpPr>
        <p:spPr>
          <a:xfrm>
            <a:off x="6918950" y="4556750"/>
            <a:ext cx="46788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these separating planes which is most preferred solution?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that there is SVM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4f66767bb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SVM without soft margin</a:t>
            </a:r>
            <a:endParaRPr/>
          </a:p>
        </p:txBody>
      </p:sp>
      <p:pic>
        <p:nvPicPr>
          <p:cNvPr id="168" name="Google Shape;168;g264f66767b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95500"/>
            <a:ext cx="35623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64f66767bb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750" y="2109788"/>
            <a:ext cx="34290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64f66767bb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750" y="2114563"/>
            <a:ext cx="34480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64f66767bb_0_6"/>
          <p:cNvSpPr txBox="1"/>
          <p:nvPr/>
        </p:nvSpPr>
        <p:spPr>
          <a:xfrm>
            <a:off x="1447800" y="5029200"/>
            <a:ext cx="825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of the linear SVM without soft margin is to maximize this margin.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4f66767bb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SVM: Binary Classification</a:t>
            </a:r>
            <a:endParaRPr/>
          </a:p>
        </p:txBody>
      </p:sp>
      <p:pic>
        <p:nvPicPr>
          <p:cNvPr id="185" name="Google Shape;185;g264f66767bb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939" y="1590261"/>
            <a:ext cx="9521687" cy="456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64f66767bb_0_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SVM: Binary Classification</a:t>
            </a:r>
            <a:endParaRPr/>
          </a:p>
        </p:txBody>
      </p:sp>
      <p:pic>
        <p:nvPicPr>
          <p:cNvPr id="232" name="Google Shape;232;g264f66767b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903" y="1779104"/>
            <a:ext cx="9611139" cy="4224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4f66767bb_0_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SVM: Binary Classification</a:t>
            </a:r>
            <a:endParaRPr/>
          </a:p>
        </p:txBody>
      </p:sp>
      <p:pic>
        <p:nvPicPr>
          <p:cNvPr id="239" name="Google Shape;239;g264f66767bb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743" y="1789043"/>
            <a:ext cx="1036651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4f66767bb_0_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SVM: Binary Classification </a:t>
            </a:r>
            <a:endParaRPr/>
          </a:p>
        </p:txBody>
      </p:sp>
      <p:sp>
        <p:nvSpPr>
          <p:cNvPr id="245" name="Google Shape;245;g264f66767bb_0_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 it becomes a constraint optimization problem so we need to use lagrangian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g264f66767bb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788" y="2797175"/>
            <a:ext cx="690562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64f66767bb_0_79"/>
          <p:cNvSpPr txBox="1"/>
          <p:nvPr/>
        </p:nvSpPr>
        <p:spPr>
          <a:xfrm>
            <a:off x="7908425" y="2735800"/>
            <a:ext cx="42837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minimize L w.r.t a and maximize w.r.t. ∝</a:t>
            </a:r>
            <a:r>
              <a:rPr lang="en-US" sz="2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1866</Words>
  <Application>Microsoft Office PowerPoint</Application>
  <PresentationFormat>Widescreen</PresentationFormat>
  <Paragraphs>177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Arial</vt:lpstr>
      <vt:lpstr>Roboto</vt:lpstr>
      <vt:lpstr>Arial Narrow</vt:lpstr>
      <vt:lpstr>Times New Roman</vt:lpstr>
      <vt:lpstr>Office Theme</vt:lpstr>
      <vt:lpstr>Support Vector Machine</vt:lpstr>
      <vt:lpstr>SVM</vt:lpstr>
      <vt:lpstr>How to separate these points?</vt:lpstr>
      <vt:lpstr>How to separate these points?</vt:lpstr>
      <vt:lpstr>SVM without soft margin</vt:lpstr>
      <vt:lpstr>SVM: Binary Classification</vt:lpstr>
      <vt:lpstr>SVM: Binary Classification</vt:lpstr>
      <vt:lpstr>SVM: Binary Classification</vt:lpstr>
      <vt:lpstr>SVM: Binary Classification </vt:lpstr>
      <vt:lpstr>SVM: Binary Classification</vt:lpstr>
      <vt:lpstr>SVM: Binary Classification</vt:lpstr>
      <vt:lpstr>Formulation</vt:lpstr>
      <vt:lpstr>Lagrangian Formulation</vt:lpstr>
      <vt:lpstr>Deriving the Dual Problem</vt:lpstr>
      <vt:lpstr>Computing the Decision Function</vt:lpstr>
      <vt:lpstr>linear SVM with soft margin</vt:lpstr>
      <vt:lpstr>linear SVM with soft margin</vt:lpstr>
      <vt:lpstr>Formulation</vt:lpstr>
      <vt:lpstr>Lagrangian Formulation:</vt:lpstr>
      <vt:lpstr>Deriving the Dual Problem</vt:lpstr>
      <vt:lpstr>Computing the Decision Function</vt:lpstr>
      <vt:lpstr>How SVM are different from other ML algorithms</vt:lpstr>
      <vt:lpstr>Importing the libraries</vt:lpstr>
      <vt:lpstr>Importing the dataset </vt:lpstr>
      <vt:lpstr>Splitting the dataset into the Training set and Test set</vt:lpstr>
      <vt:lpstr>Feature Scaling</vt:lpstr>
      <vt:lpstr>Training the SVM model on the Training set</vt:lpstr>
      <vt:lpstr>Predicting a new result </vt:lpstr>
      <vt:lpstr>Predicting the Test set results </vt:lpstr>
      <vt:lpstr>Making the Confusion Matrix </vt:lpstr>
      <vt:lpstr>Visualising the Training set results </vt:lpstr>
      <vt:lpstr>Output</vt:lpstr>
      <vt:lpstr>Visualising the Test set results 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Lenovo</dc:creator>
  <cp:lastModifiedBy>Lenovo</cp:lastModifiedBy>
  <cp:revision>3</cp:revision>
  <dcterms:created xsi:type="dcterms:W3CDTF">2021-03-30T10:47:40Z</dcterms:created>
  <dcterms:modified xsi:type="dcterms:W3CDTF">2024-04-01T05:25:30Z</dcterms:modified>
</cp:coreProperties>
</file>