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d2fKIvlAzRRZXdLzJlpMv3M48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p:nvPr>
            <p:ph idx="2" type="pic"/>
          </p:nvPr>
        </p:nvSpPr>
        <p:spPr>
          <a:xfrm>
            <a:off x="5183188" y="987425"/>
            <a:ext cx="6172200" cy="4873625"/>
          </a:xfrm>
          <a:prstGeom prst="rect">
            <a:avLst/>
          </a:prstGeom>
          <a:noFill/>
          <a:ln>
            <a:noFill/>
          </a:ln>
        </p:spPr>
      </p:sp>
      <p:sp>
        <p:nvSpPr>
          <p:cNvPr id="64" name="Google Shape;64;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A Pattern-Growth Approach for Mining Frequent Itemsets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Size of the FP-tree</a:t>
            </a: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IN"/>
              <a:t>The size of an FP-tree is typically smaller than the size of the uncompressed data because</a:t>
            </a:r>
            <a:endParaRPr/>
          </a:p>
          <a:p>
            <a:pPr indent="-228600" lvl="1" marL="685800" rtl="0" algn="l">
              <a:lnSpc>
                <a:spcPct val="90000"/>
              </a:lnSpc>
              <a:spcBef>
                <a:spcPts val="500"/>
              </a:spcBef>
              <a:spcAft>
                <a:spcPts val="0"/>
              </a:spcAft>
              <a:buClr>
                <a:schemeClr val="dk1"/>
              </a:buClr>
              <a:buSzPct val="100000"/>
              <a:buChar char="•"/>
            </a:pPr>
            <a:r>
              <a:rPr lang="en-IN"/>
              <a:t>Many transactions often share a few items in common.</a:t>
            </a:r>
            <a:endParaRPr/>
          </a:p>
          <a:p>
            <a:pPr indent="-228600" lvl="0" marL="228600" rtl="0" algn="l">
              <a:lnSpc>
                <a:spcPct val="90000"/>
              </a:lnSpc>
              <a:spcBef>
                <a:spcPts val="1000"/>
              </a:spcBef>
              <a:spcAft>
                <a:spcPts val="0"/>
              </a:spcAft>
              <a:buClr>
                <a:schemeClr val="dk1"/>
              </a:buClr>
              <a:buSzPct val="100000"/>
              <a:buChar char="•"/>
            </a:pPr>
            <a:r>
              <a:rPr lang="en-IN"/>
              <a:t>The best case scenario</a:t>
            </a:r>
            <a:endParaRPr/>
          </a:p>
          <a:p>
            <a:pPr indent="-228600" lvl="1" marL="685800" rtl="0" algn="l">
              <a:lnSpc>
                <a:spcPct val="90000"/>
              </a:lnSpc>
              <a:spcBef>
                <a:spcPts val="500"/>
              </a:spcBef>
              <a:spcAft>
                <a:spcPts val="0"/>
              </a:spcAft>
              <a:buClr>
                <a:schemeClr val="dk1"/>
              </a:buClr>
              <a:buSzPct val="100000"/>
              <a:buChar char="•"/>
            </a:pPr>
            <a:r>
              <a:rPr lang="en-IN"/>
              <a:t>All the transactions have the same set of items</a:t>
            </a:r>
            <a:endParaRPr/>
          </a:p>
          <a:p>
            <a:pPr indent="-228600" lvl="1" marL="685800" rtl="0" algn="l">
              <a:lnSpc>
                <a:spcPct val="90000"/>
              </a:lnSpc>
              <a:spcBef>
                <a:spcPts val="500"/>
              </a:spcBef>
              <a:spcAft>
                <a:spcPts val="0"/>
              </a:spcAft>
              <a:buClr>
                <a:schemeClr val="dk1"/>
              </a:buClr>
              <a:buSzPct val="100000"/>
              <a:buChar char="•"/>
            </a:pPr>
            <a:r>
              <a:rPr lang="en-IN"/>
              <a:t>So FP-tree contains only a single branch of nodes.</a:t>
            </a:r>
            <a:endParaRPr/>
          </a:p>
          <a:p>
            <a:pPr indent="-228600" lvl="0" marL="228600" rtl="0" algn="l">
              <a:lnSpc>
                <a:spcPct val="90000"/>
              </a:lnSpc>
              <a:spcBef>
                <a:spcPts val="1000"/>
              </a:spcBef>
              <a:spcAft>
                <a:spcPts val="0"/>
              </a:spcAft>
              <a:buClr>
                <a:schemeClr val="dk1"/>
              </a:buClr>
              <a:buSzPct val="100000"/>
              <a:buChar char="•"/>
            </a:pPr>
            <a:r>
              <a:rPr lang="en-IN"/>
              <a:t>The worst case scenario</a:t>
            </a:r>
            <a:endParaRPr/>
          </a:p>
          <a:p>
            <a:pPr indent="-228600" lvl="1" marL="685800" rtl="0" algn="l">
              <a:lnSpc>
                <a:spcPct val="90000"/>
              </a:lnSpc>
              <a:spcBef>
                <a:spcPts val="500"/>
              </a:spcBef>
              <a:spcAft>
                <a:spcPts val="0"/>
              </a:spcAft>
              <a:buClr>
                <a:schemeClr val="dk1"/>
              </a:buClr>
              <a:buSzPct val="100000"/>
              <a:buChar char="•"/>
            </a:pPr>
            <a:r>
              <a:rPr lang="en-IN"/>
              <a:t>Every transaction has a unique set of items</a:t>
            </a:r>
            <a:endParaRPr/>
          </a:p>
          <a:p>
            <a:pPr indent="-228600" lvl="1" marL="685800" rtl="0" algn="l">
              <a:lnSpc>
                <a:spcPct val="90000"/>
              </a:lnSpc>
              <a:spcBef>
                <a:spcPts val="500"/>
              </a:spcBef>
              <a:spcAft>
                <a:spcPts val="0"/>
              </a:spcAft>
              <a:buClr>
                <a:schemeClr val="dk1"/>
              </a:buClr>
              <a:buSzPct val="100000"/>
              <a:buChar char="•"/>
            </a:pPr>
            <a:r>
              <a:rPr lang="en-IN"/>
              <a:t>So size of the FP-tree is effectively same as the size of the original data</a:t>
            </a:r>
            <a:endParaRPr/>
          </a:p>
          <a:p>
            <a:pPr indent="-228600" lvl="1" marL="685800" rtl="0" algn="l">
              <a:lnSpc>
                <a:spcPct val="90000"/>
              </a:lnSpc>
              <a:spcBef>
                <a:spcPts val="500"/>
              </a:spcBef>
              <a:spcAft>
                <a:spcPts val="0"/>
              </a:spcAft>
              <a:buClr>
                <a:schemeClr val="dk1"/>
              </a:buClr>
              <a:buSzPct val="100000"/>
              <a:buChar char="•"/>
            </a:pPr>
            <a:r>
              <a:rPr lang="en-IN"/>
              <a:t>But physical storage requirement for the FP-tree is higher</a:t>
            </a:r>
            <a:endParaRPr/>
          </a:p>
          <a:p>
            <a:pPr indent="-228600" lvl="2" marL="1143000" rtl="0" algn="l">
              <a:lnSpc>
                <a:spcPct val="90000"/>
              </a:lnSpc>
              <a:spcBef>
                <a:spcPts val="500"/>
              </a:spcBef>
              <a:spcAft>
                <a:spcPts val="0"/>
              </a:spcAft>
              <a:buClr>
                <a:schemeClr val="dk1"/>
              </a:buClr>
              <a:buSzPct val="100000"/>
              <a:buChar char="•"/>
            </a:pPr>
            <a:r>
              <a:rPr lang="en-IN"/>
              <a:t>As it requires additional space to store pointers between nodes and counters of each item.</a:t>
            </a:r>
            <a:endParaRPr/>
          </a:p>
          <a:p>
            <a:pPr indent="-8763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Size of the FP-tree</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It also depends on how the items are ordered.</a:t>
            </a:r>
            <a:endParaRPr/>
          </a:p>
          <a:p>
            <a:pPr indent="-228600" lvl="0" marL="228600" rtl="0" algn="l">
              <a:lnSpc>
                <a:spcPct val="90000"/>
              </a:lnSpc>
              <a:spcBef>
                <a:spcPts val="1000"/>
              </a:spcBef>
              <a:spcAft>
                <a:spcPts val="0"/>
              </a:spcAft>
              <a:buClr>
                <a:schemeClr val="dk1"/>
              </a:buClr>
              <a:buSzPts val="2400"/>
              <a:buChar char="•"/>
            </a:pPr>
            <a:r>
              <a:rPr lang="en-IN" sz="2400"/>
              <a:t>If the ordering scheme is reversed 🡪 from lowest to highest support count, the resulting FP-tree</a:t>
            </a:r>
            <a:endParaRPr/>
          </a:p>
          <a:p>
            <a:pPr indent="-228600" lvl="0" marL="228600" rtl="0" algn="l">
              <a:lnSpc>
                <a:spcPct val="90000"/>
              </a:lnSpc>
              <a:spcBef>
                <a:spcPts val="1000"/>
              </a:spcBef>
              <a:spcAft>
                <a:spcPts val="0"/>
              </a:spcAft>
              <a:buClr>
                <a:schemeClr val="dk1"/>
              </a:buClr>
              <a:buSzPts val="2400"/>
              <a:buChar char="•"/>
            </a:pPr>
            <a:r>
              <a:rPr lang="en-IN" sz="2400"/>
              <a:t>Items in transactions will be ordered in ascending support count.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7" name="Google Shape;147;p11"/>
          <p:cNvPicPr preferRelativeResize="0"/>
          <p:nvPr/>
        </p:nvPicPr>
        <p:blipFill rotWithShape="1">
          <a:blip r:embed="rId3">
            <a:alphaModFix/>
          </a:blip>
          <a:srcRect b="0" l="0" r="0" t="0"/>
          <a:stretch/>
        </p:blipFill>
        <p:spPr>
          <a:xfrm>
            <a:off x="2627813" y="3429000"/>
            <a:ext cx="6614662" cy="32658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N" sz="3600"/>
              <a:t>Frequent itemset generation in FP-growth Algorithm</a:t>
            </a:r>
            <a:endParaRPr/>
          </a:p>
        </p:txBody>
      </p:sp>
      <p:sp>
        <p:nvSpPr>
          <p:cNvPr id="153" name="Google Shape;15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Frequent itemsets are generated by exploring the FP-tree in a bottom up fashion.</a:t>
            </a:r>
            <a:endParaRPr/>
          </a:p>
          <a:p>
            <a:pPr indent="-228600" lvl="0" marL="228600" rtl="0" algn="l">
              <a:lnSpc>
                <a:spcPct val="90000"/>
              </a:lnSpc>
              <a:spcBef>
                <a:spcPts val="1000"/>
              </a:spcBef>
              <a:spcAft>
                <a:spcPts val="0"/>
              </a:spcAft>
              <a:buClr>
                <a:schemeClr val="dk1"/>
              </a:buClr>
              <a:buSzPct val="100000"/>
              <a:buChar char="•"/>
            </a:pPr>
            <a:r>
              <a:rPr lang="en-IN"/>
              <a:t>In the example taken, the algorithm looks for frequent itemsets ending in e first, followed by d, c, b, a</a:t>
            </a:r>
            <a:endParaRPr/>
          </a:p>
          <a:p>
            <a:pPr indent="-228600" lvl="0" marL="228600" rtl="0" algn="l">
              <a:lnSpc>
                <a:spcPct val="90000"/>
              </a:lnSpc>
              <a:spcBef>
                <a:spcPts val="1000"/>
              </a:spcBef>
              <a:spcAft>
                <a:spcPts val="0"/>
              </a:spcAft>
              <a:buClr>
                <a:schemeClr val="dk1"/>
              </a:buClr>
              <a:buSzPct val="100000"/>
              <a:buChar char="•"/>
            </a:pPr>
            <a:r>
              <a:rPr lang="en-IN"/>
              <a:t>Since every transaction is mapped onto a path in the FP-tree, we can derive the frequent itemsets ending with a particular item, say e, by examining only the paths containing that item (node e).</a:t>
            </a:r>
            <a:endParaRPr/>
          </a:p>
          <a:p>
            <a:pPr indent="-228600" lvl="0" marL="228600" rtl="0" algn="l">
              <a:lnSpc>
                <a:spcPct val="90000"/>
              </a:lnSpc>
              <a:spcBef>
                <a:spcPts val="1000"/>
              </a:spcBef>
              <a:spcAft>
                <a:spcPts val="0"/>
              </a:spcAft>
              <a:buClr>
                <a:schemeClr val="dk1"/>
              </a:buClr>
              <a:buSzPct val="100000"/>
              <a:buChar char="•"/>
            </a:pPr>
            <a:r>
              <a:rPr lang="en-IN"/>
              <a:t>These paths can be accessed rapidly using the pointers associated with node e.</a:t>
            </a:r>
            <a:endParaRPr/>
          </a:p>
          <a:p>
            <a:pPr indent="-228600" lvl="0" marL="228600" rtl="0" algn="l">
              <a:lnSpc>
                <a:spcPct val="90000"/>
              </a:lnSpc>
              <a:spcBef>
                <a:spcPts val="1000"/>
              </a:spcBef>
              <a:spcAft>
                <a:spcPts val="0"/>
              </a:spcAft>
              <a:buClr>
                <a:schemeClr val="dk1"/>
              </a:buClr>
              <a:buSzPct val="100000"/>
              <a:buChar char="•"/>
            </a:pPr>
            <a:r>
              <a:rPr lang="en-IN"/>
              <a:t>The extracted paths are shown in next slide.</a:t>
            </a:r>
            <a:endParaRPr/>
          </a:p>
          <a:p>
            <a:pPr indent="-228600" lvl="0" marL="228600" rtl="0" algn="l">
              <a:lnSpc>
                <a:spcPct val="90000"/>
              </a:lnSpc>
              <a:spcBef>
                <a:spcPts val="1000"/>
              </a:spcBef>
              <a:spcAft>
                <a:spcPts val="0"/>
              </a:spcAft>
              <a:buClr>
                <a:schemeClr val="dk1"/>
              </a:buClr>
              <a:buSzPct val="100000"/>
              <a:buChar char="•"/>
            </a:pPr>
            <a:r>
              <a:rPr lang="en-IN"/>
              <a:t>These paths will be used to obtain frequent itemsets.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IN" sz="2800"/>
              <a:t>Decomposing the frequent itemset generation problem into multiple subproblems, where each subproblem involves frequent itemsets ending in e, d, c, b, a</a:t>
            </a:r>
            <a:endParaRPr/>
          </a:p>
        </p:txBody>
      </p:sp>
      <p:pic>
        <p:nvPicPr>
          <p:cNvPr id="159" name="Google Shape;159;p13"/>
          <p:cNvPicPr preferRelativeResize="0"/>
          <p:nvPr/>
        </p:nvPicPr>
        <p:blipFill rotWithShape="1">
          <a:blip r:embed="rId3">
            <a:alphaModFix/>
          </a:blip>
          <a:srcRect b="0" l="0" r="0" t="0"/>
          <a:stretch/>
        </p:blipFill>
        <p:spPr>
          <a:xfrm>
            <a:off x="1614448" y="1849482"/>
            <a:ext cx="8112273" cy="48198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These above paths are used to obtain the corresponding itemsets</a:t>
            </a:r>
            <a:endParaRPr/>
          </a:p>
        </p:txBody>
      </p:sp>
      <p:sp>
        <p:nvSpPr>
          <p:cNvPr id="165" name="Google Shape;16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6" name="Google Shape;166;p14"/>
          <p:cNvPicPr preferRelativeResize="0"/>
          <p:nvPr/>
        </p:nvPicPr>
        <p:blipFill rotWithShape="1">
          <a:blip r:embed="rId3">
            <a:alphaModFix/>
          </a:blip>
          <a:srcRect b="0" l="0" r="0" t="0"/>
          <a:stretch/>
        </p:blipFill>
        <p:spPr>
          <a:xfrm>
            <a:off x="1459260" y="2696670"/>
            <a:ext cx="7020712" cy="21566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2" name="Google Shape;1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FP-growth finds all the frequent itemsets ending with a particular with a particular suffix by employing a divide and conquer strategy</a:t>
            </a:r>
            <a:endParaRPr/>
          </a:p>
          <a:p>
            <a:pPr indent="-228600" lvl="0" marL="228600" rtl="0" algn="l">
              <a:lnSpc>
                <a:spcPct val="90000"/>
              </a:lnSpc>
              <a:spcBef>
                <a:spcPts val="1000"/>
              </a:spcBef>
              <a:spcAft>
                <a:spcPts val="0"/>
              </a:spcAft>
              <a:buClr>
                <a:schemeClr val="dk1"/>
              </a:buClr>
              <a:buSzPts val="2800"/>
              <a:buChar char="•"/>
            </a:pPr>
            <a:r>
              <a:rPr lang="en-IN"/>
              <a:t>To find all frequent itemsets ending with e</a:t>
            </a:r>
            <a:endParaRPr/>
          </a:p>
          <a:p>
            <a:pPr indent="-228600" lvl="1" marL="685800" rtl="0" algn="l">
              <a:lnSpc>
                <a:spcPct val="90000"/>
              </a:lnSpc>
              <a:spcBef>
                <a:spcPts val="500"/>
              </a:spcBef>
              <a:spcAft>
                <a:spcPts val="0"/>
              </a:spcAft>
              <a:buClr>
                <a:schemeClr val="dk1"/>
              </a:buClr>
              <a:buSzPts val="2400"/>
              <a:buChar char="•"/>
            </a:pPr>
            <a:r>
              <a:rPr lang="en-IN"/>
              <a:t>First we check if e is itself frequent item  </a:t>
            </a:r>
            <a:endParaRPr/>
          </a:p>
          <a:p>
            <a:pPr indent="-228600" lvl="1" marL="685800" rtl="0" algn="l">
              <a:lnSpc>
                <a:spcPct val="90000"/>
              </a:lnSpc>
              <a:spcBef>
                <a:spcPts val="500"/>
              </a:spcBef>
              <a:spcAft>
                <a:spcPts val="0"/>
              </a:spcAft>
              <a:buClr>
                <a:schemeClr val="dk1"/>
              </a:buClr>
              <a:buSzPts val="2400"/>
              <a:buChar char="•"/>
            </a:pPr>
            <a:r>
              <a:rPr lang="en-IN"/>
              <a:t>If it is frequent, we consider the subproblem of finding frequent itemsets ending in de, followed by ce, be, ae.</a:t>
            </a:r>
            <a:endParaRPr/>
          </a:p>
          <a:p>
            <a:pPr indent="-228600" lvl="1" marL="685800" rtl="0" algn="l">
              <a:lnSpc>
                <a:spcPct val="90000"/>
              </a:lnSpc>
              <a:spcBef>
                <a:spcPts val="500"/>
              </a:spcBef>
              <a:spcAft>
                <a:spcPts val="0"/>
              </a:spcAft>
              <a:buClr>
                <a:schemeClr val="dk1"/>
              </a:buClr>
              <a:buSzPts val="2400"/>
              <a:buChar char="•"/>
            </a:pPr>
            <a:r>
              <a:rPr lang="en-IN"/>
              <a:t>In turn each of these subproblems are further decomposed into smaller subproblems.</a:t>
            </a:r>
            <a:endParaRPr/>
          </a:p>
          <a:p>
            <a:pPr indent="-228600" lvl="1" marL="685800" rtl="0" algn="l">
              <a:lnSpc>
                <a:spcPct val="90000"/>
              </a:lnSpc>
              <a:spcBef>
                <a:spcPts val="500"/>
              </a:spcBef>
              <a:spcAft>
                <a:spcPts val="0"/>
              </a:spcAft>
              <a:buClr>
                <a:schemeClr val="dk1"/>
              </a:buClr>
              <a:buSzPts val="2400"/>
              <a:buChar char="•"/>
            </a:pPr>
            <a:r>
              <a:rPr lang="en-IN"/>
              <a:t>Then we merge the solutions obtained from the subproblems to find all the frequent itemsets ending in e can be found.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IN" sz="3200"/>
              <a:t>Example of applying the FP-growth algorithm to find frequent itemsets ending in e</a:t>
            </a:r>
            <a:endParaRPr/>
          </a:p>
        </p:txBody>
      </p:sp>
      <p:pic>
        <p:nvPicPr>
          <p:cNvPr id="178" name="Google Shape;178;p16"/>
          <p:cNvPicPr preferRelativeResize="0"/>
          <p:nvPr/>
        </p:nvPicPr>
        <p:blipFill rotWithShape="1">
          <a:blip r:embed="rId3">
            <a:alphaModFix/>
          </a:blip>
          <a:srcRect b="0" l="0" r="0" t="0"/>
          <a:stretch/>
        </p:blipFill>
        <p:spPr>
          <a:xfrm>
            <a:off x="655979" y="1953723"/>
            <a:ext cx="10429875" cy="463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Finding frequent itemsets ending with e </a:t>
            </a:r>
            <a:endParaRPr/>
          </a:p>
        </p:txBody>
      </p:sp>
      <p:sp>
        <p:nvSpPr>
          <p:cNvPr id="184" name="Google Shape;1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Gather all the paths containing node e: called as prefix paths</a:t>
            </a:r>
            <a:endParaRPr/>
          </a:p>
          <a:p>
            <a:pPr indent="-228600" lvl="0" marL="228600" rtl="0" algn="l">
              <a:lnSpc>
                <a:spcPct val="90000"/>
              </a:lnSpc>
              <a:spcBef>
                <a:spcPts val="1000"/>
              </a:spcBef>
              <a:spcAft>
                <a:spcPts val="0"/>
              </a:spcAft>
              <a:buClr>
                <a:schemeClr val="dk1"/>
              </a:buClr>
              <a:buSzPts val="2800"/>
              <a:buChar char="•"/>
            </a:pPr>
            <a:r>
              <a:rPr lang="en-IN"/>
              <a:t>From this prefix paths, the support count for e is obtained by adding the support counts associated with node e.</a:t>
            </a:r>
            <a:endParaRPr/>
          </a:p>
          <a:p>
            <a:pPr indent="-228600" lvl="1" marL="685800" rtl="0" algn="l">
              <a:lnSpc>
                <a:spcPct val="90000"/>
              </a:lnSpc>
              <a:spcBef>
                <a:spcPts val="500"/>
              </a:spcBef>
              <a:spcAft>
                <a:spcPts val="0"/>
              </a:spcAft>
              <a:buClr>
                <a:schemeClr val="dk1"/>
              </a:buClr>
              <a:buSzPts val="2400"/>
              <a:buChar char="•"/>
            </a:pPr>
            <a:r>
              <a:rPr lang="en-IN"/>
              <a:t>Assuming the minimum support count is 2, e is frequent item as its support count is 3</a:t>
            </a:r>
            <a:endParaRPr/>
          </a:p>
          <a:p>
            <a:pPr indent="-228600" lvl="0" marL="228600" rtl="0" algn="l">
              <a:lnSpc>
                <a:spcPct val="90000"/>
              </a:lnSpc>
              <a:spcBef>
                <a:spcPts val="1000"/>
              </a:spcBef>
              <a:spcAft>
                <a:spcPts val="0"/>
              </a:spcAft>
              <a:buClr>
                <a:schemeClr val="dk1"/>
              </a:buClr>
              <a:buSzPts val="2800"/>
              <a:buChar char="•"/>
            </a:pPr>
            <a:r>
              <a:rPr lang="en-IN"/>
              <a:t>So the next task is to solve subproblems of finding frequent itemsets  ending in de, ce, be, ae.</a:t>
            </a:r>
            <a:endParaRPr/>
          </a:p>
          <a:p>
            <a:pPr indent="-228600" lvl="0" marL="228600" rtl="0" algn="l">
              <a:lnSpc>
                <a:spcPct val="90000"/>
              </a:lnSpc>
              <a:spcBef>
                <a:spcPts val="1000"/>
              </a:spcBef>
              <a:spcAft>
                <a:spcPts val="0"/>
              </a:spcAft>
              <a:buClr>
                <a:schemeClr val="dk1"/>
              </a:buClr>
              <a:buSzPts val="2800"/>
              <a:buChar char="•"/>
            </a:pPr>
            <a:r>
              <a:rPr lang="en-IN"/>
              <a:t>Before this, the prefix paths is converted into a conditional FP-tree.</a:t>
            </a:r>
            <a:endParaRPr/>
          </a:p>
          <a:p>
            <a:pPr indent="-228600" lvl="1" marL="685800" rtl="0" algn="l">
              <a:lnSpc>
                <a:spcPct val="90000"/>
              </a:lnSpc>
              <a:spcBef>
                <a:spcPts val="500"/>
              </a:spcBef>
              <a:spcAft>
                <a:spcPts val="0"/>
              </a:spcAft>
              <a:buClr>
                <a:schemeClr val="dk1"/>
              </a:buClr>
              <a:buSzPts val="2400"/>
              <a:buChar char="•"/>
            </a:pPr>
            <a:r>
              <a:rPr lang="en-IN"/>
              <a:t>It is structurally similar to FP-tree and it is used to find frequent itemsets ending with a particular suffix.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0" name="Google Shape;19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1" name="Google Shape;191;p18"/>
          <p:cNvPicPr preferRelativeResize="0"/>
          <p:nvPr/>
        </p:nvPicPr>
        <p:blipFill rotWithShape="1">
          <a:blip r:embed="rId3">
            <a:alphaModFix/>
          </a:blip>
          <a:srcRect b="0" l="0" r="0" t="0"/>
          <a:stretch/>
        </p:blipFill>
        <p:spPr>
          <a:xfrm>
            <a:off x="7377112" y="2561052"/>
            <a:ext cx="2924175" cy="2495550"/>
          </a:xfrm>
          <a:prstGeom prst="rect">
            <a:avLst/>
          </a:prstGeom>
          <a:noFill/>
          <a:ln>
            <a:noFill/>
          </a:ln>
        </p:spPr>
      </p:pic>
      <p:pic>
        <p:nvPicPr>
          <p:cNvPr id="192" name="Google Shape;192;p18"/>
          <p:cNvPicPr preferRelativeResize="0"/>
          <p:nvPr/>
        </p:nvPicPr>
        <p:blipFill rotWithShape="1">
          <a:blip r:embed="rId4">
            <a:alphaModFix/>
          </a:blip>
          <a:srcRect b="0" l="0" r="0" t="0"/>
          <a:stretch/>
        </p:blipFill>
        <p:spPr>
          <a:xfrm>
            <a:off x="1242835" y="2321902"/>
            <a:ext cx="4714751" cy="32918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Finding frequent itemsets ending with e </a:t>
            </a:r>
            <a:endParaRPr/>
          </a:p>
        </p:txBody>
      </p:sp>
      <p:sp>
        <p:nvSpPr>
          <p:cNvPr id="198" name="Google Shape;19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Obtaining conditional FP-tree</a:t>
            </a:r>
            <a:endParaRPr/>
          </a:p>
          <a:p>
            <a:pPr indent="-228600" lvl="1" marL="685800" rtl="0" algn="l">
              <a:lnSpc>
                <a:spcPct val="90000"/>
              </a:lnSpc>
              <a:spcBef>
                <a:spcPts val="500"/>
              </a:spcBef>
              <a:spcAft>
                <a:spcPts val="0"/>
              </a:spcAft>
              <a:buClr>
                <a:schemeClr val="dk1"/>
              </a:buClr>
              <a:buSzPts val="2400"/>
              <a:buChar char="•"/>
            </a:pPr>
            <a:r>
              <a:rPr lang="en-IN"/>
              <a:t>First the support counts along the prefix paths must be updated because some of the counts include transactions that do not contain item (e in this case)</a:t>
            </a:r>
            <a:endParaRPr/>
          </a:p>
          <a:p>
            <a:pPr indent="-228600" lvl="1" marL="685800" rtl="0" algn="l">
              <a:lnSpc>
                <a:spcPct val="90000"/>
              </a:lnSpc>
              <a:spcBef>
                <a:spcPts val="500"/>
              </a:spcBef>
              <a:spcAft>
                <a:spcPts val="0"/>
              </a:spcAft>
              <a:buClr>
                <a:schemeClr val="dk1"/>
              </a:buClr>
              <a:buSzPts val="2400"/>
              <a:buChar char="•"/>
            </a:pPr>
            <a:r>
              <a:rPr lang="en-IN"/>
              <a:t>The prefix paths are truncated by removing the nodes for e. (As the support counts along the prefix paths have been updated to reflect only transactions that contain e thus the subproblems of finding frequent itemsets ending in de, ce, be, and ae no longer need information about node e.</a:t>
            </a:r>
            <a:endParaRPr/>
          </a:p>
          <a:p>
            <a:pPr indent="-228600" lvl="1" marL="685800" rtl="0" algn="l">
              <a:lnSpc>
                <a:spcPct val="90000"/>
              </a:lnSpc>
              <a:spcBef>
                <a:spcPts val="500"/>
              </a:spcBef>
              <a:spcAft>
                <a:spcPts val="0"/>
              </a:spcAft>
              <a:buClr>
                <a:schemeClr val="dk1"/>
              </a:buClr>
              <a:buSzPts val="2400"/>
              <a:buChar char="•"/>
            </a:pPr>
            <a:r>
              <a:rPr lang="en-IN"/>
              <a:t>After updating the support counts along the prefix paths, some of the items may no longer be frequent.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Introduction to Data Mining</a:t>
            </a:r>
            <a:endParaRPr/>
          </a:p>
        </p:txBody>
      </p:sp>
      <p:sp>
        <p:nvSpPr>
          <p:cNvPr id="91" name="Google Shape;91;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Tan, Steinbach and Vipin Kumar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Finding frequent itemsets ending with e </a:t>
            </a:r>
            <a:endParaRPr/>
          </a:p>
        </p:txBody>
      </p:sp>
      <p:sp>
        <p:nvSpPr>
          <p:cNvPr id="204" name="Google Shape;20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Obtaining conditional FP-tree for e</a:t>
            </a:r>
            <a:endParaRPr/>
          </a:p>
          <a:p>
            <a:pPr indent="-228600" lvl="1" marL="685800" rtl="0" algn="l">
              <a:lnSpc>
                <a:spcPct val="90000"/>
              </a:lnSpc>
              <a:spcBef>
                <a:spcPts val="500"/>
              </a:spcBef>
              <a:spcAft>
                <a:spcPts val="0"/>
              </a:spcAft>
              <a:buClr>
                <a:schemeClr val="dk1"/>
              </a:buClr>
              <a:buSzPts val="2400"/>
              <a:buChar char="•"/>
            </a:pPr>
            <a:r>
              <a:rPr lang="en-IN"/>
              <a:t>the support counts along the prefix paths must be updated</a:t>
            </a:r>
            <a:endParaRPr/>
          </a:p>
          <a:p>
            <a:pPr indent="-228600" lvl="2" marL="1143000" rtl="0" algn="l">
              <a:lnSpc>
                <a:spcPct val="90000"/>
              </a:lnSpc>
              <a:spcBef>
                <a:spcPts val="500"/>
              </a:spcBef>
              <a:spcAft>
                <a:spcPts val="0"/>
              </a:spcAft>
              <a:buClr>
                <a:schemeClr val="dk1"/>
              </a:buClr>
              <a:buSzPts val="2000"/>
              <a:buChar char="•"/>
            </a:pPr>
            <a:r>
              <a:rPr lang="en-IN"/>
              <a:t>The rightmost path null-&gt;b:2-&gt;c:2-&gt;e:1, includes a transaction {b, c} that does not contain item e. The count along the prefix path must therefore be adjusted to 1 to reflect the actual number of transactions containing {b,c,e}</a:t>
            </a:r>
            <a:endParaRPr/>
          </a:p>
          <a:p>
            <a:pPr indent="-228600" lvl="1" marL="685800" rtl="0" algn="l">
              <a:lnSpc>
                <a:spcPct val="90000"/>
              </a:lnSpc>
              <a:spcBef>
                <a:spcPts val="500"/>
              </a:spcBef>
              <a:spcAft>
                <a:spcPts val="0"/>
              </a:spcAft>
              <a:buClr>
                <a:schemeClr val="dk1"/>
              </a:buClr>
              <a:buSzPts val="2400"/>
              <a:buChar char="•"/>
            </a:pPr>
            <a:r>
              <a:rPr lang="en-IN"/>
              <a:t>The prefix paths are truncated by removing the nodes for e.</a:t>
            </a:r>
            <a:endParaRPr/>
          </a:p>
          <a:p>
            <a:pPr indent="-228600" lvl="1" marL="685800" rtl="0" algn="l">
              <a:lnSpc>
                <a:spcPct val="90000"/>
              </a:lnSpc>
              <a:spcBef>
                <a:spcPts val="500"/>
              </a:spcBef>
              <a:spcAft>
                <a:spcPts val="0"/>
              </a:spcAft>
              <a:buClr>
                <a:schemeClr val="dk1"/>
              </a:buClr>
              <a:buSzPts val="2400"/>
              <a:buChar char="•"/>
            </a:pPr>
            <a:r>
              <a:rPr lang="en-IN"/>
              <a:t>After updating the support counts along the prefix paths, some of the items may no longer be frequent</a:t>
            </a:r>
            <a:endParaRPr/>
          </a:p>
          <a:p>
            <a:pPr indent="-228600" lvl="2" marL="1143000" rtl="0" algn="l">
              <a:lnSpc>
                <a:spcPct val="90000"/>
              </a:lnSpc>
              <a:spcBef>
                <a:spcPts val="500"/>
              </a:spcBef>
              <a:spcAft>
                <a:spcPts val="0"/>
              </a:spcAft>
              <a:buClr>
                <a:schemeClr val="dk1"/>
              </a:buClr>
              <a:buSzPts val="2000"/>
              <a:buChar char="•"/>
            </a:pPr>
            <a:r>
              <a:rPr lang="en-IN"/>
              <a:t>The node b appears only once and has a support count equal to 1, which means there is only one transaction that contains both b and e. Item b can be safely ignored from subsequent analysis because all itemsets ending in be must be infrequent.</a:t>
            </a:r>
            <a:endParaRPr/>
          </a:p>
          <a:p>
            <a:pPr indent="-76200" lvl="1" marL="685800" rtl="0" algn="l">
              <a:lnSpc>
                <a:spcPct val="90000"/>
              </a:lnSpc>
              <a:spcBef>
                <a:spcPts val="500"/>
              </a:spcBef>
              <a:spcAft>
                <a:spcPts val="0"/>
              </a:spcAft>
              <a:buClr>
                <a:schemeClr val="dk1"/>
              </a:buClr>
              <a:buSzPts val="24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0" name="Google Shape;21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1" name="Google Shape;211;p21"/>
          <p:cNvPicPr preferRelativeResize="0"/>
          <p:nvPr/>
        </p:nvPicPr>
        <p:blipFill rotWithShape="1">
          <a:blip r:embed="rId3">
            <a:alphaModFix/>
          </a:blip>
          <a:srcRect b="0" l="0" r="0" t="0"/>
          <a:stretch/>
        </p:blipFill>
        <p:spPr>
          <a:xfrm>
            <a:off x="2724150" y="2224087"/>
            <a:ext cx="6743700" cy="2409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Solving subproblems of finding frequent itemsets ending in de, ce, ae using conditional FP-tree for e</a:t>
            </a:r>
            <a:endParaRPr/>
          </a:p>
        </p:txBody>
      </p:sp>
      <p:sp>
        <p:nvSpPr>
          <p:cNvPr id="217" name="Google Shape;21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Finding frequent itemsets ending in de</a:t>
            </a:r>
            <a:endParaRPr/>
          </a:p>
          <a:p>
            <a:pPr indent="-228600" lvl="1" marL="685800" rtl="0" algn="l">
              <a:lnSpc>
                <a:spcPct val="90000"/>
              </a:lnSpc>
              <a:spcBef>
                <a:spcPts val="500"/>
              </a:spcBef>
              <a:spcAft>
                <a:spcPts val="0"/>
              </a:spcAft>
              <a:buClr>
                <a:schemeClr val="dk1"/>
              </a:buClr>
              <a:buSzPts val="2400"/>
              <a:buChar char="•"/>
            </a:pPr>
            <a:r>
              <a:rPr lang="en-IN"/>
              <a:t>The prefix path for d are gathered</a:t>
            </a:r>
            <a:endParaRPr/>
          </a:p>
          <a:p>
            <a:pPr indent="-228600" lvl="1" marL="685800" rtl="0" algn="l">
              <a:lnSpc>
                <a:spcPct val="90000"/>
              </a:lnSpc>
              <a:spcBef>
                <a:spcPts val="500"/>
              </a:spcBef>
              <a:spcAft>
                <a:spcPts val="0"/>
              </a:spcAft>
              <a:buClr>
                <a:schemeClr val="dk1"/>
              </a:buClr>
              <a:buSzPts val="2400"/>
              <a:buChar char="•"/>
            </a:pPr>
            <a:r>
              <a:rPr lang="en-IN"/>
              <a:t>Adding the frequency counts associated with node d, we obtain the support count for {d, e}</a:t>
            </a:r>
            <a:endParaRPr/>
          </a:p>
          <a:p>
            <a:pPr indent="-228600" lvl="1" marL="685800" rtl="0" algn="l">
              <a:lnSpc>
                <a:spcPct val="90000"/>
              </a:lnSpc>
              <a:spcBef>
                <a:spcPts val="500"/>
              </a:spcBef>
              <a:spcAft>
                <a:spcPts val="0"/>
              </a:spcAft>
              <a:buClr>
                <a:schemeClr val="dk1"/>
              </a:buClr>
              <a:buSzPts val="2400"/>
              <a:buChar char="•"/>
            </a:pPr>
            <a:r>
              <a:rPr lang="en-IN"/>
              <a:t>Since the support count is equal 2, {d, e} is frequent itemset.</a:t>
            </a:r>
            <a:endParaRPr/>
          </a:p>
          <a:p>
            <a:pPr indent="-228600" lvl="0" marL="228600" rtl="0" algn="l">
              <a:lnSpc>
                <a:spcPct val="90000"/>
              </a:lnSpc>
              <a:spcBef>
                <a:spcPts val="1000"/>
              </a:spcBef>
              <a:spcAft>
                <a:spcPts val="0"/>
              </a:spcAft>
              <a:buClr>
                <a:schemeClr val="dk1"/>
              </a:buClr>
              <a:buSzPts val="2800"/>
              <a:buChar char="•"/>
            </a:pPr>
            <a:r>
              <a:rPr lang="en-IN"/>
              <a:t>Next, the algorithm constructs the conditional FP-tree for de</a:t>
            </a:r>
            <a:endParaRPr/>
          </a:p>
          <a:p>
            <a:pPr indent="-228600" lvl="1" marL="685800" rtl="0" algn="l">
              <a:lnSpc>
                <a:spcPct val="90000"/>
              </a:lnSpc>
              <a:spcBef>
                <a:spcPts val="500"/>
              </a:spcBef>
              <a:spcAft>
                <a:spcPts val="0"/>
              </a:spcAft>
              <a:buClr>
                <a:schemeClr val="dk1"/>
              </a:buClr>
              <a:buSzPts val="2400"/>
              <a:buChar char="•"/>
            </a:pPr>
            <a:r>
              <a:rPr lang="en-IN"/>
              <a:t>updating the support counts and remove the infrequent item c </a:t>
            </a:r>
            <a:endParaRPr/>
          </a:p>
          <a:p>
            <a:pPr indent="-228600" lvl="1" marL="685800" rtl="0" algn="l">
              <a:lnSpc>
                <a:spcPct val="90000"/>
              </a:lnSpc>
              <a:spcBef>
                <a:spcPts val="500"/>
              </a:spcBef>
              <a:spcAft>
                <a:spcPts val="0"/>
              </a:spcAft>
              <a:buClr>
                <a:schemeClr val="dk1"/>
              </a:buClr>
              <a:buSzPts val="2400"/>
              <a:buChar char="•"/>
            </a:pPr>
            <a:r>
              <a:rPr lang="en-IN"/>
              <a:t>It contains only one item- a, and its support is equal to minsup, the algorithm extract the frequent itemset {a,d,e}</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218" name="Google Shape;218;p22"/>
          <p:cNvPicPr preferRelativeResize="0"/>
          <p:nvPr/>
        </p:nvPicPr>
        <p:blipFill rotWithShape="1">
          <a:blip r:embed="rId3">
            <a:alphaModFix/>
          </a:blip>
          <a:srcRect b="0" l="0" r="0" t="0"/>
          <a:stretch/>
        </p:blipFill>
        <p:spPr>
          <a:xfrm>
            <a:off x="9087729" y="5288312"/>
            <a:ext cx="2159316" cy="13593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Solving subproblems of finding frequent itemsets ending in de, ce, ae using conditional FP-tree for e</a:t>
            </a:r>
            <a:endParaRPr/>
          </a:p>
        </p:txBody>
      </p:sp>
      <p:sp>
        <p:nvSpPr>
          <p:cNvPr id="224" name="Google Shape;22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Generate frequent itemsets ending in ce</a:t>
            </a:r>
            <a:endParaRPr/>
          </a:p>
          <a:p>
            <a:pPr indent="-228600" lvl="1" marL="685800" rtl="0" algn="l">
              <a:lnSpc>
                <a:spcPct val="90000"/>
              </a:lnSpc>
              <a:spcBef>
                <a:spcPts val="500"/>
              </a:spcBef>
              <a:spcAft>
                <a:spcPts val="0"/>
              </a:spcAft>
              <a:buClr>
                <a:schemeClr val="dk1"/>
              </a:buClr>
              <a:buSzPts val="2400"/>
              <a:buChar char="•"/>
            </a:pPr>
            <a:r>
              <a:rPr lang="en-IN"/>
              <a:t>After processing the prefix paths for c, only {c, e} is found to be frequent.</a:t>
            </a:r>
            <a:endParaRPr/>
          </a:p>
          <a:p>
            <a:pPr indent="-228600" lvl="0" marL="228600" rtl="0" algn="l">
              <a:lnSpc>
                <a:spcPct val="90000"/>
              </a:lnSpc>
              <a:spcBef>
                <a:spcPts val="1000"/>
              </a:spcBef>
              <a:spcAft>
                <a:spcPts val="0"/>
              </a:spcAft>
              <a:buClr>
                <a:schemeClr val="dk1"/>
              </a:buClr>
              <a:buSzPts val="2800"/>
              <a:buChar char="•"/>
            </a:pPr>
            <a:r>
              <a:rPr lang="en-IN"/>
              <a:t>Generate frequent itemsets ending in ae</a:t>
            </a:r>
            <a:endParaRPr/>
          </a:p>
          <a:p>
            <a:pPr indent="-228600" lvl="1" marL="685800" rtl="0" algn="l">
              <a:lnSpc>
                <a:spcPct val="90000"/>
              </a:lnSpc>
              <a:spcBef>
                <a:spcPts val="500"/>
              </a:spcBef>
              <a:spcAft>
                <a:spcPts val="0"/>
              </a:spcAft>
              <a:buClr>
                <a:schemeClr val="dk1"/>
              </a:buClr>
              <a:buSzPts val="2400"/>
              <a:buChar char="•"/>
            </a:pPr>
            <a:r>
              <a:rPr lang="en-IN"/>
              <a:t>Founds {a,e} to be only frequent itemset.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General Remarks</a:t>
            </a:r>
            <a:endParaRPr/>
          </a:p>
        </p:txBody>
      </p:sp>
      <p:sp>
        <p:nvSpPr>
          <p:cNvPr id="230" name="Google Shape;23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Since the subproblems are disjoints, FP-growth will not generate any duplicate itemsets.</a:t>
            </a:r>
            <a:endParaRPr/>
          </a:p>
          <a:p>
            <a:pPr indent="-228600" lvl="0" marL="228600" rtl="0" algn="l">
              <a:lnSpc>
                <a:spcPct val="90000"/>
              </a:lnSpc>
              <a:spcBef>
                <a:spcPts val="1000"/>
              </a:spcBef>
              <a:spcAft>
                <a:spcPts val="0"/>
              </a:spcAft>
              <a:buClr>
                <a:schemeClr val="dk1"/>
              </a:buClr>
              <a:buSzPct val="100000"/>
              <a:buChar char="•"/>
            </a:pPr>
            <a:r>
              <a:rPr lang="en-IN"/>
              <a:t>Counts associated with the nodes allow the algorithm to perform support counting while generating the common suffix itemsets.</a:t>
            </a:r>
            <a:endParaRPr/>
          </a:p>
          <a:p>
            <a:pPr indent="-228600" lvl="0" marL="228600" rtl="0" algn="l">
              <a:lnSpc>
                <a:spcPct val="90000"/>
              </a:lnSpc>
              <a:spcBef>
                <a:spcPts val="1000"/>
              </a:spcBef>
              <a:spcAft>
                <a:spcPts val="0"/>
              </a:spcAft>
              <a:buClr>
                <a:schemeClr val="dk1"/>
              </a:buClr>
              <a:buSzPct val="100000"/>
              <a:buChar char="•"/>
            </a:pPr>
            <a:r>
              <a:rPr lang="en-IN"/>
              <a:t>For certain transactional datasets, FP-growth outperforms the standard Apriori algorithm by several orders of magnitude.</a:t>
            </a:r>
            <a:endParaRPr/>
          </a:p>
          <a:p>
            <a:pPr indent="-228600" lvl="0" marL="228600" rtl="0" algn="l">
              <a:lnSpc>
                <a:spcPct val="90000"/>
              </a:lnSpc>
              <a:spcBef>
                <a:spcPts val="1000"/>
              </a:spcBef>
              <a:spcAft>
                <a:spcPts val="0"/>
              </a:spcAft>
              <a:buClr>
                <a:schemeClr val="dk1"/>
              </a:buClr>
              <a:buSzPct val="100000"/>
              <a:buChar char="•"/>
            </a:pPr>
            <a:r>
              <a:rPr lang="en-IN"/>
              <a:t>The run-time performance of FP-growth depends on the compaction factor of the data set.</a:t>
            </a:r>
            <a:endParaRPr/>
          </a:p>
          <a:p>
            <a:pPr indent="-228600" lvl="0" marL="228600" rtl="0" algn="l">
              <a:lnSpc>
                <a:spcPct val="90000"/>
              </a:lnSpc>
              <a:spcBef>
                <a:spcPts val="1000"/>
              </a:spcBef>
              <a:spcAft>
                <a:spcPts val="0"/>
              </a:spcAft>
              <a:buClr>
                <a:schemeClr val="dk1"/>
              </a:buClr>
              <a:buSzPct val="100000"/>
              <a:buChar char="•"/>
            </a:pPr>
            <a:r>
              <a:rPr lang="en-IN"/>
              <a:t>If the resulting conditional FP-trees are very bushy (in the worst case, a full prefix tree), then the performance of the algorithm degrades significantly because it has to generate a large number of subproblems and merge the results returned by each subproblem.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Data Mining </a:t>
            </a:r>
            <a:br>
              <a:rPr lang="en-IN"/>
            </a:br>
            <a:r>
              <a:rPr lang="en-IN" sz="4000"/>
              <a:t>concepts and Techniques</a:t>
            </a:r>
            <a:endParaRPr/>
          </a:p>
        </p:txBody>
      </p:sp>
      <p:sp>
        <p:nvSpPr>
          <p:cNvPr id="236" name="Google Shape;236;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Han, Kamber &amp; Pei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FP-Tree</a:t>
            </a:r>
            <a:endParaRPr/>
          </a:p>
        </p:txBody>
      </p:sp>
      <p:sp>
        <p:nvSpPr>
          <p:cNvPr id="242" name="Google Shape;24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then divides the compressed database into a set of conditional databases (a special kind of projected database), each associated with one frequent item or “pattern fragment,” and mines each database separately. </a:t>
            </a:r>
            <a:endParaRPr/>
          </a:p>
          <a:p>
            <a:pPr indent="-228600" lvl="0" marL="228600" rtl="0" algn="l">
              <a:lnSpc>
                <a:spcPct val="90000"/>
              </a:lnSpc>
              <a:spcBef>
                <a:spcPts val="1000"/>
              </a:spcBef>
              <a:spcAft>
                <a:spcPts val="0"/>
              </a:spcAft>
              <a:buClr>
                <a:schemeClr val="dk1"/>
              </a:buClr>
              <a:buSzPts val="2800"/>
              <a:buChar char="•"/>
            </a:pPr>
            <a:r>
              <a:rPr lang="en-IN"/>
              <a:t>For each “pattern fragment,” only its associated data sets need to be examined. </a:t>
            </a:r>
            <a:endParaRPr/>
          </a:p>
          <a:p>
            <a:pPr indent="-228600" lvl="0" marL="228600" rtl="0" algn="l">
              <a:lnSpc>
                <a:spcPct val="90000"/>
              </a:lnSpc>
              <a:spcBef>
                <a:spcPts val="1000"/>
              </a:spcBef>
              <a:spcAft>
                <a:spcPts val="0"/>
              </a:spcAft>
              <a:buClr>
                <a:schemeClr val="dk1"/>
              </a:buClr>
              <a:buSzPts val="2800"/>
              <a:buChar char="•"/>
            </a:pPr>
            <a:r>
              <a:rPr lang="en-IN"/>
              <a:t>Therefore, this approach may substantially reduce the size of the data sets to be searched, along with the “growth” of patterns being examined.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48" name="Google Shape;248;p27"/>
          <p:cNvPicPr preferRelativeResize="0"/>
          <p:nvPr/>
        </p:nvPicPr>
        <p:blipFill rotWithShape="1">
          <a:blip r:embed="rId3">
            <a:alphaModFix/>
          </a:blip>
          <a:srcRect b="0" l="0" r="0" t="0"/>
          <a:stretch/>
        </p:blipFill>
        <p:spPr>
          <a:xfrm>
            <a:off x="3530991" y="1825625"/>
            <a:ext cx="4122785" cy="42434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FP-growth</a:t>
            </a:r>
            <a:endParaRPr/>
          </a:p>
        </p:txBody>
      </p:sp>
      <p:sp>
        <p:nvSpPr>
          <p:cNvPr id="254" name="Google Shape;25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first scan of the database is the same as Apriori, which derives the set of frequent items (1-itemsets) and their support counts (frequencies). </a:t>
            </a:r>
            <a:endParaRPr/>
          </a:p>
          <a:p>
            <a:pPr indent="-228600" lvl="0" marL="228600" rtl="0" algn="l">
              <a:lnSpc>
                <a:spcPct val="90000"/>
              </a:lnSpc>
              <a:spcBef>
                <a:spcPts val="1000"/>
              </a:spcBef>
              <a:spcAft>
                <a:spcPts val="0"/>
              </a:spcAft>
              <a:buClr>
                <a:schemeClr val="dk1"/>
              </a:buClr>
              <a:buSzPts val="2800"/>
              <a:buChar char="•"/>
            </a:pPr>
            <a:r>
              <a:rPr lang="en-IN"/>
              <a:t>The set of frequent items is sorted in the order of descending support count. </a:t>
            </a:r>
            <a:endParaRPr/>
          </a:p>
          <a:p>
            <a:pPr indent="-228600" lvl="0" marL="228600" rtl="0" algn="l">
              <a:lnSpc>
                <a:spcPct val="90000"/>
              </a:lnSpc>
              <a:spcBef>
                <a:spcPts val="1000"/>
              </a:spcBef>
              <a:spcAft>
                <a:spcPts val="0"/>
              </a:spcAft>
              <a:buClr>
                <a:schemeClr val="dk1"/>
              </a:buClr>
              <a:buSzPts val="2800"/>
              <a:buChar char="•"/>
            </a:pPr>
            <a:r>
              <a:rPr lang="en-IN"/>
              <a:t>This resulting set or list is denoted by L. </a:t>
            </a:r>
            <a:endParaRPr/>
          </a:p>
          <a:p>
            <a:pPr indent="-228600" lvl="0" marL="228600" rtl="0" algn="l">
              <a:lnSpc>
                <a:spcPct val="90000"/>
              </a:lnSpc>
              <a:spcBef>
                <a:spcPts val="1000"/>
              </a:spcBef>
              <a:spcAft>
                <a:spcPts val="0"/>
              </a:spcAft>
              <a:buClr>
                <a:schemeClr val="dk1"/>
              </a:buClr>
              <a:buSzPts val="2800"/>
              <a:buChar char="•"/>
            </a:pPr>
            <a:r>
              <a:rPr lang="en-IN"/>
              <a:t>Thus, we have L = {{I2: 7}, {I1: 6}, {I3: 6}, {I4: 2}, {I5: 2}} (Since the minimum support=2)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FP-growth</a:t>
            </a:r>
            <a:endParaRPr/>
          </a:p>
        </p:txBody>
      </p:sp>
      <p:sp>
        <p:nvSpPr>
          <p:cNvPr id="260" name="Google Shape;26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Then an FP-tree is constructed:</a:t>
            </a:r>
            <a:endParaRPr/>
          </a:p>
          <a:p>
            <a:pPr indent="-228600" lvl="0" marL="228600" rtl="0" algn="l">
              <a:lnSpc>
                <a:spcPct val="90000"/>
              </a:lnSpc>
              <a:spcBef>
                <a:spcPts val="1000"/>
              </a:spcBef>
              <a:spcAft>
                <a:spcPts val="0"/>
              </a:spcAft>
              <a:buClr>
                <a:schemeClr val="dk1"/>
              </a:buClr>
              <a:buSzPct val="100000"/>
              <a:buChar char="•"/>
            </a:pPr>
            <a:r>
              <a:rPr lang="en-IN"/>
              <a:t>First, create the root of the tree, labeled with “null.” </a:t>
            </a:r>
            <a:endParaRPr/>
          </a:p>
          <a:p>
            <a:pPr indent="-228600" lvl="0" marL="228600" rtl="0" algn="l">
              <a:lnSpc>
                <a:spcPct val="90000"/>
              </a:lnSpc>
              <a:spcBef>
                <a:spcPts val="1000"/>
              </a:spcBef>
              <a:spcAft>
                <a:spcPts val="0"/>
              </a:spcAft>
              <a:buClr>
                <a:schemeClr val="dk1"/>
              </a:buClr>
              <a:buSzPct val="100000"/>
              <a:buChar char="•"/>
            </a:pPr>
            <a:r>
              <a:rPr lang="en-IN"/>
              <a:t>Scan database D a second time. </a:t>
            </a:r>
            <a:endParaRPr/>
          </a:p>
          <a:p>
            <a:pPr indent="-228600" lvl="1" marL="685800" rtl="0" algn="l">
              <a:lnSpc>
                <a:spcPct val="90000"/>
              </a:lnSpc>
              <a:spcBef>
                <a:spcPts val="500"/>
              </a:spcBef>
              <a:spcAft>
                <a:spcPts val="0"/>
              </a:spcAft>
              <a:buClr>
                <a:schemeClr val="dk1"/>
              </a:buClr>
              <a:buSzPct val="100000"/>
              <a:buChar char="•"/>
            </a:pPr>
            <a:r>
              <a:rPr lang="en-IN"/>
              <a:t>The items in each transaction are processed in L order (i.e., sorted according to descending support count), and a branch is created for each transaction. </a:t>
            </a:r>
            <a:endParaRPr/>
          </a:p>
          <a:p>
            <a:pPr indent="-228600" lvl="2" marL="1143000" rtl="0" algn="l">
              <a:lnSpc>
                <a:spcPct val="90000"/>
              </a:lnSpc>
              <a:spcBef>
                <a:spcPts val="500"/>
              </a:spcBef>
              <a:spcAft>
                <a:spcPts val="0"/>
              </a:spcAft>
              <a:buClr>
                <a:schemeClr val="dk1"/>
              </a:buClr>
              <a:buSzPct val="100000"/>
              <a:buChar char="•"/>
            </a:pPr>
            <a:r>
              <a:rPr lang="en-IN"/>
              <a:t>For example, the scan of the first transaction, “T100: I1, I2, I5,” which contains three items (I2, I1, I5 in L order), leads to the construction of the first branch of the tree with three nodes, &lt;I2: 1&gt;, &lt;I1: 1&gt;, and &lt;I5: 1&gt;, where I2 is linked as a child to the root, I1 is linked to I2, and I5 is linked to I1. The second transaction, T200, contains the items I2 and I4 in L order, which would result in a branch where I2 is linked to the root and I4 is linked to I2. However, this branch would share a common prefix, I2, with the existing path for T100. Therefore, we instead increment the count of the I2 node by 1, and create a new node, &lt;I4: 1?, which is linked as a child to &lt;I2: 2&gt;.</a:t>
            </a:r>
            <a:endParaRPr/>
          </a:p>
          <a:p>
            <a:pPr indent="-228600" lvl="2" marL="1143000" rtl="0" algn="l">
              <a:lnSpc>
                <a:spcPct val="90000"/>
              </a:lnSpc>
              <a:spcBef>
                <a:spcPts val="500"/>
              </a:spcBef>
              <a:spcAft>
                <a:spcPts val="0"/>
              </a:spcAft>
              <a:buClr>
                <a:schemeClr val="dk1"/>
              </a:buClr>
              <a:buSzPct val="100000"/>
              <a:buChar char="•"/>
            </a:pPr>
            <a:r>
              <a:rPr lang="en-IN"/>
              <a:t>In general when considering the branch to be added for a transaction, the count of each node along a common prefix is incremented by 1, and nodes for the items following the prefix are created and linked accordingly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Drawback of Apriori Algorithm</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 many cases the Apriori candidate generate-and-test method significantly reduces the size of candidate sets, leading to good performance gain. </a:t>
            </a:r>
            <a:endParaRPr/>
          </a:p>
          <a:p>
            <a:pPr indent="-228600" lvl="0" marL="228600" rtl="0" algn="l">
              <a:lnSpc>
                <a:spcPct val="90000"/>
              </a:lnSpc>
              <a:spcBef>
                <a:spcPts val="1000"/>
              </a:spcBef>
              <a:spcAft>
                <a:spcPts val="0"/>
              </a:spcAft>
              <a:buClr>
                <a:schemeClr val="dk1"/>
              </a:buClr>
              <a:buSzPts val="2800"/>
              <a:buChar char="•"/>
            </a:pPr>
            <a:r>
              <a:rPr lang="en-IN"/>
              <a:t>However, it can suffer from two nontrivial costs: </a:t>
            </a:r>
            <a:endParaRPr/>
          </a:p>
          <a:p>
            <a:pPr indent="-228600" lvl="1" marL="685800" rtl="0" algn="l">
              <a:lnSpc>
                <a:spcPct val="90000"/>
              </a:lnSpc>
              <a:spcBef>
                <a:spcPts val="500"/>
              </a:spcBef>
              <a:spcAft>
                <a:spcPts val="0"/>
              </a:spcAft>
              <a:buClr>
                <a:schemeClr val="dk1"/>
              </a:buClr>
              <a:buSzPts val="2400"/>
              <a:buChar char="•"/>
            </a:pPr>
            <a:r>
              <a:rPr lang="en-IN"/>
              <a:t>It may still need to generate a huge number of candidate sets. </a:t>
            </a:r>
            <a:endParaRPr/>
          </a:p>
          <a:p>
            <a:pPr indent="-228600" lvl="2" marL="1143000" rtl="0" algn="l">
              <a:lnSpc>
                <a:spcPct val="90000"/>
              </a:lnSpc>
              <a:spcBef>
                <a:spcPts val="500"/>
              </a:spcBef>
              <a:spcAft>
                <a:spcPts val="0"/>
              </a:spcAft>
              <a:buClr>
                <a:schemeClr val="dk1"/>
              </a:buClr>
              <a:buSzPts val="2000"/>
              <a:buChar char="•"/>
            </a:pPr>
            <a:r>
              <a:rPr lang="en-IN"/>
              <a:t>For example, if there are 10</a:t>
            </a:r>
            <a:r>
              <a:rPr baseline="30000" lang="en-IN"/>
              <a:t>4</a:t>
            </a:r>
            <a:r>
              <a:rPr lang="en-IN"/>
              <a:t> frequent 1-itemsets, the Apriori algorithm will need to generate more than 10</a:t>
            </a:r>
            <a:r>
              <a:rPr baseline="30000" lang="en-IN"/>
              <a:t>7</a:t>
            </a:r>
            <a:r>
              <a:rPr lang="en-IN"/>
              <a:t> candidate 2-itemsets. </a:t>
            </a:r>
            <a:endParaRPr/>
          </a:p>
          <a:p>
            <a:pPr indent="-228600" lvl="1" marL="685800" rtl="0" algn="l">
              <a:lnSpc>
                <a:spcPct val="90000"/>
              </a:lnSpc>
              <a:spcBef>
                <a:spcPts val="500"/>
              </a:spcBef>
              <a:spcAft>
                <a:spcPts val="0"/>
              </a:spcAft>
              <a:buClr>
                <a:schemeClr val="dk1"/>
              </a:buClr>
              <a:buSzPts val="2400"/>
              <a:buChar char="•"/>
            </a:pPr>
            <a:r>
              <a:rPr lang="en-IN"/>
              <a:t>It may need to repeatedly scan the whole database and check a large set of candidates by pattern matching. </a:t>
            </a:r>
            <a:endParaRPr/>
          </a:p>
          <a:p>
            <a:pPr indent="-228600" lvl="2" marL="1143000" rtl="0" algn="l">
              <a:lnSpc>
                <a:spcPct val="90000"/>
              </a:lnSpc>
              <a:spcBef>
                <a:spcPts val="500"/>
              </a:spcBef>
              <a:spcAft>
                <a:spcPts val="0"/>
              </a:spcAft>
              <a:buClr>
                <a:schemeClr val="dk1"/>
              </a:buClr>
              <a:buSzPts val="2000"/>
              <a:buChar char="•"/>
            </a:pPr>
            <a:r>
              <a:rPr lang="en-IN"/>
              <a:t>It is costly to go over each transaction in the database to determine the support of the candidate itemsets.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6" name="Google Shape;26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To facilitate tree traversal, an item header table is built so that each item points to its occurrences in the tree via a chain of node-links. </a:t>
            </a:r>
            <a:endParaRPr/>
          </a:p>
          <a:p>
            <a:pPr indent="-228600" lvl="0" marL="228600" rtl="0" algn="l">
              <a:lnSpc>
                <a:spcPct val="90000"/>
              </a:lnSpc>
              <a:spcBef>
                <a:spcPts val="1000"/>
              </a:spcBef>
              <a:spcAft>
                <a:spcPts val="0"/>
              </a:spcAft>
              <a:buClr>
                <a:schemeClr val="dk1"/>
              </a:buClr>
              <a:buSzPts val="2800"/>
              <a:buChar char="•"/>
            </a:pPr>
            <a:r>
              <a:rPr lang="en-IN"/>
              <a:t>The tree obtained after scanning all the transactions is shown in the Figure with the associated node-links. </a:t>
            </a:r>
            <a:endParaRPr/>
          </a:p>
          <a:p>
            <a:pPr indent="-228600" lvl="0" marL="228600" rtl="0" algn="l">
              <a:lnSpc>
                <a:spcPct val="90000"/>
              </a:lnSpc>
              <a:spcBef>
                <a:spcPts val="1000"/>
              </a:spcBef>
              <a:spcAft>
                <a:spcPts val="0"/>
              </a:spcAft>
              <a:buClr>
                <a:schemeClr val="dk1"/>
              </a:buClr>
              <a:buSzPts val="2800"/>
              <a:buChar char="•"/>
            </a:pPr>
            <a:r>
              <a:rPr lang="en-IN"/>
              <a:t>In this way, the problem of mining frequent patterns in databases is transformed into that of mining the FP-tree.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n-IN" sz="3200" u="none" strike="noStrike">
                <a:latin typeface="Arial"/>
                <a:ea typeface="Arial"/>
                <a:cs typeface="Arial"/>
                <a:sym typeface="Arial"/>
              </a:rPr>
              <a:t>An FP-tree registers compressed, frequent pattern information</a:t>
            </a:r>
            <a:endParaRPr sz="6600"/>
          </a:p>
        </p:txBody>
      </p:sp>
      <p:pic>
        <p:nvPicPr>
          <p:cNvPr id="272" name="Google Shape;272;p31"/>
          <p:cNvPicPr preferRelativeResize="0"/>
          <p:nvPr/>
        </p:nvPicPr>
        <p:blipFill rotWithShape="1">
          <a:blip r:embed="rId3">
            <a:alphaModFix/>
          </a:blip>
          <a:srcRect b="0" l="0" r="0" t="0"/>
          <a:stretch/>
        </p:blipFill>
        <p:spPr>
          <a:xfrm>
            <a:off x="1642488" y="1825625"/>
            <a:ext cx="8134558" cy="450268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0" i="0" lang="en-IN" sz="4000" u="none" strike="noStrike">
                <a:latin typeface="Arial"/>
                <a:ea typeface="Arial"/>
                <a:cs typeface="Arial"/>
                <a:sym typeface="Arial"/>
              </a:rPr>
              <a:t>Mining the FP-tree</a:t>
            </a:r>
            <a:endParaRPr sz="8000"/>
          </a:p>
        </p:txBody>
      </p:sp>
      <p:sp>
        <p:nvSpPr>
          <p:cNvPr id="278" name="Google Shape;27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u="none" strike="noStrike">
                <a:latin typeface="Arial"/>
                <a:ea typeface="Arial"/>
                <a:cs typeface="Arial"/>
                <a:sym typeface="Arial"/>
              </a:rPr>
              <a:t>Start from each frequent length-1 pattern (as an initial </a:t>
            </a:r>
            <a:r>
              <a:rPr b="1" i="0" lang="en-IN" u="none" strike="noStrike">
                <a:latin typeface="Arial"/>
                <a:ea typeface="Arial"/>
                <a:cs typeface="Arial"/>
                <a:sym typeface="Arial"/>
              </a:rPr>
              <a:t>suffix pattern</a:t>
            </a:r>
            <a:r>
              <a:rPr b="0" i="0" lang="en-IN" u="none" strike="noStrike">
                <a:latin typeface="Arial"/>
                <a:ea typeface="Arial"/>
                <a:cs typeface="Arial"/>
                <a:sym typeface="Arial"/>
              </a:rPr>
              <a:t>), construct its </a:t>
            </a:r>
            <a:r>
              <a:rPr b="1" i="0" lang="en-IN" u="none" strike="noStrike">
                <a:latin typeface="Arial"/>
                <a:ea typeface="Arial"/>
                <a:cs typeface="Arial"/>
                <a:sym typeface="Arial"/>
              </a:rPr>
              <a:t>conditional pattern base </a:t>
            </a:r>
            <a:r>
              <a:rPr b="0" i="0" lang="en-IN" u="none" strike="noStrike">
                <a:latin typeface="Arial"/>
                <a:ea typeface="Arial"/>
                <a:cs typeface="Arial"/>
                <a:sym typeface="Arial"/>
              </a:rPr>
              <a:t>(a “sub-database,” which consists of the set of </a:t>
            </a:r>
            <a:r>
              <a:rPr b="0" i="1" lang="en-IN" u="none" strike="noStrike">
                <a:latin typeface="Arial"/>
                <a:ea typeface="Arial"/>
                <a:cs typeface="Arial"/>
                <a:sym typeface="Arial"/>
              </a:rPr>
              <a:t>prefix paths </a:t>
            </a:r>
            <a:r>
              <a:rPr b="0" i="0" lang="en-IN" u="none" strike="noStrike">
                <a:latin typeface="Arial"/>
                <a:ea typeface="Arial"/>
                <a:cs typeface="Arial"/>
                <a:sym typeface="Arial"/>
              </a:rPr>
              <a:t>in the FP-tree co-occurring with the suffix pattern), then construct its (</a:t>
            </a:r>
            <a:r>
              <a:rPr b="0" i="1" lang="en-IN" u="none" strike="noStrike">
                <a:latin typeface="Arial"/>
                <a:ea typeface="Arial"/>
                <a:cs typeface="Arial"/>
                <a:sym typeface="Arial"/>
              </a:rPr>
              <a:t>conditional</a:t>
            </a:r>
            <a:r>
              <a:rPr b="0" i="0" lang="en-IN" u="none" strike="noStrike">
                <a:latin typeface="Arial"/>
                <a:ea typeface="Arial"/>
                <a:cs typeface="Arial"/>
                <a:sym typeface="Arial"/>
              </a:rPr>
              <a:t>) FP-tree, and performing recursively on the tree. </a:t>
            </a:r>
            <a:endParaRPr/>
          </a:p>
          <a:p>
            <a:pPr indent="-228600" lvl="0" marL="228600" rtl="0" algn="l">
              <a:lnSpc>
                <a:spcPct val="90000"/>
              </a:lnSpc>
              <a:spcBef>
                <a:spcPts val="1000"/>
              </a:spcBef>
              <a:spcAft>
                <a:spcPts val="0"/>
              </a:spcAft>
              <a:buClr>
                <a:schemeClr val="dk1"/>
              </a:buClr>
              <a:buSzPts val="2800"/>
              <a:buChar char="•"/>
            </a:pPr>
            <a:r>
              <a:rPr b="0" i="0" lang="en-IN" u="none" strike="noStrike">
                <a:latin typeface="Arial"/>
                <a:ea typeface="Arial"/>
                <a:cs typeface="Arial"/>
                <a:sym typeface="Arial"/>
              </a:rPr>
              <a:t>The  pattern growth is achieved by the concatenation of the suffix pattern with the frequent patterns generated from a conditional FP-tree.</a:t>
            </a:r>
            <a:endParaRPr sz="4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Mining FP tree: Example</a:t>
            </a:r>
            <a:endParaRPr/>
          </a:p>
        </p:txBody>
      </p:sp>
      <p:sp>
        <p:nvSpPr>
          <p:cNvPr id="284" name="Google Shape;284;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0" lang="en-IN" sz="2400" u="none" strike="noStrike">
                <a:latin typeface="Arial"/>
                <a:ea typeface="Arial"/>
                <a:cs typeface="Arial"/>
                <a:sym typeface="Arial"/>
              </a:rPr>
              <a:t>first consider I5, which is the last item in </a:t>
            </a:r>
            <a:r>
              <a:rPr b="1" i="1" lang="en-IN" sz="2400" u="none" strike="noStrike">
                <a:latin typeface="Arial"/>
                <a:ea typeface="Arial"/>
                <a:cs typeface="Arial"/>
                <a:sym typeface="Arial"/>
              </a:rPr>
              <a:t>L</a:t>
            </a:r>
            <a:r>
              <a:rPr b="1" i="0" lang="en-IN" sz="2400" u="none" strike="noStrike">
                <a:latin typeface="Arial"/>
                <a:ea typeface="Arial"/>
                <a:cs typeface="Arial"/>
                <a:sym typeface="Arial"/>
              </a:rPr>
              <a:t>, rather than the first. </a:t>
            </a:r>
            <a:endParaRPr/>
          </a:p>
          <a:p>
            <a:pPr indent="-228600" lvl="0" marL="228600" rtl="0" algn="l">
              <a:lnSpc>
                <a:spcPct val="90000"/>
              </a:lnSpc>
              <a:spcBef>
                <a:spcPts val="1000"/>
              </a:spcBef>
              <a:spcAft>
                <a:spcPts val="0"/>
              </a:spcAft>
              <a:buClr>
                <a:schemeClr val="dk1"/>
              </a:buClr>
              <a:buSzPts val="2400"/>
              <a:buChar char="•"/>
            </a:pPr>
            <a:r>
              <a:rPr b="1" i="0" lang="en-IN" sz="2400" u="none" strike="noStrike">
                <a:latin typeface="Arial"/>
                <a:ea typeface="Arial"/>
                <a:cs typeface="Arial"/>
                <a:sym typeface="Arial"/>
              </a:rPr>
              <a:t>I5 occurs in two FP-tree branches of previous Figure. (The occurrences of I5 can easily be found by following its chain of node-links.)</a:t>
            </a:r>
            <a:endParaRPr/>
          </a:p>
          <a:p>
            <a:pPr indent="-228600" lvl="0" marL="228600" rtl="0" algn="l">
              <a:lnSpc>
                <a:spcPct val="90000"/>
              </a:lnSpc>
              <a:spcBef>
                <a:spcPts val="1000"/>
              </a:spcBef>
              <a:spcAft>
                <a:spcPts val="0"/>
              </a:spcAft>
              <a:buClr>
                <a:schemeClr val="dk1"/>
              </a:buClr>
              <a:buSzPts val="2400"/>
              <a:buChar char="•"/>
            </a:pPr>
            <a:r>
              <a:rPr b="1" i="0" lang="en-IN" sz="2400" u="none" strike="noStrike">
                <a:latin typeface="Arial"/>
                <a:ea typeface="Arial"/>
                <a:cs typeface="Arial"/>
                <a:sym typeface="Arial"/>
              </a:rPr>
              <a:t>The paths formed by these branches are </a:t>
            </a:r>
            <a:r>
              <a:rPr b="1" lang="en-IN" sz="2400">
                <a:latin typeface="Arial"/>
                <a:ea typeface="Arial"/>
                <a:cs typeface="Arial"/>
                <a:sym typeface="Arial"/>
              </a:rPr>
              <a:t>&lt;</a:t>
            </a:r>
            <a:r>
              <a:rPr b="1" i="0" lang="en-IN" sz="2400" u="none" strike="noStrike">
                <a:latin typeface="Arial"/>
                <a:ea typeface="Arial"/>
                <a:cs typeface="Arial"/>
                <a:sym typeface="Arial"/>
              </a:rPr>
              <a:t>I2, I1,I5: 1&gt; and &lt;I2, I1, I3, I5: 1&gt;. </a:t>
            </a:r>
            <a:endParaRPr/>
          </a:p>
          <a:p>
            <a:pPr indent="-228600" lvl="0" marL="228600" rtl="0" algn="l">
              <a:lnSpc>
                <a:spcPct val="90000"/>
              </a:lnSpc>
              <a:spcBef>
                <a:spcPts val="1000"/>
              </a:spcBef>
              <a:spcAft>
                <a:spcPts val="0"/>
              </a:spcAft>
              <a:buClr>
                <a:schemeClr val="dk1"/>
              </a:buClr>
              <a:buSzPts val="2400"/>
              <a:buChar char="•"/>
            </a:pPr>
            <a:r>
              <a:rPr b="1" i="0" lang="en-IN" sz="2400" u="none" strike="noStrike">
                <a:latin typeface="Arial"/>
                <a:ea typeface="Arial"/>
                <a:cs typeface="Arial"/>
                <a:sym typeface="Arial"/>
              </a:rPr>
              <a:t>Therefore, considering I5 as a suffix, its corresponding two prefix paths are &lt;I2, I1: 1&gt; and &lt;I2, I1, I3: 1&gt;, which form its conditional pattern base.</a:t>
            </a:r>
            <a:endParaRPr/>
          </a:p>
          <a:p>
            <a:pPr indent="-228600" lvl="0" marL="228600" rtl="0" algn="l">
              <a:lnSpc>
                <a:spcPct val="90000"/>
              </a:lnSpc>
              <a:spcBef>
                <a:spcPts val="1000"/>
              </a:spcBef>
              <a:spcAft>
                <a:spcPts val="0"/>
              </a:spcAft>
              <a:buClr>
                <a:schemeClr val="dk1"/>
              </a:buClr>
              <a:buSzPts val="2400"/>
              <a:buChar char="•"/>
            </a:pPr>
            <a:r>
              <a:rPr b="1" i="0" lang="en-IN" sz="2400" u="none" strike="noStrike">
                <a:latin typeface="Arial"/>
                <a:ea typeface="Arial"/>
                <a:cs typeface="Arial"/>
                <a:sym typeface="Arial"/>
              </a:rPr>
              <a:t>Using this conditional pattern base as a transaction database, we build an I5-conditional FP-tree, which contains only a single path, &lt;I2: 2, I1: 2&gt;; </a:t>
            </a:r>
            <a:endParaRPr/>
          </a:p>
          <a:p>
            <a:pPr indent="-228600" lvl="1" marL="685800" rtl="0" algn="l">
              <a:lnSpc>
                <a:spcPct val="90000"/>
              </a:lnSpc>
              <a:spcBef>
                <a:spcPts val="500"/>
              </a:spcBef>
              <a:spcAft>
                <a:spcPts val="0"/>
              </a:spcAft>
              <a:buClr>
                <a:schemeClr val="dk1"/>
              </a:buClr>
              <a:buSzPts val="1800"/>
              <a:buChar char="•"/>
            </a:pPr>
            <a:r>
              <a:rPr b="1" i="0" lang="en-IN" sz="1800" u="none" strike="noStrike">
                <a:latin typeface="Arial"/>
                <a:ea typeface="Arial"/>
                <a:cs typeface="Arial"/>
                <a:sym typeface="Arial"/>
              </a:rPr>
              <a:t>I3 is not included because its support count of 1 is less than the minimum support count. </a:t>
            </a:r>
            <a:endParaRPr/>
          </a:p>
          <a:p>
            <a:pPr indent="-228600" lvl="0" marL="228600" rtl="0" algn="l">
              <a:lnSpc>
                <a:spcPct val="90000"/>
              </a:lnSpc>
              <a:spcBef>
                <a:spcPts val="1000"/>
              </a:spcBef>
              <a:spcAft>
                <a:spcPts val="0"/>
              </a:spcAft>
              <a:buClr>
                <a:schemeClr val="dk1"/>
              </a:buClr>
              <a:buSzPts val="2400"/>
              <a:buChar char="•"/>
            </a:pPr>
            <a:r>
              <a:rPr b="1" i="0" lang="en-IN" sz="2400" u="none" strike="noStrike">
                <a:latin typeface="Arial"/>
                <a:ea typeface="Arial"/>
                <a:cs typeface="Arial"/>
                <a:sym typeface="Arial"/>
              </a:rPr>
              <a:t>The single path generates all the combinations of frequent patterns: </a:t>
            </a:r>
            <a:r>
              <a:rPr b="1" lang="en-IN" sz="2400">
                <a:latin typeface="Arial"/>
                <a:ea typeface="Arial"/>
                <a:cs typeface="Arial"/>
                <a:sym typeface="Arial"/>
              </a:rPr>
              <a:t>{</a:t>
            </a:r>
            <a:r>
              <a:rPr b="1" i="0" lang="en-IN" sz="2400" u="none" strike="noStrike">
                <a:latin typeface="Arial"/>
                <a:ea typeface="Arial"/>
                <a:cs typeface="Arial"/>
                <a:sym typeface="Arial"/>
              </a:rPr>
              <a:t>I2, I5: 2}, {I1, I5: 2</a:t>
            </a:r>
            <a:r>
              <a:rPr b="1" lang="en-IN" sz="2400">
                <a:latin typeface="Arial"/>
                <a:ea typeface="Arial"/>
                <a:cs typeface="Arial"/>
                <a:sym typeface="Arial"/>
              </a:rPr>
              <a:t>}</a:t>
            </a:r>
            <a:r>
              <a:rPr b="1" i="0" lang="en-IN" sz="2400" u="none" strike="noStrike">
                <a:latin typeface="Arial"/>
                <a:ea typeface="Arial"/>
                <a:cs typeface="Arial"/>
                <a:sym typeface="Arial"/>
              </a:rPr>
              <a:t>, {I2, I1, I5: 2}.</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0" name="Google Shape;29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i="0" lang="en-IN" sz="1800" u="none" strike="noStrike">
                <a:latin typeface="Arial"/>
                <a:ea typeface="Arial"/>
                <a:cs typeface="Arial"/>
                <a:sym typeface="Arial"/>
              </a:rPr>
              <a:t>For I4, its two prefix paths form the conditional pattern base, {</a:t>
            </a:r>
            <a:r>
              <a:rPr b="1" lang="en-IN" sz="1800">
                <a:latin typeface="Arial"/>
                <a:ea typeface="Arial"/>
                <a:cs typeface="Arial"/>
                <a:sym typeface="Arial"/>
              </a:rPr>
              <a:t>{</a:t>
            </a:r>
            <a:r>
              <a:rPr b="1" i="0" lang="en-IN" sz="1800" u="none" strike="noStrike">
                <a:latin typeface="Arial"/>
                <a:ea typeface="Arial"/>
                <a:cs typeface="Arial"/>
                <a:sym typeface="Arial"/>
              </a:rPr>
              <a:t>I2 I1: 1}, {I2: 1</a:t>
            </a:r>
            <a:r>
              <a:rPr b="1" lang="en-IN" sz="1800">
                <a:latin typeface="Arial"/>
                <a:ea typeface="Arial"/>
                <a:cs typeface="Arial"/>
                <a:sym typeface="Arial"/>
              </a:rPr>
              <a:t>}}</a:t>
            </a:r>
            <a:r>
              <a:rPr b="1" i="0" lang="en-IN" sz="1800" u="none" strike="noStrike">
                <a:latin typeface="Arial"/>
                <a:ea typeface="Arial"/>
                <a:cs typeface="Arial"/>
                <a:sym typeface="Arial"/>
              </a:rPr>
              <a:t>, which generates a single-node conditional FP-tree, </a:t>
            </a:r>
            <a:r>
              <a:rPr b="1" lang="en-IN" sz="1800">
                <a:latin typeface="Arial"/>
                <a:ea typeface="Arial"/>
                <a:cs typeface="Arial"/>
                <a:sym typeface="Arial"/>
              </a:rPr>
              <a:t>&lt;</a:t>
            </a:r>
            <a:r>
              <a:rPr b="1" i="0" lang="en-IN" sz="1800" u="none" strike="noStrike">
                <a:latin typeface="Arial"/>
                <a:ea typeface="Arial"/>
                <a:cs typeface="Arial"/>
                <a:sym typeface="Arial"/>
              </a:rPr>
              <a:t>I2: 2&gt;, and derives one frequent pattern, </a:t>
            </a:r>
            <a:r>
              <a:rPr b="1" lang="en-IN" sz="1800">
                <a:latin typeface="Arial"/>
                <a:ea typeface="Arial"/>
                <a:cs typeface="Arial"/>
                <a:sym typeface="Arial"/>
              </a:rPr>
              <a:t>{</a:t>
            </a:r>
            <a:r>
              <a:rPr b="1" i="0" lang="en-IN" sz="1800" u="none" strike="noStrike">
                <a:latin typeface="Arial"/>
                <a:ea typeface="Arial"/>
                <a:cs typeface="Arial"/>
                <a:sym typeface="Arial"/>
              </a:rPr>
              <a:t>I2, I4: 2}.</a:t>
            </a:r>
            <a:endParaRPr/>
          </a:p>
          <a:p>
            <a:pPr indent="-228600" lvl="0" marL="228600" rtl="0" algn="l">
              <a:lnSpc>
                <a:spcPct val="90000"/>
              </a:lnSpc>
              <a:spcBef>
                <a:spcPts val="1000"/>
              </a:spcBef>
              <a:spcAft>
                <a:spcPts val="0"/>
              </a:spcAft>
              <a:buClr>
                <a:schemeClr val="dk1"/>
              </a:buClr>
              <a:buSzPts val="1800"/>
              <a:buChar char="•"/>
            </a:pPr>
            <a:r>
              <a:rPr b="1" i="0" lang="en-IN" sz="1800" u="none" strike="noStrike">
                <a:latin typeface="Arial"/>
                <a:ea typeface="Arial"/>
                <a:cs typeface="Arial"/>
                <a:sym typeface="Arial"/>
              </a:rPr>
              <a:t>Similar to the preceding analysis, I3’s conditional pattern base is {{I2, I1: 2}, </a:t>
            </a:r>
            <a:r>
              <a:rPr b="1" lang="en-IN" sz="1800">
                <a:latin typeface="Arial"/>
                <a:ea typeface="Arial"/>
                <a:cs typeface="Arial"/>
                <a:sym typeface="Arial"/>
              </a:rPr>
              <a:t>{</a:t>
            </a:r>
            <a:r>
              <a:rPr b="1" i="0" lang="en-IN" sz="1800" u="none" strike="noStrike">
                <a:latin typeface="Arial"/>
                <a:ea typeface="Arial"/>
                <a:cs typeface="Arial"/>
                <a:sym typeface="Arial"/>
              </a:rPr>
              <a:t>I2: 2}, </a:t>
            </a:r>
            <a:r>
              <a:rPr b="1" lang="en-IN" sz="1800">
                <a:latin typeface="Arial"/>
                <a:ea typeface="Arial"/>
                <a:cs typeface="Arial"/>
                <a:sym typeface="Arial"/>
              </a:rPr>
              <a:t>{</a:t>
            </a:r>
            <a:r>
              <a:rPr b="1" i="0" lang="en-IN" sz="1800" u="none" strike="noStrike">
                <a:latin typeface="Arial"/>
                <a:ea typeface="Arial"/>
                <a:cs typeface="Arial"/>
                <a:sym typeface="Arial"/>
              </a:rPr>
              <a:t>I1: 2}}.</a:t>
            </a:r>
            <a:endParaRPr/>
          </a:p>
          <a:p>
            <a:pPr indent="-228600" lvl="0" marL="228600" rtl="0" algn="l">
              <a:lnSpc>
                <a:spcPct val="90000"/>
              </a:lnSpc>
              <a:spcBef>
                <a:spcPts val="1000"/>
              </a:spcBef>
              <a:spcAft>
                <a:spcPts val="0"/>
              </a:spcAft>
              <a:buClr>
                <a:schemeClr val="dk1"/>
              </a:buClr>
              <a:buSzPts val="1800"/>
              <a:buChar char="•"/>
            </a:pPr>
            <a:r>
              <a:rPr b="1" i="0" lang="en-IN" sz="1800" u="none" strike="noStrike">
                <a:latin typeface="Arial"/>
                <a:ea typeface="Arial"/>
                <a:cs typeface="Arial"/>
                <a:sym typeface="Arial"/>
              </a:rPr>
              <a:t>Its conditional FP-tree has two branches, </a:t>
            </a:r>
            <a:r>
              <a:rPr b="1" lang="en-IN" sz="1800">
                <a:latin typeface="Arial"/>
                <a:ea typeface="Arial"/>
                <a:cs typeface="Arial"/>
                <a:sym typeface="Arial"/>
              </a:rPr>
              <a:t>&lt;</a:t>
            </a:r>
            <a:r>
              <a:rPr b="1" i="0" lang="en-IN" sz="1800" u="none" strike="noStrike">
                <a:latin typeface="Arial"/>
                <a:ea typeface="Arial"/>
                <a:cs typeface="Arial"/>
                <a:sym typeface="Arial"/>
              </a:rPr>
              <a:t>I2: 4, I1: 2&gt; and </a:t>
            </a:r>
            <a:r>
              <a:rPr b="1" lang="en-IN" sz="1800">
                <a:latin typeface="Arial"/>
                <a:ea typeface="Arial"/>
                <a:cs typeface="Arial"/>
                <a:sym typeface="Arial"/>
              </a:rPr>
              <a:t>&lt;</a:t>
            </a:r>
            <a:r>
              <a:rPr b="1" i="0" lang="en-IN" sz="1800" u="none" strike="noStrike">
                <a:latin typeface="Arial"/>
                <a:ea typeface="Arial"/>
                <a:cs typeface="Arial"/>
                <a:sym typeface="Arial"/>
              </a:rPr>
              <a:t>I1: 2&gt;, as shown in this Figure, which generates the set of patterns {{I2, I3: 4}, </a:t>
            </a:r>
            <a:r>
              <a:rPr b="1" lang="en-IN" sz="1800">
                <a:latin typeface="Arial"/>
                <a:ea typeface="Arial"/>
                <a:cs typeface="Arial"/>
                <a:sym typeface="Arial"/>
              </a:rPr>
              <a:t>{</a:t>
            </a:r>
            <a:r>
              <a:rPr b="1" i="0" lang="en-IN" sz="1800" u="none" strike="noStrike">
                <a:latin typeface="Arial"/>
                <a:ea typeface="Arial"/>
                <a:cs typeface="Arial"/>
                <a:sym typeface="Arial"/>
              </a:rPr>
              <a:t>I1, I3: 4}, {I2, I1, I3: 2}}.</a:t>
            </a:r>
            <a:endParaRPr/>
          </a:p>
          <a:p>
            <a:pPr indent="-228600" lvl="0" marL="228600" rtl="0" algn="l">
              <a:lnSpc>
                <a:spcPct val="90000"/>
              </a:lnSpc>
              <a:spcBef>
                <a:spcPts val="1000"/>
              </a:spcBef>
              <a:spcAft>
                <a:spcPts val="0"/>
              </a:spcAft>
              <a:buClr>
                <a:schemeClr val="dk1"/>
              </a:buClr>
              <a:buSzPts val="1800"/>
              <a:buChar char="•"/>
            </a:pPr>
            <a:r>
              <a:rPr b="1" i="0" lang="en-IN" sz="1800" u="none" strike="noStrike">
                <a:latin typeface="Arial"/>
                <a:ea typeface="Arial"/>
                <a:cs typeface="Arial"/>
                <a:sym typeface="Arial"/>
              </a:rPr>
              <a:t>Finally, I1’s conditional pattern base is {{I2: 4}}, with an FP-tree that contains only one node, &lt;I2: 4&gt;, which generates one frequent pattern, {I2, I1: 4</a:t>
            </a:r>
            <a:r>
              <a:rPr b="1" lang="en-IN" sz="1800">
                <a:latin typeface="Arial"/>
                <a:ea typeface="Arial"/>
                <a:cs typeface="Arial"/>
                <a:sym typeface="Arial"/>
              </a:rPr>
              <a:t>}</a:t>
            </a:r>
            <a:r>
              <a:rPr b="1" i="0" lang="en-IN" sz="1800" u="none" strike="noStrike">
                <a:latin typeface="Arial"/>
                <a:ea typeface="Arial"/>
                <a:cs typeface="Arial"/>
                <a:sym typeface="Arial"/>
              </a:rPr>
              <a:t>. </a:t>
            </a:r>
            <a:endParaRPr/>
          </a:p>
          <a:p>
            <a:pPr indent="-228600" lvl="0" marL="228600" rtl="0" algn="l">
              <a:lnSpc>
                <a:spcPct val="90000"/>
              </a:lnSpc>
              <a:spcBef>
                <a:spcPts val="1000"/>
              </a:spcBef>
              <a:spcAft>
                <a:spcPts val="0"/>
              </a:spcAft>
              <a:buClr>
                <a:schemeClr val="dk1"/>
              </a:buClr>
              <a:buSzPts val="1800"/>
              <a:buChar char="•"/>
            </a:pPr>
            <a:r>
              <a:rPr b="1" i="0" lang="en-IN" sz="1800" u="none" strike="noStrike">
                <a:latin typeface="Arial"/>
                <a:ea typeface="Arial"/>
                <a:cs typeface="Arial"/>
                <a:sym typeface="Arial"/>
              </a:rPr>
              <a:t>This mining process is summarized in the next Figure.</a:t>
            </a:r>
            <a:endParaRPr b="1"/>
          </a:p>
        </p:txBody>
      </p:sp>
      <p:pic>
        <p:nvPicPr>
          <p:cNvPr id="291" name="Google Shape;291;p34"/>
          <p:cNvPicPr preferRelativeResize="0"/>
          <p:nvPr/>
        </p:nvPicPr>
        <p:blipFill rotWithShape="1">
          <a:blip r:embed="rId3">
            <a:alphaModFix/>
          </a:blip>
          <a:srcRect b="0" l="0" r="0" t="0"/>
          <a:stretch/>
        </p:blipFill>
        <p:spPr>
          <a:xfrm>
            <a:off x="6611815" y="3756074"/>
            <a:ext cx="4811152" cy="268920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n-IN" sz="3200" u="none" strike="noStrike">
                <a:latin typeface="Arial"/>
                <a:ea typeface="Arial"/>
                <a:cs typeface="Arial"/>
                <a:sym typeface="Arial"/>
              </a:rPr>
              <a:t>Mining the FP-Tree by Creating Conditional (Sub-)Pattern Bases</a:t>
            </a:r>
            <a:endParaRPr sz="6600"/>
          </a:p>
        </p:txBody>
      </p:sp>
      <p:pic>
        <p:nvPicPr>
          <p:cNvPr id="297" name="Google Shape;297;p35"/>
          <p:cNvPicPr preferRelativeResize="0"/>
          <p:nvPr/>
        </p:nvPicPr>
        <p:blipFill rotWithShape="1">
          <a:blip r:embed="rId3">
            <a:alphaModFix/>
          </a:blip>
          <a:srcRect b="0" l="0" r="0" t="0"/>
          <a:stretch/>
        </p:blipFill>
        <p:spPr>
          <a:xfrm>
            <a:off x="1693765" y="1983546"/>
            <a:ext cx="8270850" cy="254625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3" name="Google Shape;30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i="0" lang="en-IN" sz="2400" u="none" strike="noStrike">
                <a:latin typeface="Arial"/>
                <a:ea typeface="Arial"/>
                <a:cs typeface="Arial"/>
                <a:sym typeface="Arial"/>
              </a:rPr>
              <a:t>The FP-growth method transforms the problem of finding long frequent patterns into searching for shorter ones in much smaller conditional databases recursively and then concatenating the suffix. </a:t>
            </a:r>
            <a:endParaRPr/>
          </a:p>
          <a:p>
            <a:pPr indent="-228600" lvl="0" marL="228600" rtl="0" algn="l">
              <a:lnSpc>
                <a:spcPct val="90000"/>
              </a:lnSpc>
              <a:spcBef>
                <a:spcPts val="1000"/>
              </a:spcBef>
              <a:spcAft>
                <a:spcPts val="0"/>
              </a:spcAft>
              <a:buClr>
                <a:schemeClr val="dk1"/>
              </a:buClr>
              <a:buSzPct val="100000"/>
              <a:buChar char="•"/>
            </a:pPr>
            <a:r>
              <a:rPr b="1" i="0" lang="en-IN" sz="2400" u="none" strike="noStrike">
                <a:latin typeface="Arial"/>
                <a:ea typeface="Arial"/>
                <a:cs typeface="Arial"/>
                <a:sym typeface="Arial"/>
              </a:rPr>
              <a:t>It uses the least frequent items as a suffix, offering good selectivity. </a:t>
            </a:r>
            <a:endParaRPr/>
          </a:p>
          <a:p>
            <a:pPr indent="-228600" lvl="0" marL="228600" rtl="0" algn="l">
              <a:lnSpc>
                <a:spcPct val="90000"/>
              </a:lnSpc>
              <a:spcBef>
                <a:spcPts val="1000"/>
              </a:spcBef>
              <a:spcAft>
                <a:spcPts val="0"/>
              </a:spcAft>
              <a:buClr>
                <a:schemeClr val="dk1"/>
              </a:buClr>
              <a:buSzPct val="100000"/>
              <a:buChar char="•"/>
            </a:pPr>
            <a:r>
              <a:rPr b="1" i="0" lang="en-IN" sz="2400" u="none" strike="noStrike">
                <a:latin typeface="Arial"/>
                <a:ea typeface="Arial"/>
                <a:cs typeface="Arial"/>
                <a:sym typeface="Arial"/>
              </a:rPr>
              <a:t>The method substantially reduces the search costs.</a:t>
            </a:r>
            <a:endParaRPr/>
          </a:p>
          <a:p>
            <a:pPr indent="-228600" lvl="0" marL="228600" rtl="0" algn="l">
              <a:lnSpc>
                <a:spcPct val="90000"/>
              </a:lnSpc>
              <a:spcBef>
                <a:spcPts val="1000"/>
              </a:spcBef>
              <a:spcAft>
                <a:spcPts val="0"/>
              </a:spcAft>
              <a:buClr>
                <a:schemeClr val="dk1"/>
              </a:buClr>
              <a:buSzPct val="100000"/>
              <a:buChar char="•"/>
            </a:pPr>
            <a:r>
              <a:rPr b="1" i="0" lang="en-IN" sz="2400" u="none" strike="noStrike">
                <a:latin typeface="Arial"/>
                <a:ea typeface="Arial"/>
                <a:cs typeface="Arial"/>
                <a:sym typeface="Arial"/>
              </a:rPr>
              <a:t>When the database is large, it is sometimes unrealistic to construct a main memory based FP-tree. </a:t>
            </a:r>
            <a:endParaRPr/>
          </a:p>
          <a:p>
            <a:pPr indent="-228600" lvl="0" marL="228600" rtl="0" algn="l">
              <a:lnSpc>
                <a:spcPct val="90000"/>
              </a:lnSpc>
              <a:spcBef>
                <a:spcPts val="1000"/>
              </a:spcBef>
              <a:spcAft>
                <a:spcPts val="0"/>
              </a:spcAft>
              <a:buClr>
                <a:schemeClr val="dk1"/>
              </a:buClr>
              <a:buSzPct val="100000"/>
              <a:buChar char="•"/>
            </a:pPr>
            <a:r>
              <a:rPr b="1" i="0" lang="en-IN" sz="2400" u="none" strike="noStrike">
                <a:latin typeface="Arial"/>
                <a:ea typeface="Arial"/>
                <a:cs typeface="Arial"/>
                <a:sym typeface="Arial"/>
              </a:rPr>
              <a:t>An interesting alternative is to first partition the database into a set of projected databases, and then construct an FP-tree and mine it in each projected database. </a:t>
            </a:r>
            <a:endParaRPr/>
          </a:p>
          <a:p>
            <a:pPr indent="-228600" lvl="0" marL="228600" rtl="0" algn="l">
              <a:lnSpc>
                <a:spcPct val="90000"/>
              </a:lnSpc>
              <a:spcBef>
                <a:spcPts val="1000"/>
              </a:spcBef>
              <a:spcAft>
                <a:spcPts val="0"/>
              </a:spcAft>
              <a:buClr>
                <a:schemeClr val="dk1"/>
              </a:buClr>
              <a:buSzPct val="100000"/>
              <a:buChar char="•"/>
            </a:pPr>
            <a:r>
              <a:rPr b="1" i="0" lang="en-IN" sz="2400" u="none" strike="noStrike">
                <a:latin typeface="Arial"/>
                <a:ea typeface="Arial"/>
                <a:cs typeface="Arial"/>
                <a:sym typeface="Arial"/>
              </a:rPr>
              <a:t>This process can be recursively applied to any projected database if its FP-tree still cannot fit in main memory.</a:t>
            </a:r>
            <a:endParaRPr/>
          </a:p>
          <a:p>
            <a:pPr indent="-228600" lvl="0" marL="228600" rtl="0" algn="l">
              <a:lnSpc>
                <a:spcPct val="90000"/>
              </a:lnSpc>
              <a:spcBef>
                <a:spcPts val="1000"/>
              </a:spcBef>
              <a:spcAft>
                <a:spcPts val="0"/>
              </a:spcAft>
              <a:buClr>
                <a:schemeClr val="dk1"/>
              </a:buClr>
              <a:buSzPct val="100000"/>
              <a:buChar char="•"/>
            </a:pPr>
            <a:r>
              <a:rPr b="1" i="0" lang="en-IN" sz="2400" u="none" strike="noStrike">
                <a:latin typeface="Arial"/>
                <a:ea typeface="Arial"/>
                <a:cs typeface="Arial"/>
                <a:sym typeface="Arial"/>
              </a:rPr>
              <a:t>A study of the FP-growth method performance shows that it is efficient and scalable for mining both long and short frequent patterns, and is about an order of magnitude faster than the Apriori algorithm.</a:t>
            </a:r>
            <a:endParaRPr b="1"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“Can we design a method that mines the complete set of frequent itemsets without such a costly candidate generation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FP-growth</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Adopts a divide-and-conquer strategy</a:t>
            </a:r>
            <a:endParaRPr/>
          </a:p>
          <a:p>
            <a:pPr indent="-228600" lvl="0" marL="228600" rtl="0" algn="l">
              <a:lnSpc>
                <a:spcPct val="90000"/>
              </a:lnSpc>
              <a:spcBef>
                <a:spcPts val="1000"/>
              </a:spcBef>
              <a:spcAft>
                <a:spcPts val="0"/>
              </a:spcAft>
              <a:buClr>
                <a:schemeClr val="dk1"/>
              </a:buClr>
              <a:buSzPct val="100000"/>
              <a:buChar char="•"/>
            </a:pPr>
            <a:r>
              <a:rPr lang="en-IN"/>
              <a:t>First, it encodes the dataset using a compact data structure called an FP-tree and extracts frequent itemsets directly from this structure.</a:t>
            </a:r>
            <a:endParaRPr/>
          </a:p>
          <a:p>
            <a:pPr indent="-228600" lvl="0" marL="228600" rtl="0" algn="l">
              <a:lnSpc>
                <a:spcPct val="90000"/>
              </a:lnSpc>
              <a:spcBef>
                <a:spcPts val="1000"/>
              </a:spcBef>
              <a:spcAft>
                <a:spcPts val="0"/>
              </a:spcAft>
              <a:buClr>
                <a:schemeClr val="dk1"/>
              </a:buClr>
              <a:buSzPct val="100000"/>
              <a:buChar char="•"/>
            </a:pPr>
            <a:r>
              <a:rPr lang="en-IN"/>
              <a:t>It is constructed by reading the dataset one transaction at a time and mapping each transaction onto a path in the FP-tree.</a:t>
            </a:r>
            <a:endParaRPr/>
          </a:p>
          <a:p>
            <a:pPr indent="-228600" lvl="0" marL="228600" rtl="0" algn="l">
              <a:lnSpc>
                <a:spcPct val="90000"/>
              </a:lnSpc>
              <a:spcBef>
                <a:spcPts val="1000"/>
              </a:spcBef>
              <a:spcAft>
                <a:spcPts val="0"/>
              </a:spcAft>
              <a:buClr>
                <a:schemeClr val="dk1"/>
              </a:buClr>
              <a:buSzPct val="100000"/>
              <a:buChar char="•"/>
            </a:pPr>
            <a:r>
              <a:rPr lang="en-IN"/>
              <a:t>Different transactions can have several items in common, their paths may overlap. </a:t>
            </a:r>
            <a:endParaRPr/>
          </a:p>
          <a:p>
            <a:pPr indent="-228600" lvl="0" marL="228600" rtl="0" algn="l">
              <a:lnSpc>
                <a:spcPct val="90000"/>
              </a:lnSpc>
              <a:spcBef>
                <a:spcPts val="1000"/>
              </a:spcBef>
              <a:spcAft>
                <a:spcPts val="0"/>
              </a:spcAft>
              <a:buClr>
                <a:schemeClr val="dk1"/>
              </a:buClr>
              <a:buSzPct val="100000"/>
              <a:buChar char="•"/>
            </a:pPr>
            <a:r>
              <a:rPr lang="en-IN"/>
              <a:t>The more the paths overlaps with one another, the more compression we can achieve using the FP-tree structure.</a:t>
            </a:r>
            <a:endParaRPr/>
          </a:p>
          <a:p>
            <a:pPr indent="-228600" lvl="0" marL="228600" rtl="0" algn="l">
              <a:lnSpc>
                <a:spcPct val="90000"/>
              </a:lnSpc>
              <a:spcBef>
                <a:spcPts val="1000"/>
              </a:spcBef>
              <a:spcAft>
                <a:spcPts val="0"/>
              </a:spcAft>
              <a:buClr>
                <a:schemeClr val="dk1"/>
              </a:buClr>
              <a:buSzPct val="100000"/>
              <a:buChar char="•"/>
            </a:pPr>
            <a:r>
              <a:rPr lang="en-IN"/>
              <a:t>If the size of the FP-tree is small enough to fit into main memory, this will allow us to extract frequent itemsets directly from the structure in memory instead of making repeated passes over the data store on disk.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IN"/>
              <a:t>The first scan of the database is the same as Apriori, which derives the set of frequent items (1-itemsets) and their support counts (frequencies). </a:t>
            </a:r>
            <a:endParaRPr/>
          </a:p>
          <a:p>
            <a:pPr indent="-228600" lvl="0" marL="228600" rtl="0" algn="l">
              <a:lnSpc>
                <a:spcPct val="90000"/>
              </a:lnSpc>
              <a:spcBef>
                <a:spcPts val="1000"/>
              </a:spcBef>
              <a:spcAft>
                <a:spcPts val="0"/>
              </a:spcAft>
              <a:buClr>
                <a:schemeClr val="dk1"/>
              </a:buClr>
              <a:buSzPts val="2800"/>
              <a:buChar char="•"/>
            </a:pPr>
            <a:r>
              <a:rPr lang="en-IN"/>
              <a:t>The set of frequent items is sorted in the order of descending support count. </a:t>
            </a:r>
            <a:endParaRPr/>
          </a:p>
          <a:p>
            <a:pPr indent="-228600" lvl="1" marL="685800" rtl="0" algn="l">
              <a:lnSpc>
                <a:spcPct val="90000"/>
              </a:lnSpc>
              <a:spcBef>
                <a:spcPts val="500"/>
              </a:spcBef>
              <a:spcAft>
                <a:spcPts val="0"/>
              </a:spcAft>
              <a:buClr>
                <a:schemeClr val="dk1"/>
              </a:buClr>
              <a:buSzPts val="2400"/>
              <a:buChar char="•"/>
            </a:pPr>
            <a:r>
              <a:rPr lang="en-IN"/>
              <a:t>For the example we will use, the order of items is: a, b, c, d, e</a:t>
            </a:r>
            <a:endParaRPr/>
          </a:p>
          <a:p>
            <a:pPr indent="-228600" lvl="1" marL="685800" rtl="0" algn="l">
              <a:lnSpc>
                <a:spcPct val="90000"/>
              </a:lnSpc>
              <a:spcBef>
                <a:spcPts val="500"/>
              </a:spcBef>
              <a:spcAft>
                <a:spcPts val="0"/>
              </a:spcAft>
              <a:buClr>
                <a:schemeClr val="dk1"/>
              </a:buClr>
              <a:buSzPts val="2400"/>
              <a:buChar char="•"/>
            </a:pPr>
            <a:r>
              <a:rPr lang="en-IN"/>
              <a:t>a is the most frequent item </a:t>
            </a:r>
            <a:r>
              <a:rPr lang="en-IN"/>
              <a:t>followed</a:t>
            </a:r>
            <a:r>
              <a:rPr lang="en-IN"/>
              <a:t> by b, c, d, e</a:t>
            </a:r>
            <a:endParaRPr/>
          </a:p>
          <a:p>
            <a:pPr indent="-228600" lvl="1" marL="685800" rtl="0" algn="l">
              <a:lnSpc>
                <a:spcPct val="90000"/>
              </a:lnSpc>
              <a:spcBef>
                <a:spcPts val="500"/>
              </a:spcBef>
              <a:spcAft>
                <a:spcPts val="0"/>
              </a:spcAft>
              <a:buClr>
                <a:schemeClr val="dk1"/>
              </a:buClr>
              <a:buSzPts val="2400"/>
              <a:buChar char="•"/>
            </a:pPr>
            <a:r>
              <a:rPr lang="en-IN"/>
              <a:t>Infrequent items are discarded</a:t>
            </a:r>
            <a:endParaRPr/>
          </a:p>
          <a:p>
            <a:pPr indent="-228600" lvl="0" marL="228600" rtl="0" algn="l">
              <a:lnSpc>
                <a:spcPct val="90000"/>
              </a:lnSpc>
              <a:spcBef>
                <a:spcPts val="1000"/>
              </a:spcBef>
              <a:spcAft>
                <a:spcPts val="0"/>
              </a:spcAft>
              <a:buClr>
                <a:schemeClr val="dk1"/>
              </a:buClr>
              <a:buSzPts val="2800"/>
              <a:buChar char="•"/>
            </a:pPr>
            <a:r>
              <a:rPr lang="en-IN"/>
              <a:t>Items in transactions will be ordered in descending support count.</a:t>
            </a:r>
            <a:endParaRPr/>
          </a:p>
          <a:p>
            <a:pPr indent="-228600" lvl="0" marL="228600" rtl="0" algn="l">
              <a:lnSpc>
                <a:spcPct val="90000"/>
              </a:lnSpc>
              <a:spcBef>
                <a:spcPts val="1000"/>
              </a:spcBef>
              <a:spcAft>
                <a:spcPts val="0"/>
              </a:spcAft>
              <a:buClr>
                <a:schemeClr val="dk1"/>
              </a:buClr>
              <a:buSzPts val="2800"/>
              <a:buChar char="•"/>
            </a:pPr>
            <a:r>
              <a:rPr lang="en-IN"/>
              <a:t>The algorithm makes a second pass over the data to construct the FP-tree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FP-Tree structure</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Initially the FP-tree contains only the root node represented by the Null</a:t>
            </a:r>
            <a:endParaRPr/>
          </a:p>
          <a:p>
            <a:pPr indent="-228600" lvl="0" marL="228600" rtl="0" algn="l">
              <a:lnSpc>
                <a:spcPct val="90000"/>
              </a:lnSpc>
              <a:spcBef>
                <a:spcPts val="1000"/>
              </a:spcBef>
              <a:spcAft>
                <a:spcPts val="0"/>
              </a:spcAft>
              <a:buClr>
                <a:schemeClr val="dk1"/>
              </a:buClr>
              <a:buSzPts val="2800"/>
              <a:buChar char="•"/>
            </a:pPr>
            <a:r>
              <a:rPr lang="en-IN"/>
              <a:t>Each node contains the label of an item along with a counter </a:t>
            </a:r>
            <a:endParaRPr/>
          </a:p>
          <a:p>
            <a:pPr indent="-228600" lvl="0" marL="228600" rtl="0" algn="l">
              <a:lnSpc>
                <a:spcPct val="90000"/>
              </a:lnSpc>
              <a:spcBef>
                <a:spcPts val="1000"/>
              </a:spcBef>
              <a:spcAft>
                <a:spcPts val="0"/>
              </a:spcAft>
              <a:buClr>
                <a:schemeClr val="dk1"/>
              </a:buClr>
              <a:buSzPts val="2800"/>
              <a:buChar char="•"/>
            </a:pPr>
            <a:r>
              <a:rPr lang="en-IN"/>
              <a:t>Counter</a:t>
            </a:r>
            <a:endParaRPr/>
          </a:p>
          <a:p>
            <a:pPr indent="-228600" lvl="1" marL="685800" rtl="0" algn="l">
              <a:lnSpc>
                <a:spcPct val="90000"/>
              </a:lnSpc>
              <a:spcBef>
                <a:spcPts val="500"/>
              </a:spcBef>
              <a:spcAft>
                <a:spcPts val="0"/>
              </a:spcAft>
              <a:buClr>
                <a:schemeClr val="dk1"/>
              </a:buClr>
              <a:buSzPts val="2400"/>
              <a:buChar char="•"/>
            </a:pPr>
            <a:r>
              <a:rPr lang="en-IN"/>
              <a:t>Shows the number of transactions mapped onto the given path.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Construction of an FP-tree</a:t>
            </a:r>
            <a:endParaRPr/>
          </a:p>
        </p:txBody>
      </p:sp>
      <p:pic>
        <p:nvPicPr>
          <p:cNvPr id="127" name="Google Shape;127;p8"/>
          <p:cNvPicPr preferRelativeResize="0"/>
          <p:nvPr/>
        </p:nvPicPr>
        <p:blipFill rotWithShape="1">
          <a:blip r:embed="rId3">
            <a:alphaModFix/>
          </a:blip>
          <a:srcRect b="0" l="0" r="0" t="0"/>
          <a:stretch/>
        </p:blipFill>
        <p:spPr>
          <a:xfrm>
            <a:off x="753792" y="1863743"/>
            <a:ext cx="6822831" cy="4833724"/>
          </a:xfrm>
          <a:prstGeom prst="rect">
            <a:avLst/>
          </a:prstGeom>
          <a:noFill/>
          <a:ln>
            <a:noFill/>
          </a:ln>
        </p:spPr>
      </p:pic>
      <p:pic>
        <p:nvPicPr>
          <p:cNvPr id="128" name="Google Shape;128;p8"/>
          <p:cNvPicPr preferRelativeResize="0"/>
          <p:nvPr/>
        </p:nvPicPr>
        <p:blipFill rotWithShape="1">
          <a:blip r:embed="rId4">
            <a:alphaModFix/>
          </a:blip>
          <a:srcRect b="0" l="0" r="0" t="0"/>
          <a:stretch/>
        </p:blipFill>
        <p:spPr>
          <a:xfrm>
            <a:off x="7587365" y="2138289"/>
            <a:ext cx="4714751" cy="3291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Construction of FP-Tree</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After reading the first transaction {a,b}, the nodes labeled as a and b are created </a:t>
            </a:r>
            <a:endParaRPr/>
          </a:p>
          <a:p>
            <a:pPr indent="-228600" lvl="0" marL="228600" rtl="0" algn="l">
              <a:lnSpc>
                <a:spcPct val="90000"/>
              </a:lnSpc>
              <a:spcBef>
                <a:spcPts val="1000"/>
              </a:spcBef>
              <a:spcAft>
                <a:spcPts val="0"/>
              </a:spcAft>
              <a:buClr>
                <a:schemeClr val="dk1"/>
              </a:buClr>
              <a:buSzPts val="2800"/>
              <a:buChar char="•"/>
            </a:pPr>
            <a:r>
              <a:rPr lang="en-IN"/>
              <a:t>A path is then formed from null🡪a🡪b to encode the transaction.</a:t>
            </a:r>
            <a:endParaRPr/>
          </a:p>
          <a:p>
            <a:pPr indent="-228600" lvl="0" marL="228600" rtl="0" algn="l">
              <a:lnSpc>
                <a:spcPct val="90000"/>
              </a:lnSpc>
              <a:spcBef>
                <a:spcPts val="1000"/>
              </a:spcBef>
              <a:spcAft>
                <a:spcPts val="0"/>
              </a:spcAft>
              <a:buClr>
                <a:schemeClr val="dk1"/>
              </a:buClr>
              <a:buSzPts val="2800"/>
              <a:buChar char="•"/>
            </a:pPr>
            <a:r>
              <a:rPr lang="en-IN"/>
              <a:t>Every node along the path has a frequency count of 1.</a:t>
            </a:r>
            <a:endParaRPr/>
          </a:p>
          <a:p>
            <a:pPr indent="-228600" lvl="0" marL="228600" rtl="0" algn="l">
              <a:lnSpc>
                <a:spcPct val="90000"/>
              </a:lnSpc>
              <a:spcBef>
                <a:spcPts val="1000"/>
              </a:spcBef>
              <a:spcAft>
                <a:spcPts val="0"/>
              </a:spcAft>
              <a:buClr>
                <a:schemeClr val="dk1"/>
              </a:buClr>
              <a:buSzPts val="2800"/>
              <a:buChar char="•"/>
            </a:pPr>
            <a:r>
              <a:rPr lang="en-IN"/>
              <a:t>Similarly other paths are created corresponding to other transactions.</a:t>
            </a:r>
            <a:endParaRPr/>
          </a:p>
          <a:p>
            <a:pPr indent="-228600" lvl="0" marL="228600" rtl="0" algn="l">
              <a:lnSpc>
                <a:spcPct val="90000"/>
              </a:lnSpc>
              <a:spcBef>
                <a:spcPts val="1000"/>
              </a:spcBef>
              <a:spcAft>
                <a:spcPts val="0"/>
              </a:spcAft>
              <a:buClr>
                <a:schemeClr val="dk1"/>
              </a:buClr>
              <a:buSzPts val="2800"/>
              <a:buChar char="•"/>
            </a:pPr>
            <a:r>
              <a:rPr lang="en-IN"/>
              <a:t>An FP-tree also contains a list of pointers connecting between nodes that have the same items.</a:t>
            </a:r>
            <a:endParaRPr/>
          </a:p>
          <a:p>
            <a:pPr indent="-228600" lvl="1" marL="685800" rtl="0" algn="l">
              <a:lnSpc>
                <a:spcPct val="90000"/>
              </a:lnSpc>
              <a:spcBef>
                <a:spcPts val="500"/>
              </a:spcBef>
              <a:spcAft>
                <a:spcPts val="0"/>
              </a:spcAft>
              <a:buClr>
                <a:schemeClr val="dk1"/>
              </a:buClr>
              <a:buSzPts val="2400"/>
              <a:buChar char="•"/>
            </a:pPr>
            <a:r>
              <a:rPr lang="en-IN"/>
              <a:t>These pointers are represented as a dashed lines</a:t>
            </a:r>
            <a:endParaRPr/>
          </a:p>
          <a:p>
            <a:pPr indent="-228600" lvl="1" marL="685800" rtl="0" algn="l">
              <a:lnSpc>
                <a:spcPct val="90000"/>
              </a:lnSpc>
              <a:spcBef>
                <a:spcPts val="500"/>
              </a:spcBef>
              <a:spcAft>
                <a:spcPts val="0"/>
              </a:spcAft>
              <a:buClr>
                <a:schemeClr val="dk1"/>
              </a:buClr>
              <a:buSzPts val="2400"/>
              <a:buChar char="•"/>
            </a:pPr>
            <a:r>
              <a:rPr lang="en-IN"/>
              <a:t>these pointers are used to generate the frequent itemsets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2023-02-13T16:32:11Z</dcterms:created>
  <dc:creator>Manjari Gupta</dc:creator>
</cp:coreProperties>
</file>