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p:regular r:id="rId26"/>
      <p:bold r:id="rId27"/>
      <p:italic r:id="rId28"/>
      <p:boldItalic r:id="rId29"/>
    </p:embeddedFont>
    <p:embeddedFont>
      <p:font typeface="Gill Sans"/>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22sPLSbqzvQUeQEyRTQzoaJBa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5183EA-4313-400B-A267-91C939DE8729}">
  <a:tblStyle styleId="{8B5183EA-4313-400B-A267-91C939DE8729}" styleName="Table_0">
    <a:wholeTbl>
      <a:tcTxStyle>
        <a:font>
          <a:latin typeface="Arial"/>
          <a:ea typeface="Arial"/>
          <a:cs typeface="Arial"/>
        </a:font>
        <a:srgbClr val="000000"/>
      </a:tcTxStyle>
      <a:tcStyle>
        <a:tcBdr>
          <a:left>
            <a:ln cap="flat" cmpd="sng">
              <a:solidFill>
                <a:srgbClr val="E3E3E3"/>
              </a:solidFill>
              <a:prstDash val="solid"/>
              <a:round/>
              <a:headEnd len="sm" w="sm" type="none"/>
              <a:tailEnd len="sm" w="sm" type="none"/>
            </a:ln>
          </a:left>
          <a:right>
            <a:ln cap="flat" cmpd="sng">
              <a:solidFill>
                <a:srgbClr val="E3E3E3"/>
              </a:solidFill>
              <a:prstDash val="solid"/>
              <a:round/>
              <a:headEnd len="sm" w="sm" type="none"/>
              <a:tailEnd len="sm" w="sm" type="none"/>
            </a:ln>
          </a:right>
          <a:top>
            <a:ln cap="flat" cmpd="sng">
              <a:solidFill>
                <a:srgbClr val="E3E3E3"/>
              </a:solidFill>
              <a:prstDash val="solid"/>
              <a:round/>
              <a:headEnd len="sm" w="sm" type="none"/>
              <a:tailEnd len="sm" w="sm" type="none"/>
            </a:ln>
          </a:top>
          <a:bottom>
            <a:ln cap="flat" cmpd="sng">
              <a:solidFill>
                <a:srgbClr val="E3E3E3"/>
              </a:solidFill>
              <a:prstDash val="solid"/>
              <a:round/>
              <a:headEnd len="sm" w="sm" type="none"/>
              <a:tailEnd len="sm" w="sm" type="none"/>
            </a:ln>
          </a:bottom>
          <a:insideH>
            <a:ln cap="flat" cmpd="sng">
              <a:solidFill>
                <a:srgbClr val="E3E3E3"/>
              </a:solidFill>
              <a:prstDash val="solid"/>
              <a:round/>
              <a:headEnd len="sm" w="sm" type="none"/>
              <a:tailEnd len="sm" w="sm" type="none"/>
            </a:ln>
          </a:insideH>
          <a:insideV>
            <a:ln cap="flat" cmpd="sng">
              <a:solidFill>
                <a:srgbClr val="E3E3E3"/>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e8d96864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e8d9686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8d96864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e8d9686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e8d96864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e8d96864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e8d96864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e8d96864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e8d96864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e8d96864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e8d96864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e8d96864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e8d96864b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e8d96864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e8d96864b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e8d96864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f211abb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6f211abbf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Gill Sans"/>
              <a:buNone/>
            </a:pPr>
            <a:r>
              <a:rPr b="1" i="0" lang="en-IN" sz="4000" u="none" strike="noStrike">
                <a:latin typeface="Gill Sans"/>
                <a:ea typeface="Gill Sans"/>
                <a:cs typeface="Gill Sans"/>
                <a:sym typeface="Gill Sans"/>
              </a:rPr>
              <a:t>Bayesian Belief Networks</a:t>
            </a:r>
            <a:endParaRPr sz="115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IN" sz="3200">
                <a:latin typeface="Calibri"/>
                <a:ea typeface="Calibri"/>
                <a:cs typeface="Calibri"/>
                <a:sym typeface="Calibri"/>
              </a:rPr>
              <a:t>Estimating the probabilities in the CPTs for the given dataset for classification</a:t>
            </a:r>
            <a:endParaRPr sz="6600"/>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IN" sz="1800">
                <a:latin typeface="Calibri"/>
                <a:ea typeface="Calibri"/>
                <a:cs typeface="Calibri"/>
                <a:sym typeface="Calibri"/>
              </a:rPr>
              <a:t>Suppose we have a dataset of 10 instances with two input features, X and Y, and a binary class label, Z:</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0" name="Google Shape;140;p10"/>
          <p:cNvSpPr txBox="1"/>
          <p:nvPr/>
        </p:nvSpPr>
        <p:spPr>
          <a:xfrm>
            <a:off x="3489723" y="2093939"/>
            <a:ext cx="5411390" cy="476406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IN" sz="1800" u="none" cap="none" strike="noStrike">
                <a:solidFill>
                  <a:schemeClr val="dk1"/>
                </a:solidFill>
                <a:latin typeface="Calibri"/>
                <a:ea typeface="Calibri"/>
                <a:cs typeface="Calibri"/>
                <a:sym typeface="Calibri"/>
              </a:rPr>
              <a:t>| X    | Y    | Z    |</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 0    | 0    | 0    |</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 0    | 1    | 1    |</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 0    | 1    | 1    |</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 1    | 0    | 0    |</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 1    | 0    | 0    |</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 1    | 0    | 0    |</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 1    | 1    | 1    |</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 1    | 1    | 1    |</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 1    | 1    | 1    |</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 1    | 1    | 1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IN" sz="1800">
                <a:latin typeface="Calibri"/>
                <a:ea typeface="Calibri"/>
                <a:cs typeface="Calibri"/>
                <a:sym typeface="Calibri"/>
              </a:rPr>
              <a:t>Estimate P(X) and P(Y):</a:t>
            </a:r>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lang="en-IN" sz="1800">
                <a:latin typeface="Calibri"/>
                <a:ea typeface="Calibri"/>
                <a:cs typeface="Calibri"/>
                <a:sym typeface="Calibri"/>
              </a:rPr>
              <a:t>Estimate P(Z|X,Y):  </a:t>
            </a:r>
            <a:endParaRPr/>
          </a:p>
        </p:txBody>
      </p:sp>
      <p:sp>
        <p:nvSpPr>
          <p:cNvPr id="147" name="Google Shape;147;p11"/>
          <p:cNvSpPr txBox="1"/>
          <p:nvPr/>
        </p:nvSpPr>
        <p:spPr>
          <a:xfrm>
            <a:off x="2432447" y="2257028"/>
            <a:ext cx="6093618" cy="1572418"/>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IN" sz="1800" u="none" cap="none" strike="noStrike">
                <a:solidFill>
                  <a:schemeClr val="dk1"/>
                </a:solidFill>
                <a:latin typeface="Calibri"/>
                <a:ea typeface="Calibri"/>
                <a:cs typeface="Calibri"/>
                <a:sym typeface="Calibri"/>
              </a:rPr>
              <a:t>P(X=0) = 2/10 = 0.2</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P(X=1) = 8/10 = 0.8</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P(Y=0) = 4/10 = 0.4</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P(Y=1) = 6/10 = 0.6</a:t>
            </a:r>
            <a:endParaRPr/>
          </a:p>
        </p:txBody>
      </p:sp>
      <p:sp>
        <p:nvSpPr>
          <p:cNvPr id="148" name="Google Shape;148;p11"/>
          <p:cNvSpPr txBox="1"/>
          <p:nvPr/>
        </p:nvSpPr>
        <p:spPr>
          <a:xfrm>
            <a:off x="2818210" y="4303314"/>
            <a:ext cx="6093618" cy="237032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IN" sz="1800" u="none" cap="none" strike="noStrike">
                <a:solidFill>
                  <a:schemeClr val="dk1"/>
                </a:solidFill>
                <a:latin typeface="Calibri"/>
                <a:ea typeface="Calibri"/>
                <a:cs typeface="Calibri"/>
                <a:sym typeface="Calibri"/>
              </a:rPr>
              <a:t>P(Z=0|X=0,Y=0) = 1/2 = 0.5</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P(Z=1|X=0,Y=1) = 2/2 = 1.0</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P(Z=0|X=1,Y=0) = 3/4 = 0.75</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P(Z=1|X=1,Y=0) = 1/4 = 0.25</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P(Z=1|X=1,Y=1) = 4/6 = 0.67</a:t>
            </a:r>
            <a:endParaRPr/>
          </a:p>
          <a:p>
            <a:pPr indent="0" lvl="0" marL="0" marR="0" rtl="0" algn="l">
              <a:lnSpc>
                <a:spcPct val="107000"/>
              </a:lnSpc>
              <a:spcBef>
                <a:spcPts val="800"/>
              </a:spcBef>
              <a:spcAft>
                <a:spcPts val="0"/>
              </a:spcAft>
              <a:buNone/>
            </a:pPr>
            <a:r>
              <a:rPr b="0" i="0" lang="en-IN" sz="1800" u="none" cap="none" strike="noStrike">
                <a:solidFill>
                  <a:schemeClr val="dk1"/>
                </a:solidFill>
                <a:latin typeface="Calibri"/>
                <a:ea typeface="Calibri"/>
                <a:cs typeface="Calibri"/>
                <a:sym typeface="Calibri"/>
              </a:rPr>
              <a:t>P(Z=0|X=1,Y=1) = 2/6 = 0.33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6e8d96864b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7916"/>
              </a:lnSpc>
              <a:spcBef>
                <a:spcPts val="0"/>
              </a:spcBef>
              <a:spcAft>
                <a:spcPts val="1500"/>
              </a:spcAft>
              <a:buClr>
                <a:schemeClr val="dk1"/>
              </a:buClr>
              <a:buSzPts val="1100"/>
              <a:buFont typeface="Arial"/>
              <a:buNone/>
            </a:pPr>
            <a:r>
              <a:rPr lang="en-IN" sz="2200">
                <a:solidFill>
                  <a:srgbClr val="0D0D0D"/>
                </a:solidFill>
                <a:highlight>
                  <a:srgbClr val="FFFFFF"/>
                </a:highlight>
                <a:latin typeface="Roboto"/>
                <a:ea typeface="Roboto"/>
                <a:cs typeface="Roboto"/>
                <a:sym typeface="Roboto"/>
              </a:rPr>
              <a:t>Example of a Bayesian belief network</a:t>
            </a:r>
            <a:endParaRPr sz="5400"/>
          </a:p>
        </p:txBody>
      </p:sp>
      <p:sp>
        <p:nvSpPr>
          <p:cNvPr id="154" name="Google Shape;154;g26e8d96864b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30200" lvl="0" marL="457200" rtl="0" algn="l">
              <a:lnSpc>
                <a:spcPct val="107916"/>
              </a:lnSpc>
              <a:spcBef>
                <a:spcPts val="0"/>
              </a:spcBef>
              <a:spcAft>
                <a:spcPts val="0"/>
              </a:spcAft>
              <a:buClr>
                <a:srgbClr val="0D0D0D"/>
              </a:buClr>
              <a:buSzPts val="1600"/>
              <a:buFont typeface="Roboto"/>
              <a:buChar char="•"/>
            </a:pPr>
            <a:r>
              <a:rPr lang="en-IN" sz="1600">
                <a:solidFill>
                  <a:srgbClr val="0D0D0D"/>
                </a:solidFill>
                <a:highlight>
                  <a:srgbClr val="FFFFFF"/>
                </a:highlight>
                <a:latin typeface="Roboto"/>
                <a:ea typeface="Roboto"/>
                <a:cs typeface="Roboto"/>
                <a:sym typeface="Roboto"/>
              </a:rPr>
              <a:t>involving weather and whether someone carries an umbrella.</a:t>
            </a:r>
            <a:endParaRPr sz="1600">
              <a:solidFill>
                <a:srgbClr val="0D0D0D"/>
              </a:solidFill>
              <a:highlight>
                <a:srgbClr val="FFFFFF"/>
              </a:highlight>
              <a:latin typeface="Roboto"/>
              <a:ea typeface="Roboto"/>
              <a:cs typeface="Roboto"/>
              <a:sym typeface="Roboto"/>
            </a:endParaRPr>
          </a:p>
          <a:p>
            <a:pPr indent="-330200" lvl="0" marL="457200" rtl="0" algn="l">
              <a:lnSpc>
                <a:spcPct val="107916"/>
              </a:lnSpc>
              <a:spcBef>
                <a:spcPts val="0"/>
              </a:spcBef>
              <a:spcAft>
                <a:spcPts val="0"/>
              </a:spcAft>
              <a:buClr>
                <a:srgbClr val="0D0D0D"/>
              </a:buClr>
              <a:buSzPts val="1600"/>
              <a:buFont typeface="Roboto"/>
              <a:buChar char="•"/>
            </a:pPr>
            <a:r>
              <a:rPr lang="en-IN" sz="1600">
                <a:solidFill>
                  <a:srgbClr val="0D0D0D"/>
                </a:solidFill>
                <a:highlight>
                  <a:srgbClr val="FFFFFF"/>
                </a:highlight>
                <a:latin typeface="Roboto"/>
                <a:ea typeface="Roboto"/>
                <a:cs typeface="Roboto"/>
                <a:sym typeface="Roboto"/>
              </a:rPr>
              <a:t>The network has two nodes: "Weather" and "Carry Umbrella". The "Weather" node can be either "sunny" or "rainy", and the "Carry Umbrella" node can be either "yes" or "no".</a:t>
            </a:r>
            <a:endParaRPr sz="1600">
              <a:solidFill>
                <a:srgbClr val="0D0D0D"/>
              </a:solidFill>
              <a:highlight>
                <a:srgbClr val="FFFFFF"/>
              </a:highlight>
              <a:latin typeface="Roboto"/>
              <a:ea typeface="Roboto"/>
              <a:cs typeface="Roboto"/>
              <a:sym typeface="Roboto"/>
            </a:endParaRPr>
          </a:p>
          <a:p>
            <a:pPr indent="-330200" lvl="0" marL="457200" rtl="0" algn="l">
              <a:lnSpc>
                <a:spcPct val="107916"/>
              </a:lnSpc>
              <a:spcBef>
                <a:spcPts val="0"/>
              </a:spcBef>
              <a:spcAft>
                <a:spcPts val="0"/>
              </a:spcAft>
              <a:buClr>
                <a:srgbClr val="0D0D0D"/>
              </a:buClr>
              <a:buSzPts val="1600"/>
              <a:buFont typeface="Roboto"/>
              <a:buChar char="•"/>
            </a:pPr>
            <a:r>
              <a:rPr lang="en-IN" sz="1600">
                <a:solidFill>
                  <a:srgbClr val="0D0D0D"/>
                </a:solidFill>
                <a:highlight>
                  <a:srgbClr val="FFFFFF"/>
                </a:highlight>
                <a:latin typeface="Roboto"/>
                <a:ea typeface="Roboto"/>
                <a:cs typeface="Roboto"/>
                <a:sym typeface="Roboto"/>
              </a:rPr>
              <a:t>Here's a Conditional Probability Table (CPT) for the "Carry Umbrella" node based on different weather conditions:</a:t>
            </a:r>
            <a:endParaRPr sz="1600">
              <a:solidFill>
                <a:srgbClr val="0D0D0D"/>
              </a:solidFill>
              <a:highlight>
                <a:srgbClr val="FFFFFF"/>
              </a:highlight>
              <a:latin typeface="Roboto"/>
              <a:ea typeface="Roboto"/>
              <a:cs typeface="Roboto"/>
              <a:sym typeface="Roboto"/>
            </a:endParaRPr>
          </a:p>
          <a:p>
            <a:pPr indent="0" lvl="0" marL="0" rtl="0" algn="l">
              <a:lnSpc>
                <a:spcPct val="107916"/>
              </a:lnSpc>
              <a:spcBef>
                <a:spcPts val="1500"/>
              </a:spcBef>
              <a:spcAft>
                <a:spcPts val="150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p:txBody>
      </p:sp>
      <p:graphicFrame>
        <p:nvGraphicFramePr>
          <p:cNvPr id="155" name="Google Shape;155;g26e8d96864b_0_0"/>
          <p:cNvGraphicFramePr/>
          <p:nvPr/>
        </p:nvGraphicFramePr>
        <p:xfrm>
          <a:off x="2412750" y="3519900"/>
          <a:ext cx="3000000" cy="3000000"/>
        </p:xfrm>
        <a:graphic>
          <a:graphicData uri="http://schemas.openxmlformats.org/drawingml/2006/table">
            <a:tbl>
              <a:tblPr>
                <a:noFill/>
                <a:tableStyleId>{8B5183EA-4313-400B-A267-91C939DE8729}</a:tableStyleId>
              </a:tblPr>
              <a:tblGrid>
                <a:gridCol w="1093375"/>
                <a:gridCol w="2336925"/>
                <a:gridCol w="2300900"/>
              </a:tblGrid>
              <a:tr h="450850">
                <a:tc>
                  <a:txBody>
                    <a:bodyPr/>
                    <a:lstStyle/>
                    <a:p>
                      <a:pPr indent="0" lvl="0" marL="0" rtl="0" algn="ctr">
                        <a:lnSpc>
                          <a:spcPct val="171429"/>
                        </a:lnSpc>
                        <a:spcBef>
                          <a:spcPts val="0"/>
                        </a:spcBef>
                        <a:spcAft>
                          <a:spcPts val="800"/>
                        </a:spcAft>
                        <a:buNone/>
                      </a:pPr>
                      <a:r>
                        <a:rPr b="1" lang="en-IN" sz="1550">
                          <a:solidFill>
                            <a:srgbClr val="0D0D0D"/>
                          </a:solidFill>
                          <a:highlight>
                            <a:srgbClr val="FFFFFF"/>
                          </a:highlight>
                          <a:latin typeface="Roboto"/>
                          <a:ea typeface="Roboto"/>
                          <a:cs typeface="Roboto"/>
                          <a:sym typeface="Roboto"/>
                        </a:rPr>
                        <a:t>Weather</a:t>
                      </a:r>
                      <a:endParaRPr sz="1550">
                        <a:solidFill>
                          <a:srgbClr val="0D0D0D"/>
                        </a:solidFill>
                        <a:highlight>
                          <a:srgbClr val="FFFFFF"/>
                        </a:highlight>
                        <a:latin typeface="Roboto"/>
                        <a:ea typeface="Roboto"/>
                        <a:cs typeface="Roboto"/>
                        <a:sym typeface="Roboto"/>
                      </a:endParaRPr>
                    </a:p>
                  </a:txBody>
                  <a:tcPr marT="63500" marB="63500" marR="63500" marL="63500" anchor="b">
                    <a:lnL cap="flat" cmpd="sng" w="7625">
                      <a:solidFill>
                        <a:srgbClr val="E3E3E3"/>
                      </a:solidFill>
                      <a:prstDash val="solid"/>
                      <a:round/>
                      <a:headEnd len="sm" w="sm" type="none"/>
                      <a:tailEnd len="sm" w="sm" type="none"/>
                    </a:lnL>
                    <a:lnR cap="flat" cmpd="sng" w="7625">
                      <a:solidFill>
                        <a:srgbClr val="E3E3E3"/>
                      </a:solidFill>
                      <a:prstDash val="solid"/>
                      <a:round/>
                      <a:headEnd len="sm" w="sm" type="none"/>
                      <a:tailEnd len="sm" w="sm" type="none"/>
                    </a:lnR>
                    <a:lnT cap="flat" cmpd="sng" w="7625">
                      <a:solidFill>
                        <a:srgbClr val="E3E3E3"/>
                      </a:solidFill>
                      <a:prstDash val="solid"/>
                      <a:round/>
                      <a:headEnd len="sm" w="sm" type="none"/>
                      <a:tailEnd len="sm" w="sm" type="none"/>
                    </a:lnT>
                    <a:lnB cap="flat" cmpd="sng">
                      <a:solidFill>
                        <a:srgbClr val="E3E3E3"/>
                      </a:solidFill>
                      <a:prstDash val="solid"/>
                      <a:round/>
                      <a:headEnd len="sm" w="sm" type="none"/>
                      <a:tailEnd len="sm" w="sm" type="none"/>
                    </a:lnB>
                  </a:tcPr>
                </a:tc>
                <a:tc>
                  <a:txBody>
                    <a:bodyPr/>
                    <a:lstStyle/>
                    <a:p>
                      <a:pPr indent="0" lvl="0" marL="0" rtl="0" algn="ctr">
                        <a:lnSpc>
                          <a:spcPct val="171429"/>
                        </a:lnSpc>
                        <a:spcBef>
                          <a:spcPts val="0"/>
                        </a:spcBef>
                        <a:spcAft>
                          <a:spcPts val="800"/>
                        </a:spcAft>
                        <a:buNone/>
                      </a:pPr>
                      <a:r>
                        <a:rPr b="1" lang="en-IN" sz="1550">
                          <a:solidFill>
                            <a:srgbClr val="0D0D0D"/>
                          </a:solidFill>
                          <a:highlight>
                            <a:srgbClr val="FFFFFF"/>
                          </a:highlight>
                          <a:latin typeface="Roboto"/>
                          <a:ea typeface="Roboto"/>
                          <a:cs typeface="Roboto"/>
                          <a:sym typeface="Roboto"/>
                        </a:rPr>
                        <a:t>P(Carry Umbrella = yes)</a:t>
                      </a:r>
                      <a:endParaRPr sz="1550">
                        <a:solidFill>
                          <a:srgbClr val="0D0D0D"/>
                        </a:solidFill>
                        <a:highlight>
                          <a:srgbClr val="FFFFFF"/>
                        </a:highlight>
                        <a:latin typeface="Roboto"/>
                        <a:ea typeface="Roboto"/>
                        <a:cs typeface="Roboto"/>
                        <a:sym typeface="Roboto"/>
                      </a:endParaRPr>
                    </a:p>
                  </a:txBody>
                  <a:tcPr marT="63500" marB="63500" marR="63500" marL="63500" anchor="b">
                    <a:lnL cap="flat" cmpd="sng" w="7625">
                      <a:solidFill>
                        <a:srgbClr val="E3E3E3"/>
                      </a:solidFill>
                      <a:prstDash val="solid"/>
                      <a:round/>
                      <a:headEnd len="sm" w="sm" type="none"/>
                      <a:tailEnd len="sm" w="sm" type="none"/>
                    </a:lnL>
                    <a:lnR cap="flat" cmpd="sng" w="7625">
                      <a:solidFill>
                        <a:srgbClr val="E3E3E3"/>
                      </a:solidFill>
                      <a:prstDash val="solid"/>
                      <a:round/>
                      <a:headEnd len="sm" w="sm" type="none"/>
                      <a:tailEnd len="sm" w="sm" type="none"/>
                    </a:lnR>
                    <a:lnT cap="flat" cmpd="sng" w="7625">
                      <a:solidFill>
                        <a:srgbClr val="E3E3E3"/>
                      </a:solidFill>
                      <a:prstDash val="solid"/>
                      <a:round/>
                      <a:headEnd len="sm" w="sm" type="none"/>
                      <a:tailEnd len="sm" w="sm" type="none"/>
                    </a:lnT>
                    <a:lnB cap="flat" cmpd="sng">
                      <a:solidFill>
                        <a:srgbClr val="E3E3E3"/>
                      </a:solidFill>
                      <a:prstDash val="solid"/>
                      <a:round/>
                      <a:headEnd len="sm" w="sm" type="none"/>
                      <a:tailEnd len="sm" w="sm" type="none"/>
                    </a:lnB>
                  </a:tcPr>
                </a:tc>
                <a:tc>
                  <a:txBody>
                    <a:bodyPr/>
                    <a:lstStyle/>
                    <a:p>
                      <a:pPr indent="0" lvl="0" marL="0" rtl="0" algn="ctr">
                        <a:lnSpc>
                          <a:spcPct val="171429"/>
                        </a:lnSpc>
                        <a:spcBef>
                          <a:spcPts val="0"/>
                        </a:spcBef>
                        <a:spcAft>
                          <a:spcPts val="800"/>
                        </a:spcAft>
                        <a:buNone/>
                      </a:pPr>
                      <a:r>
                        <a:rPr b="1" lang="en-IN" sz="1550">
                          <a:solidFill>
                            <a:srgbClr val="0D0D0D"/>
                          </a:solidFill>
                          <a:highlight>
                            <a:srgbClr val="FFFFFF"/>
                          </a:highlight>
                          <a:latin typeface="Roboto"/>
                          <a:ea typeface="Roboto"/>
                          <a:cs typeface="Roboto"/>
                          <a:sym typeface="Roboto"/>
                        </a:rPr>
                        <a:t>P(Carry Umbrella = no)</a:t>
                      </a:r>
                      <a:endParaRPr sz="1550">
                        <a:solidFill>
                          <a:srgbClr val="0D0D0D"/>
                        </a:solidFill>
                        <a:highlight>
                          <a:srgbClr val="FFFFFF"/>
                        </a:highlight>
                        <a:latin typeface="Roboto"/>
                        <a:ea typeface="Roboto"/>
                        <a:cs typeface="Roboto"/>
                        <a:sym typeface="Roboto"/>
                      </a:endParaRPr>
                    </a:p>
                  </a:txBody>
                  <a:tcPr marT="63500" marB="63500" marR="63500" marL="63500" anchor="b">
                    <a:lnL cap="flat" cmpd="sng" w="7625">
                      <a:solidFill>
                        <a:srgbClr val="E3E3E3"/>
                      </a:solidFill>
                      <a:prstDash val="solid"/>
                      <a:round/>
                      <a:headEnd len="sm" w="sm" type="none"/>
                      <a:tailEnd len="sm" w="sm" type="none"/>
                    </a:lnL>
                    <a:lnR cap="flat" cmpd="sng" w="7625">
                      <a:solidFill>
                        <a:srgbClr val="E3E3E3"/>
                      </a:solidFill>
                      <a:prstDash val="solid"/>
                      <a:round/>
                      <a:headEnd len="sm" w="sm" type="none"/>
                      <a:tailEnd len="sm" w="sm" type="none"/>
                    </a:lnR>
                    <a:lnT cap="flat" cmpd="sng" w="7625">
                      <a:solidFill>
                        <a:srgbClr val="E3E3E3"/>
                      </a:solidFill>
                      <a:prstDash val="solid"/>
                      <a:round/>
                      <a:headEnd len="sm" w="sm" type="none"/>
                      <a:tailEnd len="sm" w="sm" type="none"/>
                    </a:lnT>
                    <a:lnB cap="flat" cmpd="sng">
                      <a:solidFill>
                        <a:srgbClr val="E3E3E3"/>
                      </a:solidFill>
                      <a:prstDash val="solid"/>
                      <a:round/>
                      <a:headEnd len="sm" w="sm" type="none"/>
                      <a:tailEnd len="sm" w="sm" type="none"/>
                    </a:lnB>
                  </a:tcPr>
                </a:tc>
              </a:tr>
              <a:tr h="441325">
                <a:tc>
                  <a:txBody>
                    <a:bodyPr/>
                    <a:lstStyle/>
                    <a:p>
                      <a:pPr indent="0" lvl="0" marL="0" rtl="0" algn="l">
                        <a:lnSpc>
                          <a:spcPct val="171429"/>
                        </a:lnSpc>
                        <a:spcBef>
                          <a:spcPts val="0"/>
                        </a:spcBef>
                        <a:spcAft>
                          <a:spcPts val="800"/>
                        </a:spcAft>
                        <a:buNone/>
                      </a:pPr>
                      <a:r>
                        <a:rPr lang="en-IN" sz="1550">
                          <a:solidFill>
                            <a:srgbClr val="0D0D0D"/>
                          </a:solidFill>
                          <a:highlight>
                            <a:srgbClr val="FFFFFF"/>
                          </a:highlight>
                          <a:latin typeface="Roboto"/>
                          <a:ea typeface="Roboto"/>
                          <a:cs typeface="Roboto"/>
                          <a:sym typeface="Roboto"/>
                        </a:rPr>
                        <a:t>Sunny</a:t>
                      </a:r>
                      <a:endParaRPr sz="1550">
                        <a:solidFill>
                          <a:srgbClr val="0D0D0D"/>
                        </a:solidFill>
                        <a:highlight>
                          <a:srgbClr val="FFFFFF"/>
                        </a:highlight>
                        <a:latin typeface="Roboto"/>
                        <a:ea typeface="Roboto"/>
                        <a:cs typeface="Roboto"/>
                        <a:sym typeface="Roboto"/>
                      </a:endParaRPr>
                    </a:p>
                  </a:txBody>
                  <a:tcPr marT="63500" marB="63500" marR="63500" marL="63500" anchor="ctr">
                    <a:lnL cap="flat" cmpd="sng" w="7625">
                      <a:solidFill>
                        <a:srgbClr val="E3E3E3"/>
                      </a:solidFill>
                      <a:prstDash val="solid"/>
                      <a:round/>
                      <a:headEnd len="sm" w="sm" type="none"/>
                      <a:tailEnd len="sm" w="sm" type="none"/>
                    </a:lnL>
                    <a:lnR cap="flat" cmpd="sng" w="7625">
                      <a:solidFill>
                        <a:srgbClr val="E3E3E3"/>
                      </a:solidFill>
                      <a:prstDash val="solid"/>
                      <a:round/>
                      <a:headEnd len="sm" w="sm" type="none"/>
                      <a:tailEnd len="sm" w="sm" type="none"/>
                    </a:lnR>
                    <a:lnT cap="flat" cmpd="sng">
                      <a:solidFill>
                        <a:srgbClr val="E3E3E3"/>
                      </a:solidFill>
                      <a:prstDash val="solid"/>
                      <a:round/>
                      <a:headEnd len="sm" w="sm" type="none"/>
                      <a:tailEnd len="sm" w="sm" type="none"/>
                    </a:lnT>
                    <a:lnB cap="flat" cmpd="sng">
                      <a:solidFill>
                        <a:srgbClr val="E3E3E3"/>
                      </a:solidFill>
                      <a:prstDash val="solid"/>
                      <a:round/>
                      <a:headEnd len="sm" w="sm" type="none"/>
                      <a:tailEnd len="sm" w="sm" type="none"/>
                    </a:lnB>
                  </a:tcPr>
                </a:tc>
                <a:tc>
                  <a:txBody>
                    <a:bodyPr/>
                    <a:lstStyle/>
                    <a:p>
                      <a:pPr indent="0" lvl="0" marL="0" rtl="0" algn="l">
                        <a:lnSpc>
                          <a:spcPct val="171429"/>
                        </a:lnSpc>
                        <a:spcBef>
                          <a:spcPts val="0"/>
                        </a:spcBef>
                        <a:spcAft>
                          <a:spcPts val="800"/>
                        </a:spcAft>
                        <a:buNone/>
                      </a:pPr>
                      <a:r>
                        <a:rPr lang="en-IN" sz="1550">
                          <a:solidFill>
                            <a:srgbClr val="0D0D0D"/>
                          </a:solidFill>
                          <a:highlight>
                            <a:srgbClr val="FFFFFF"/>
                          </a:highlight>
                          <a:latin typeface="Roboto"/>
                          <a:ea typeface="Roboto"/>
                          <a:cs typeface="Roboto"/>
                          <a:sym typeface="Roboto"/>
                        </a:rPr>
                        <a:t>0.1</a:t>
                      </a:r>
                      <a:endParaRPr sz="1550">
                        <a:solidFill>
                          <a:srgbClr val="0D0D0D"/>
                        </a:solidFill>
                        <a:highlight>
                          <a:srgbClr val="FFFFFF"/>
                        </a:highlight>
                        <a:latin typeface="Roboto"/>
                        <a:ea typeface="Roboto"/>
                        <a:cs typeface="Roboto"/>
                        <a:sym typeface="Roboto"/>
                      </a:endParaRPr>
                    </a:p>
                  </a:txBody>
                  <a:tcPr marT="63500" marB="63500" marR="63500" marL="63500" anchor="ctr">
                    <a:lnL cap="flat" cmpd="sng" w="7625">
                      <a:solidFill>
                        <a:srgbClr val="E3E3E3"/>
                      </a:solidFill>
                      <a:prstDash val="solid"/>
                      <a:round/>
                      <a:headEnd len="sm" w="sm" type="none"/>
                      <a:tailEnd len="sm" w="sm" type="none"/>
                    </a:lnL>
                    <a:lnR cap="flat" cmpd="sng" w="7625">
                      <a:solidFill>
                        <a:srgbClr val="E3E3E3"/>
                      </a:solidFill>
                      <a:prstDash val="solid"/>
                      <a:round/>
                      <a:headEnd len="sm" w="sm" type="none"/>
                      <a:tailEnd len="sm" w="sm" type="none"/>
                    </a:lnR>
                    <a:lnT cap="flat" cmpd="sng">
                      <a:solidFill>
                        <a:srgbClr val="E3E3E3"/>
                      </a:solidFill>
                      <a:prstDash val="solid"/>
                      <a:round/>
                      <a:headEnd len="sm" w="sm" type="none"/>
                      <a:tailEnd len="sm" w="sm" type="none"/>
                    </a:lnT>
                    <a:lnB cap="flat" cmpd="sng">
                      <a:solidFill>
                        <a:srgbClr val="E3E3E3"/>
                      </a:solidFill>
                      <a:prstDash val="solid"/>
                      <a:round/>
                      <a:headEnd len="sm" w="sm" type="none"/>
                      <a:tailEnd len="sm" w="sm" type="none"/>
                    </a:lnB>
                  </a:tcPr>
                </a:tc>
                <a:tc>
                  <a:txBody>
                    <a:bodyPr/>
                    <a:lstStyle/>
                    <a:p>
                      <a:pPr indent="0" lvl="0" marL="0" rtl="0" algn="l">
                        <a:lnSpc>
                          <a:spcPct val="171429"/>
                        </a:lnSpc>
                        <a:spcBef>
                          <a:spcPts val="0"/>
                        </a:spcBef>
                        <a:spcAft>
                          <a:spcPts val="800"/>
                        </a:spcAft>
                        <a:buNone/>
                      </a:pPr>
                      <a:r>
                        <a:rPr lang="en-IN" sz="1550">
                          <a:solidFill>
                            <a:srgbClr val="0D0D0D"/>
                          </a:solidFill>
                          <a:highlight>
                            <a:srgbClr val="FFFFFF"/>
                          </a:highlight>
                          <a:latin typeface="Roboto"/>
                          <a:ea typeface="Roboto"/>
                          <a:cs typeface="Roboto"/>
                          <a:sym typeface="Roboto"/>
                        </a:rPr>
                        <a:t>0.9</a:t>
                      </a:r>
                      <a:endParaRPr sz="1550">
                        <a:solidFill>
                          <a:srgbClr val="0D0D0D"/>
                        </a:solidFill>
                        <a:highlight>
                          <a:srgbClr val="FFFFFF"/>
                        </a:highlight>
                        <a:latin typeface="Roboto"/>
                        <a:ea typeface="Roboto"/>
                        <a:cs typeface="Roboto"/>
                        <a:sym typeface="Roboto"/>
                      </a:endParaRPr>
                    </a:p>
                  </a:txBody>
                  <a:tcPr marT="63500" marB="63500" marR="63500" marL="63500" anchor="ctr">
                    <a:lnL cap="flat" cmpd="sng" w="7625">
                      <a:solidFill>
                        <a:srgbClr val="E3E3E3"/>
                      </a:solidFill>
                      <a:prstDash val="solid"/>
                      <a:round/>
                      <a:headEnd len="sm" w="sm" type="none"/>
                      <a:tailEnd len="sm" w="sm" type="none"/>
                    </a:lnL>
                    <a:lnR cap="flat" cmpd="sng" w="7625">
                      <a:solidFill>
                        <a:srgbClr val="E3E3E3"/>
                      </a:solidFill>
                      <a:prstDash val="solid"/>
                      <a:round/>
                      <a:headEnd len="sm" w="sm" type="none"/>
                      <a:tailEnd len="sm" w="sm" type="none"/>
                    </a:lnR>
                    <a:lnT cap="flat" cmpd="sng">
                      <a:solidFill>
                        <a:srgbClr val="E3E3E3"/>
                      </a:solidFill>
                      <a:prstDash val="solid"/>
                      <a:round/>
                      <a:headEnd len="sm" w="sm" type="none"/>
                      <a:tailEnd len="sm" w="sm" type="none"/>
                    </a:lnT>
                    <a:lnB cap="flat" cmpd="sng">
                      <a:solidFill>
                        <a:srgbClr val="E3E3E3"/>
                      </a:solidFill>
                      <a:prstDash val="solid"/>
                      <a:round/>
                      <a:headEnd len="sm" w="sm" type="none"/>
                      <a:tailEnd len="sm" w="sm" type="none"/>
                    </a:lnB>
                  </a:tcPr>
                </a:tc>
              </a:tr>
              <a:tr h="441325">
                <a:tc>
                  <a:txBody>
                    <a:bodyPr/>
                    <a:lstStyle/>
                    <a:p>
                      <a:pPr indent="0" lvl="0" marL="0" rtl="0" algn="l">
                        <a:lnSpc>
                          <a:spcPct val="171429"/>
                        </a:lnSpc>
                        <a:spcBef>
                          <a:spcPts val="0"/>
                        </a:spcBef>
                        <a:spcAft>
                          <a:spcPts val="800"/>
                        </a:spcAft>
                        <a:buNone/>
                      </a:pPr>
                      <a:r>
                        <a:rPr lang="en-IN" sz="1550">
                          <a:solidFill>
                            <a:srgbClr val="0D0D0D"/>
                          </a:solidFill>
                          <a:highlight>
                            <a:srgbClr val="FFFFFF"/>
                          </a:highlight>
                          <a:latin typeface="Roboto"/>
                          <a:ea typeface="Roboto"/>
                          <a:cs typeface="Roboto"/>
                          <a:sym typeface="Roboto"/>
                        </a:rPr>
                        <a:t>Rainy</a:t>
                      </a:r>
                      <a:endParaRPr sz="1550">
                        <a:solidFill>
                          <a:srgbClr val="0D0D0D"/>
                        </a:solidFill>
                        <a:highlight>
                          <a:srgbClr val="FFFFFF"/>
                        </a:highlight>
                        <a:latin typeface="Roboto"/>
                        <a:ea typeface="Roboto"/>
                        <a:cs typeface="Roboto"/>
                        <a:sym typeface="Roboto"/>
                      </a:endParaRPr>
                    </a:p>
                  </a:txBody>
                  <a:tcPr marT="63500" marB="63500" marR="63500" marL="63500" anchor="ctr">
                    <a:lnL cap="flat" cmpd="sng" w="7625">
                      <a:solidFill>
                        <a:srgbClr val="E3E3E3"/>
                      </a:solidFill>
                      <a:prstDash val="solid"/>
                      <a:round/>
                      <a:headEnd len="sm" w="sm" type="none"/>
                      <a:tailEnd len="sm" w="sm" type="none"/>
                    </a:lnL>
                    <a:lnR cap="flat" cmpd="sng" w="7625">
                      <a:solidFill>
                        <a:srgbClr val="E3E3E3"/>
                      </a:solidFill>
                      <a:prstDash val="solid"/>
                      <a:round/>
                      <a:headEnd len="sm" w="sm" type="none"/>
                      <a:tailEnd len="sm" w="sm" type="none"/>
                    </a:lnR>
                    <a:lnT cap="flat" cmpd="sng">
                      <a:solidFill>
                        <a:srgbClr val="E3E3E3"/>
                      </a:solidFill>
                      <a:prstDash val="solid"/>
                      <a:round/>
                      <a:headEnd len="sm" w="sm" type="none"/>
                      <a:tailEnd len="sm" w="sm" type="none"/>
                    </a:lnT>
                    <a:lnB cap="flat" cmpd="sng" w="7625">
                      <a:solidFill>
                        <a:srgbClr val="E3E3E3"/>
                      </a:solidFill>
                      <a:prstDash val="solid"/>
                      <a:round/>
                      <a:headEnd len="sm" w="sm" type="none"/>
                      <a:tailEnd len="sm" w="sm" type="none"/>
                    </a:lnB>
                  </a:tcPr>
                </a:tc>
                <a:tc>
                  <a:txBody>
                    <a:bodyPr/>
                    <a:lstStyle/>
                    <a:p>
                      <a:pPr indent="0" lvl="0" marL="0" rtl="0" algn="l">
                        <a:lnSpc>
                          <a:spcPct val="171429"/>
                        </a:lnSpc>
                        <a:spcBef>
                          <a:spcPts val="0"/>
                        </a:spcBef>
                        <a:spcAft>
                          <a:spcPts val="800"/>
                        </a:spcAft>
                        <a:buNone/>
                      </a:pPr>
                      <a:r>
                        <a:rPr lang="en-IN" sz="1550">
                          <a:solidFill>
                            <a:srgbClr val="0D0D0D"/>
                          </a:solidFill>
                          <a:highlight>
                            <a:srgbClr val="FFFFFF"/>
                          </a:highlight>
                          <a:latin typeface="Roboto"/>
                          <a:ea typeface="Roboto"/>
                          <a:cs typeface="Roboto"/>
                          <a:sym typeface="Roboto"/>
                        </a:rPr>
                        <a:t>0.8</a:t>
                      </a:r>
                      <a:endParaRPr sz="1550">
                        <a:solidFill>
                          <a:srgbClr val="0D0D0D"/>
                        </a:solidFill>
                        <a:highlight>
                          <a:srgbClr val="FFFFFF"/>
                        </a:highlight>
                        <a:latin typeface="Roboto"/>
                        <a:ea typeface="Roboto"/>
                        <a:cs typeface="Roboto"/>
                        <a:sym typeface="Roboto"/>
                      </a:endParaRPr>
                    </a:p>
                  </a:txBody>
                  <a:tcPr marT="63500" marB="63500" marR="63500" marL="63500" anchor="ctr">
                    <a:lnL cap="flat" cmpd="sng" w="7625">
                      <a:solidFill>
                        <a:srgbClr val="E3E3E3"/>
                      </a:solidFill>
                      <a:prstDash val="solid"/>
                      <a:round/>
                      <a:headEnd len="sm" w="sm" type="none"/>
                      <a:tailEnd len="sm" w="sm" type="none"/>
                    </a:lnL>
                    <a:lnR cap="flat" cmpd="sng" w="7625">
                      <a:solidFill>
                        <a:srgbClr val="E3E3E3"/>
                      </a:solidFill>
                      <a:prstDash val="solid"/>
                      <a:round/>
                      <a:headEnd len="sm" w="sm" type="none"/>
                      <a:tailEnd len="sm" w="sm" type="none"/>
                    </a:lnR>
                    <a:lnT cap="flat" cmpd="sng">
                      <a:solidFill>
                        <a:srgbClr val="E3E3E3"/>
                      </a:solidFill>
                      <a:prstDash val="solid"/>
                      <a:round/>
                      <a:headEnd len="sm" w="sm" type="none"/>
                      <a:tailEnd len="sm" w="sm" type="none"/>
                    </a:lnT>
                    <a:lnB cap="flat" cmpd="sng" w="7625">
                      <a:solidFill>
                        <a:srgbClr val="E3E3E3"/>
                      </a:solidFill>
                      <a:prstDash val="solid"/>
                      <a:round/>
                      <a:headEnd len="sm" w="sm" type="none"/>
                      <a:tailEnd len="sm" w="sm" type="none"/>
                    </a:lnB>
                  </a:tcPr>
                </a:tc>
                <a:tc>
                  <a:txBody>
                    <a:bodyPr/>
                    <a:lstStyle/>
                    <a:p>
                      <a:pPr indent="0" lvl="0" marL="0" rtl="0" algn="l">
                        <a:lnSpc>
                          <a:spcPct val="171429"/>
                        </a:lnSpc>
                        <a:spcBef>
                          <a:spcPts val="0"/>
                        </a:spcBef>
                        <a:spcAft>
                          <a:spcPts val="800"/>
                        </a:spcAft>
                        <a:buNone/>
                      </a:pPr>
                      <a:r>
                        <a:rPr lang="en-IN" sz="1550">
                          <a:solidFill>
                            <a:srgbClr val="0D0D0D"/>
                          </a:solidFill>
                          <a:highlight>
                            <a:srgbClr val="FFFFFF"/>
                          </a:highlight>
                          <a:latin typeface="Roboto"/>
                          <a:ea typeface="Roboto"/>
                          <a:cs typeface="Roboto"/>
                          <a:sym typeface="Roboto"/>
                        </a:rPr>
                        <a:t>0.2</a:t>
                      </a:r>
                      <a:endParaRPr sz="1550">
                        <a:solidFill>
                          <a:srgbClr val="0D0D0D"/>
                        </a:solidFill>
                        <a:highlight>
                          <a:srgbClr val="FFFFFF"/>
                        </a:highlight>
                        <a:latin typeface="Roboto"/>
                        <a:ea typeface="Roboto"/>
                        <a:cs typeface="Roboto"/>
                        <a:sym typeface="Roboto"/>
                      </a:endParaRPr>
                    </a:p>
                  </a:txBody>
                  <a:tcPr marT="63500" marB="63500" marR="63500" marL="63500" anchor="ctr">
                    <a:lnL cap="flat" cmpd="sng" w="7625">
                      <a:solidFill>
                        <a:srgbClr val="E3E3E3"/>
                      </a:solidFill>
                      <a:prstDash val="solid"/>
                      <a:round/>
                      <a:headEnd len="sm" w="sm" type="none"/>
                      <a:tailEnd len="sm" w="sm" type="none"/>
                    </a:lnL>
                    <a:lnR cap="flat" cmpd="sng" w="7625">
                      <a:solidFill>
                        <a:srgbClr val="E3E3E3"/>
                      </a:solidFill>
                      <a:prstDash val="solid"/>
                      <a:round/>
                      <a:headEnd len="sm" w="sm" type="none"/>
                      <a:tailEnd len="sm" w="sm" type="none"/>
                    </a:lnR>
                    <a:lnT cap="flat" cmpd="sng">
                      <a:solidFill>
                        <a:srgbClr val="E3E3E3"/>
                      </a:solidFill>
                      <a:prstDash val="solid"/>
                      <a:round/>
                      <a:headEnd len="sm" w="sm" type="none"/>
                      <a:tailEnd len="sm" w="sm" type="none"/>
                    </a:lnT>
                    <a:lnB cap="flat" cmpd="sng" w="7625">
                      <a:solidFill>
                        <a:srgbClr val="E3E3E3"/>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8d96864b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1" name="Google Shape;161;g26e8d96864b_0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20000"/>
          </a:bodyPr>
          <a:lstStyle/>
          <a:p>
            <a:pPr indent="0" lvl="0" marL="0" rtl="0" algn="l">
              <a:lnSpc>
                <a:spcPct val="175000"/>
              </a:lnSpc>
              <a:spcBef>
                <a:spcPts val="1500"/>
              </a:spcBef>
              <a:spcAft>
                <a:spcPts val="0"/>
              </a:spcAft>
              <a:buClr>
                <a:schemeClr val="dk1"/>
              </a:buClr>
              <a:buSzPct val="60218"/>
              <a:buFont typeface="Arial"/>
              <a:buNone/>
            </a:pPr>
            <a:r>
              <a:rPr lang="en-IN" sz="1826">
                <a:solidFill>
                  <a:srgbClr val="0D0D0D"/>
                </a:solidFill>
                <a:highlight>
                  <a:srgbClr val="FFFFFF"/>
                </a:highlight>
                <a:latin typeface="Roboto"/>
                <a:ea typeface="Roboto"/>
                <a:cs typeface="Roboto"/>
                <a:sym typeface="Roboto"/>
              </a:rPr>
              <a:t>Now, let's say we observe that it is raining outside. We want to update our belief about whether someone is likely to carry an umbrella given this new evidence.</a:t>
            </a:r>
            <a:endParaRPr sz="1826">
              <a:solidFill>
                <a:srgbClr val="0D0D0D"/>
              </a:solidFill>
              <a:highlight>
                <a:srgbClr val="FFFFFF"/>
              </a:highlight>
              <a:latin typeface="Roboto"/>
              <a:ea typeface="Roboto"/>
              <a:cs typeface="Roboto"/>
              <a:sym typeface="Roboto"/>
            </a:endParaRPr>
          </a:p>
          <a:p>
            <a:pPr indent="0" lvl="0" marL="0" rtl="0" algn="l">
              <a:lnSpc>
                <a:spcPct val="175000"/>
              </a:lnSpc>
              <a:spcBef>
                <a:spcPts val="1500"/>
              </a:spcBef>
              <a:spcAft>
                <a:spcPts val="0"/>
              </a:spcAft>
              <a:buClr>
                <a:schemeClr val="dk1"/>
              </a:buClr>
              <a:buSzPct val="60218"/>
              <a:buFont typeface="Arial"/>
              <a:buNone/>
            </a:pPr>
            <a:r>
              <a:rPr lang="en-IN" sz="1826">
                <a:solidFill>
                  <a:srgbClr val="0D0D0D"/>
                </a:solidFill>
                <a:highlight>
                  <a:srgbClr val="FFFFFF"/>
                </a:highlight>
                <a:latin typeface="Roboto"/>
                <a:ea typeface="Roboto"/>
                <a:cs typeface="Roboto"/>
                <a:sym typeface="Roboto"/>
              </a:rPr>
              <a:t>Initially, without any evidence, the probabilities of carrying an umbrella would be according to the unconditional probabilities:</a:t>
            </a:r>
            <a:endParaRPr sz="1826">
              <a:solidFill>
                <a:srgbClr val="0D0D0D"/>
              </a:solidFill>
              <a:highlight>
                <a:srgbClr val="FFFFFF"/>
              </a:highlight>
              <a:latin typeface="Roboto"/>
              <a:ea typeface="Roboto"/>
              <a:cs typeface="Roboto"/>
              <a:sym typeface="Roboto"/>
            </a:endParaRPr>
          </a:p>
          <a:p>
            <a:pPr indent="-327195" lvl="0" marL="457200" rtl="0" algn="l">
              <a:lnSpc>
                <a:spcPct val="107916"/>
              </a:lnSpc>
              <a:spcBef>
                <a:spcPts val="1500"/>
              </a:spcBef>
              <a:spcAft>
                <a:spcPts val="0"/>
              </a:spcAft>
              <a:buClr>
                <a:srgbClr val="0D0D0D"/>
              </a:buClr>
              <a:buSzPct val="100000"/>
              <a:buFont typeface="Roboto"/>
              <a:buChar char="●"/>
            </a:pPr>
            <a:r>
              <a:rPr lang="en-IN" sz="1826">
                <a:solidFill>
                  <a:srgbClr val="0D0D0D"/>
                </a:solidFill>
                <a:highlight>
                  <a:srgbClr val="FFFFFF"/>
                </a:highlight>
                <a:latin typeface="Roboto"/>
                <a:ea typeface="Roboto"/>
                <a:cs typeface="Roboto"/>
                <a:sym typeface="Roboto"/>
              </a:rPr>
              <a:t>P(Carry Umbrella = yes) = 0.1 (for sunny) + 0.8 (for rainy) = 0.9</a:t>
            </a:r>
            <a:endParaRPr sz="1826">
              <a:solidFill>
                <a:srgbClr val="0D0D0D"/>
              </a:solidFill>
              <a:highlight>
                <a:srgbClr val="FFFFFF"/>
              </a:highlight>
              <a:latin typeface="Roboto"/>
              <a:ea typeface="Roboto"/>
              <a:cs typeface="Roboto"/>
              <a:sym typeface="Roboto"/>
            </a:endParaRPr>
          </a:p>
          <a:p>
            <a:pPr indent="-327195" lvl="0" marL="457200" rtl="0" algn="l">
              <a:lnSpc>
                <a:spcPct val="107916"/>
              </a:lnSpc>
              <a:spcBef>
                <a:spcPts val="0"/>
              </a:spcBef>
              <a:spcAft>
                <a:spcPts val="0"/>
              </a:spcAft>
              <a:buClr>
                <a:srgbClr val="0D0D0D"/>
              </a:buClr>
              <a:buSzPct val="100000"/>
              <a:buFont typeface="Roboto"/>
              <a:buChar char="●"/>
            </a:pPr>
            <a:r>
              <a:rPr lang="en-IN" sz="1826">
                <a:solidFill>
                  <a:srgbClr val="0D0D0D"/>
                </a:solidFill>
                <a:highlight>
                  <a:srgbClr val="FFFFFF"/>
                </a:highlight>
                <a:latin typeface="Roboto"/>
                <a:ea typeface="Roboto"/>
                <a:cs typeface="Roboto"/>
                <a:sym typeface="Roboto"/>
              </a:rPr>
              <a:t>P(Carry Umbrella = no) = 0.9 (for sunny) + 0.2 (for rainy) = 0.1</a:t>
            </a:r>
            <a:endParaRPr sz="1826">
              <a:solidFill>
                <a:srgbClr val="0D0D0D"/>
              </a:solidFill>
              <a:highlight>
                <a:srgbClr val="FFFFFF"/>
              </a:highlight>
              <a:latin typeface="Roboto"/>
              <a:ea typeface="Roboto"/>
              <a:cs typeface="Roboto"/>
              <a:sym typeface="Roboto"/>
            </a:endParaRPr>
          </a:p>
          <a:p>
            <a:pPr indent="0" lvl="0" marL="0" rtl="0" algn="l">
              <a:lnSpc>
                <a:spcPct val="175000"/>
              </a:lnSpc>
              <a:spcBef>
                <a:spcPts val="1500"/>
              </a:spcBef>
              <a:spcAft>
                <a:spcPts val="0"/>
              </a:spcAft>
              <a:buNone/>
            </a:pPr>
            <a:r>
              <a:rPr lang="en-IN" sz="1826">
                <a:solidFill>
                  <a:srgbClr val="0D0D0D"/>
                </a:solidFill>
                <a:highlight>
                  <a:srgbClr val="FFFFFF"/>
                </a:highlight>
                <a:latin typeface="Roboto"/>
                <a:ea typeface="Roboto"/>
                <a:cs typeface="Roboto"/>
                <a:sym typeface="Roboto"/>
              </a:rPr>
              <a:t>Now, after observing that it's raining, we want to update these probabilities based on this evidence.</a:t>
            </a:r>
            <a:endParaRPr sz="1826">
              <a:solidFill>
                <a:srgbClr val="0D0D0D"/>
              </a:solidFill>
              <a:highlight>
                <a:srgbClr val="FFFFFF"/>
              </a:highlight>
              <a:latin typeface="Roboto"/>
              <a:ea typeface="Roboto"/>
              <a:cs typeface="Roboto"/>
              <a:sym typeface="Roboto"/>
            </a:endParaRPr>
          </a:p>
          <a:p>
            <a:pPr indent="0" lvl="0" marL="0" rtl="0" algn="l">
              <a:lnSpc>
                <a:spcPct val="175000"/>
              </a:lnSpc>
              <a:spcBef>
                <a:spcPts val="1500"/>
              </a:spcBef>
              <a:spcAft>
                <a:spcPts val="0"/>
              </a:spcAft>
              <a:buNone/>
            </a:pPr>
            <a:r>
              <a:rPr lang="en-IN" sz="1826">
                <a:solidFill>
                  <a:srgbClr val="0D0D0D"/>
                </a:solidFill>
                <a:highlight>
                  <a:srgbClr val="FFFFFF"/>
                </a:highlight>
                <a:latin typeface="Roboto"/>
                <a:ea typeface="Roboto"/>
                <a:cs typeface="Roboto"/>
                <a:sym typeface="Roboto"/>
              </a:rPr>
              <a:t>Using Bayes' theorem, we can compute the posterior probabilities:</a:t>
            </a:r>
            <a:endParaRPr sz="1737">
              <a:solidFill>
                <a:srgbClr val="0D0D0D"/>
              </a:solidFill>
              <a:highlight>
                <a:srgbClr val="FFFFFF"/>
              </a:highlight>
              <a:latin typeface="Times New Roman"/>
              <a:ea typeface="Times New Roman"/>
              <a:cs typeface="Times New Roman"/>
              <a:sym typeface="Times New Roman"/>
            </a:endParaRPr>
          </a:p>
          <a:p>
            <a:pPr indent="0" lvl="0" marL="0" marR="0" rtl="0" algn="l">
              <a:lnSpc>
                <a:spcPct val="120000"/>
              </a:lnSpc>
              <a:spcBef>
                <a:spcPts val="1500"/>
              </a:spcBef>
              <a:spcAft>
                <a:spcPts val="0"/>
              </a:spcAft>
              <a:buClr>
                <a:schemeClr val="dk1"/>
              </a:buClr>
              <a:buSzPct val="63323"/>
              <a:buFont typeface="Arial"/>
              <a:buNone/>
            </a:pPr>
            <a:r>
              <a:rPr i="1" lang="en-IN" sz="1737">
                <a:solidFill>
                  <a:srgbClr val="0D0D0D"/>
                </a:solidFill>
                <a:highlight>
                  <a:srgbClr val="FFFFFF"/>
                </a:highlight>
                <a:latin typeface="Times New Roman"/>
                <a:ea typeface="Times New Roman"/>
                <a:cs typeface="Times New Roman"/>
                <a:sym typeface="Times New Roman"/>
              </a:rPr>
              <a:t>P</a:t>
            </a:r>
            <a:r>
              <a:rPr lang="en-IN" sz="1737">
                <a:solidFill>
                  <a:srgbClr val="0D0D0D"/>
                </a:solidFill>
                <a:highlight>
                  <a:srgbClr val="FFFFFF"/>
                </a:highlight>
                <a:latin typeface="Times New Roman"/>
                <a:ea typeface="Times New Roman"/>
                <a:cs typeface="Times New Roman"/>
                <a:sym typeface="Times New Roman"/>
              </a:rPr>
              <a:t>(</a:t>
            </a:r>
            <a:r>
              <a:rPr i="1" lang="en-IN" sz="1737">
                <a:solidFill>
                  <a:srgbClr val="0D0D0D"/>
                </a:solidFill>
                <a:highlight>
                  <a:srgbClr val="FFFFFF"/>
                </a:highlight>
                <a:latin typeface="Times New Roman"/>
                <a:ea typeface="Times New Roman"/>
                <a:cs typeface="Times New Roman"/>
                <a:sym typeface="Times New Roman"/>
              </a:rPr>
              <a:t>CarryUmbrella</a:t>
            </a:r>
            <a:r>
              <a:rPr lang="en-IN" sz="1737">
                <a:solidFill>
                  <a:srgbClr val="0D0D0D"/>
                </a:solidFill>
                <a:highlight>
                  <a:srgbClr val="FFFFFF"/>
                </a:highlight>
                <a:latin typeface="Times New Roman"/>
                <a:ea typeface="Times New Roman"/>
                <a:cs typeface="Times New Roman"/>
                <a:sym typeface="Times New Roman"/>
              </a:rPr>
              <a:t>=</a:t>
            </a:r>
            <a:r>
              <a:rPr i="1" lang="en-IN" sz="1737">
                <a:solidFill>
                  <a:srgbClr val="0D0D0D"/>
                </a:solidFill>
                <a:highlight>
                  <a:srgbClr val="FFFFFF"/>
                </a:highlight>
                <a:latin typeface="Times New Roman"/>
                <a:ea typeface="Times New Roman"/>
                <a:cs typeface="Times New Roman"/>
                <a:sym typeface="Times New Roman"/>
              </a:rPr>
              <a:t>yes</a:t>
            </a:r>
            <a:r>
              <a:rPr lang="en-IN" sz="1737">
                <a:solidFill>
                  <a:srgbClr val="0D0D0D"/>
                </a:solidFill>
                <a:highlight>
                  <a:srgbClr val="FFFFFF"/>
                </a:highlight>
                <a:latin typeface="Times New Roman"/>
                <a:ea typeface="Times New Roman"/>
                <a:cs typeface="Times New Roman"/>
                <a:sym typeface="Times New Roman"/>
              </a:rPr>
              <a:t>∣</a:t>
            </a:r>
            <a:r>
              <a:rPr i="1" lang="en-IN" sz="1737">
                <a:solidFill>
                  <a:srgbClr val="0D0D0D"/>
                </a:solidFill>
                <a:highlight>
                  <a:srgbClr val="FFFFFF"/>
                </a:highlight>
                <a:latin typeface="Times New Roman"/>
                <a:ea typeface="Times New Roman"/>
                <a:cs typeface="Times New Roman"/>
                <a:sym typeface="Times New Roman"/>
              </a:rPr>
              <a:t>Rainy</a:t>
            </a:r>
            <a:r>
              <a:rPr lang="en-IN" sz="1737">
                <a:solidFill>
                  <a:srgbClr val="0D0D0D"/>
                </a:solidFill>
                <a:highlight>
                  <a:srgbClr val="FFFFFF"/>
                </a:highlight>
                <a:latin typeface="Times New Roman"/>
                <a:ea typeface="Times New Roman"/>
                <a:cs typeface="Times New Roman"/>
                <a:sym typeface="Times New Roman"/>
              </a:rPr>
              <a:t>)=[</a:t>
            </a:r>
            <a:r>
              <a:rPr i="1" lang="en-IN" sz="1337">
                <a:solidFill>
                  <a:srgbClr val="0D0D0D"/>
                </a:solidFill>
                <a:highlight>
                  <a:srgbClr val="FFFFFF"/>
                </a:highlight>
                <a:latin typeface="Times New Roman"/>
                <a:ea typeface="Times New Roman"/>
                <a:cs typeface="Times New Roman"/>
                <a:sym typeface="Times New Roman"/>
              </a:rPr>
              <a:t>P</a:t>
            </a:r>
            <a:r>
              <a:rPr lang="en-IN" sz="1337">
                <a:solidFill>
                  <a:srgbClr val="0D0D0D"/>
                </a:solidFill>
                <a:highlight>
                  <a:srgbClr val="FFFFFF"/>
                </a:highlight>
                <a:latin typeface="Times New Roman"/>
                <a:ea typeface="Times New Roman"/>
                <a:cs typeface="Times New Roman"/>
                <a:sym typeface="Times New Roman"/>
              </a:rPr>
              <a:t>(</a:t>
            </a:r>
            <a:r>
              <a:rPr i="1" lang="en-IN" sz="1337">
                <a:solidFill>
                  <a:srgbClr val="0D0D0D"/>
                </a:solidFill>
                <a:highlight>
                  <a:srgbClr val="FFFFFF"/>
                </a:highlight>
                <a:latin typeface="Times New Roman"/>
                <a:ea typeface="Times New Roman"/>
                <a:cs typeface="Times New Roman"/>
                <a:sym typeface="Times New Roman"/>
              </a:rPr>
              <a:t>Rainy</a:t>
            </a:r>
            <a:r>
              <a:rPr lang="en-IN" sz="1337">
                <a:solidFill>
                  <a:srgbClr val="0D0D0D"/>
                </a:solidFill>
                <a:highlight>
                  <a:srgbClr val="FFFFFF"/>
                </a:highlight>
                <a:latin typeface="Times New Roman"/>
                <a:ea typeface="Times New Roman"/>
                <a:cs typeface="Times New Roman"/>
                <a:sym typeface="Times New Roman"/>
              </a:rPr>
              <a:t>∣</a:t>
            </a:r>
            <a:r>
              <a:rPr i="1" lang="en-IN" sz="1337">
                <a:solidFill>
                  <a:srgbClr val="0D0D0D"/>
                </a:solidFill>
                <a:highlight>
                  <a:srgbClr val="FFFFFF"/>
                </a:highlight>
                <a:latin typeface="Times New Roman"/>
                <a:ea typeface="Times New Roman"/>
                <a:cs typeface="Times New Roman"/>
                <a:sym typeface="Times New Roman"/>
              </a:rPr>
              <a:t>CarryUmbrella</a:t>
            </a:r>
            <a:r>
              <a:rPr lang="en-IN" sz="1337">
                <a:solidFill>
                  <a:srgbClr val="0D0D0D"/>
                </a:solidFill>
                <a:highlight>
                  <a:srgbClr val="FFFFFF"/>
                </a:highlight>
                <a:latin typeface="Times New Roman"/>
                <a:ea typeface="Times New Roman"/>
                <a:cs typeface="Times New Roman"/>
                <a:sym typeface="Times New Roman"/>
              </a:rPr>
              <a:t>=</a:t>
            </a:r>
            <a:r>
              <a:rPr i="1" lang="en-IN" sz="1337">
                <a:solidFill>
                  <a:srgbClr val="0D0D0D"/>
                </a:solidFill>
                <a:highlight>
                  <a:srgbClr val="FFFFFF"/>
                </a:highlight>
                <a:latin typeface="Times New Roman"/>
                <a:ea typeface="Times New Roman"/>
                <a:cs typeface="Times New Roman"/>
                <a:sym typeface="Times New Roman"/>
              </a:rPr>
              <a:t>yes</a:t>
            </a:r>
            <a:r>
              <a:rPr lang="en-IN" sz="1337">
                <a:solidFill>
                  <a:srgbClr val="0D0D0D"/>
                </a:solidFill>
                <a:highlight>
                  <a:srgbClr val="FFFFFF"/>
                </a:highlight>
                <a:latin typeface="Times New Roman"/>
                <a:ea typeface="Times New Roman"/>
                <a:cs typeface="Times New Roman"/>
                <a:sym typeface="Times New Roman"/>
              </a:rPr>
              <a:t>)×</a:t>
            </a:r>
            <a:r>
              <a:rPr i="1" lang="en-IN" sz="1337">
                <a:solidFill>
                  <a:srgbClr val="0D0D0D"/>
                </a:solidFill>
                <a:highlight>
                  <a:srgbClr val="FFFFFF"/>
                </a:highlight>
                <a:latin typeface="Times New Roman"/>
                <a:ea typeface="Times New Roman"/>
                <a:cs typeface="Times New Roman"/>
                <a:sym typeface="Times New Roman"/>
              </a:rPr>
              <a:t>P</a:t>
            </a:r>
            <a:r>
              <a:rPr lang="en-IN" sz="1337">
                <a:solidFill>
                  <a:srgbClr val="0D0D0D"/>
                </a:solidFill>
                <a:highlight>
                  <a:srgbClr val="FFFFFF"/>
                </a:highlight>
                <a:latin typeface="Times New Roman"/>
                <a:ea typeface="Times New Roman"/>
                <a:cs typeface="Times New Roman"/>
                <a:sym typeface="Times New Roman"/>
              </a:rPr>
              <a:t>(</a:t>
            </a:r>
            <a:r>
              <a:rPr i="1" lang="en-IN" sz="1337">
                <a:solidFill>
                  <a:srgbClr val="0D0D0D"/>
                </a:solidFill>
                <a:highlight>
                  <a:srgbClr val="FFFFFF"/>
                </a:highlight>
                <a:latin typeface="Times New Roman"/>
                <a:ea typeface="Times New Roman"/>
                <a:cs typeface="Times New Roman"/>
                <a:sym typeface="Times New Roman"/>
              </a:rPr>
              <a:t>CarryUmbrella</a:t>
            </a:r>
            <a:r>
              <a:rPr lang="en-IN" sz="1337">
                <a:solidFill>
                  <a:srgbClr val="0D0D0D"/>
                </a:solidFill>
                <a:highlight>
                  <a:srgbClr val="FFFFFF"/>
                </a:highlight>
                <a:latin typeface="Times New Roman"/>
                <a:ea typeface="Times New Roman"/>
                <a:cs typeface="Times New Roman"/>
                <a:sym typeface="Times New Roman"/>
              </a:rPr>
              <a:t>=</a:t>
            </a:r>
            <a:r>
              <a:rPr i="1" lang="en-IN" sz="1337">
                <a:solidFill>
                  <a:srgbClr val="0D0D0D"/>
                </a:solidFill>
                <a:highlight>
                  <a:srgbClr val="FFFFFF"/>
                </a:highlight>
                <a:latin typeface="Times New Roman"/>
                <a:ea typeface="Times New Roman"/>
                <a:cs typeface="Times New Roman"/>
                <a:sym typeface="Times New Roman"/>
              </a:rPr>
              <a:t>yes</a:t>
            </a:r>
            <a:r>
              <a:rPr lang="en-IN" sz="1337">
                <a:solidFill>
                  <a:srgbClr val="0D0D0D"/>
                </a:solidFill>
                <a:highlight>
                  <a:srgbClr val="FFFFFF"/>
                </a:highlight>
                <a:latin typeface="Times New Roman"/>
                <a:ea typeface="Times New Roman"/>
                <a:cs typeface="Times New Roman"/>
                <a:sym typeface="Times New Roman"/>
              </a:rPr>
              <a:t>)]/</a:t>
            </a:r>
            <a:r>
              <a:rPr i="1" lang="en-IN" sz="1337">
                <a:solidFill>
                  <a:srgbClr val="0D0D0D"/>
                </a:solidFill>
                <a:highlight>
                  <a:schemeClr val="lt1"/>
                </a:highlight>
                <a:latin typeface="Times New Roman"/>
                <a:ea typeface="Times New Roman"/>
                <a:cs typeface="Times New Roman"/>
                <a:sym typeface="Times New Roman"/>
              </a:rPr>
              <a:t>P</a:t>
            </a:r>
            <a:r>
              <a:rPr lang="en-IN" sz="1337">
                <a:solidFill>
                  <a:srgbClr val="0D0D0D"/>
                </a:solidFill>
                <a:highlight>
                  <a:schemeClr val="lt1"/>
                </a:highlight>
                <a:latin typeface="Times New Roman"/>
                <a:ea typeface="Times New Roman"/>
                <a:cs typeface="Times New Roman"/>
                <a:sym typeface="Times New Roman"/>
              </a:rPr>
              <a:t>(</a:t>
            </a:r>
            <a:r>
              <a:rPr i="1" lang="en-IN" sz="1337">
                <a:solidFill>
                  <a:srgbClr val="0D0D0D"/>
                </a:solidFill>
                <a:highlight>
                  <a:schemeClr val="lt1"/>
                </a:highlight>
                <a:latin typeface="Times New Roman"/>
                <a:ea typeface="Times New Roman"/>
                <a:cs typeface="Times New Roman"/>
                <a:sym typeface="Times New Roman"/>
              </a:rPr>
              <a:t>Rainy</a:t>
            </a:r>
            <a:r>
              <a:rPr lang="en-IN" sz="1337">
                <a:solidFill>
                  <a:srgbClr val="0D0D0D"/>
                </a:solidFill>
                <a:highlight>
                  <a:schemeClr val="lt1"/>
                </a:highlight>
                <a:latin typeface="Times New Roman"/>
                <a:ea typeface="Times New Roman"/>
                <a:cs typeface="Times New Roman"/>
                <a:sym typeface="Times New Roman"/>
              </a:rPr>
              <a:t>) </a:t>
            </a:r>
            <a:endParaRPr sz="1337">
              <a:solidFill>
                <a:srgbClr val="0D0D0D"/>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6e8d96864b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7" name="Google Shape;167;g26e8d96864b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77500" lnSpcReduction="20000"/>
          </a:bodyPr>
          <a:lstStyle/>
          <a:p>
            <a:pPr indent="0" lvl="0" marL="0" rtl="0" algn="l">
              <a:lnSpc>
                <a:spcPct val="120000"/>
              </a:lnSpc>
              <a:spcBef>
                <a:spcPts val="1500"/>
              </a:spcBef>
              <a:spcAft>
                <a:spcPts val="0"/>
              </a:spcAft>
              <a:buClr>
                <a:schemeClr val="dk1"/>
              </a:buClr>
              <a:buSzPct val="91666"/>
              <a:buFont typeface="Arial"/>
              <a:buNone/>
            </a:pPr>
            <a:r>
              <a:rPr lang="en-IN" sz="1200">
                <a:solidFill>
                  <a:srgbClr val="0D0D0D"/>
                </a:solidFill>
                <a:highlight>
                  <a:srgbClr val="FFFFFF"/>
                </a:highlight>
                <a:latin typeface="Roboto"/>
                <a:ea typeface="Roboto"/>
                <a:cs typeface="Roboto"/>
                <a:sym typeface="Roboto"/>
              </a:rPr>
              <a:t>We already have the values for the prior probabilities from the CPT. The likelihoods</a:t>
            </a:r>
            <a:endParaRPr sz="1200">
              <a:solidFill>
                <a:srgbClr val="0D0D0D"/>
              </a:solidFill>
              <a:highlight>
                <a:srgbClr val="FFFFFF"/>
              </a:highlight>
              <a:latin typeface="Roboto"/>
              <a:ea typeface="Roboto"/>
              <a:cs typeface="Roboto"/>
              <a:sym typeface="Roboto"/>
            </a:endParaRPr>
          </a:p>
          <a:p>
            <a:pPr indent="0" lvl="0" marL="0" rtl="0" algn="l">
              <a:lnSpc>
                <a:spcPct val="175000"/>
              </a:lnSpc>
              <a:spcBef>
                <a:spcPts val="1500"/>
              </a:spcBef>
              <a:spcAft>
                <a:spcPts val="0"/>
              </a:spcAft>
              <a:buClr>
                <a:schemeClr val="dk1"/>
              </a:buClr>
              <a:buSzPct val="81481"/>
              <a:buFont typeface="Arial"/>
              <a:buNone/>
            </a:pPr>
            <a:r>
              <a:rPr i="1" lang="en-IN" sz="1350">
                <a:solidFill>
                  <a:srgbClr val="0D0D0D"/>
                </a:solidFill>
                <a:highlight>
                  <a:srgbClr val="FFFFFF"/>
                </a:highlight>
                <a:latin typeface="Times New Roman"/>
                <a:ea typeface="Times New Roman"/>
                <a:cs typeface="Times New Roman"/>
                <a:sym typeface="Times New Roman"/>
              </a:rPr>
              <a:t>P</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Rainy</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CarryUmbrella</a:t>
            </a:r>
            <a:r>
              <a:rPr lang="en-IN" sz="1350">
                <a:solidFill>
                  <a:srgbClr val="0D0D0D"/>
                </a:solidFill>
                <a:highlight>
                  <a:srgbClr val="FFFFFF"/>
                </a:highlight>
                <a:latin typeface="Times New Roman"/>
                <a:ea typeface="Times New Roman"/>
                <a:cs typeface="Times New Roman"/>
                <a:sym typeface="Times New Roman"/>
              </a:rPr>
              <a:t>)</a:t>
            </a:r>
            <a:r>
              <a:rPr lang="en-IN" sz="1200">
                <a:solidFill>
                  <a:srgbClr val="0D0D0D"/>
                </a:solidFill>
                <a:highlight>
                  <a:srgbClr val="FFFFFF"/>
                </a:highlight>
                <a:latin typeface="Roboto"/>
                <a:ea typeface="Roboto"/>
                <a:cs typeface="Roboto"/>
                <a:sym typeface="Roboto"/>
              </a:rPr>
              <a:t> can be read directly from the CPT as well.</a:t>
            </a:r>
            <a:endParaRPr sz="1200">
              <a:solidFill>
                <a:srgbClr val="0D0D0D"/>
              </a:solidFill>
              <a:highlight>
                <a:srgbClr val="FFFFFF"/>
              </a:highlight>
              <a:latin typeface="Roboto"/>
              <a:ea typeface="Roboto"/>
              <a:cs typeface="Roboto"/>
              <a:sym typeface="Roboto"/>
            </a:endParaRPr>
          </a:p>
          <a:p>
            <a:pPr indent="-287655" lvl="0" marL="457200" rtl="0" algn="l">
              <a:lnSpc>
                <a:spcPct val="107916"/>
              </a:lnSpc>
              <a:spcBef>
                <a:spcPts val="1500"/>
              </a:spcBef>
              <a:spcAft>
                <a:spcPts val="0"/>
              </a:spcAft>
              <a:buClr>
                <a:srgbClr val="0D0D0D"/>
              </a:buClr>
              <a:buSzPct val="88888"/>
              <a:buFont typeface="Roboto"/>
              <a:buChar char="●"/>
            </a:pPr>
            <a:r>
              <a:rPr i="1" lang="en-IN" sz="1350">
                <a:solidFill>
                  <a:srgbClr val="0D0D0D"/>
                </a:solidFill>
                <a:highlight>
                  <a:srgbClr val="FFFFFF"/>
                </a:highlight>
                <a:latin typeface="Times New Roman"/>
                <a:ea typeface="Times New Roman"/>
                <a:cs typeface="Times New Roman"/>
                <a:sym typeface="Times New Roman"/>
              </a:rPr>
              <a:t>P</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Rainy</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CarryUmbrella</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yes</a:t>
            </a:r>
            <a:r>
              <a:rPr lang="en-IN" sz="1350">
                <a:solidFill>
                  <a:srgbClr val="0D0D0D"/>
                </a:solidFill>
                <a:highlight>
                  <a:srgbClr val="FFFFFF"/>
                </a:highlight>
                <a:latin typeface="Times New Roman"/>
                <a:ea typeface="Times New Roman"/>
                <a:cs typeface="Times New Roman"/>
                <a:sym typeface="Times New Roman"/>
              </a:rPr>
              <a:t>)=0.8</a:t>
            </a:r>
            <a:endParaRPr sz="1350">
              <a:solidFill>
                <a:srgbClr val="0D0D0D"/>
              </a:solidFill>
              <a:highlight>
                <a:srgbClr val="FFFFFF"/>
              </a:highlight>
              <a:latin typeface="Times New Roman"/>
              <a:ea typeface="Times New Roman"/>
              <a:cs typeface="Times New Roman"/>
              <a:sym typeface="Times New Roman"/>
            </a:endParaRPr>
          </a:p>
          <a:p>
            <a:pPr indent="-287655" lvl="0" marL="457200" rtl="0" algn="l">
              <a:lnSpc>
                <a:spcPct val="107916"/>
              </a:lnSpc>
              <a:spcBef>
                <a:spcPts val="0"/>
              </a:spcBef>
              <a:spcAft>
                <a:spcPts val="0"/>
              </a:spcAft>
              <a:buClr>
                <a:srgbClr val="0D0D0D"/>
              </a:buClr>
              <a:buSzPct val="88888"/>
              <a:buFont typeface="Roboto"/>
              <a:buChar char="●"/>
            </a:pPr>
            <a:r>
              <a:rPr i="1" lang="en-IN" sz="1350">
                <a:solidFill>
                  <a:srgbClr val="0D0D0D"/>
                </a:solidFill>
                <a:highlight>
                  <a:srgbClr val="FFFFFF"/>
                </a:highlight>
                <a:latin typeface="Times New Roman"/>
                <a:ea typeface="Times New Roman"/>
                <a:cs typeface="Times New Roman"/>
                <a:sym typeface="Times New Roman"/>
              </a:rPr>
              <a:t>P</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Rainy</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CarryUmbrella</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no</a:t>
            </a:r>
            <a:r>
              <a:rPr lang="en-IN" sz="1350">
                <a:solidFill>
                  <a:srgbClr val="0D0D0D"/>
                </a:solidFill>
                <a:highlight>
                  <a:srgbClr val="FFFFFF"/>
                </a:highlight>
                <a:latin typeface="Times New Roman"/>
                <a:ea typeface="Times New Roman"/>
                <a:cs typeface="Times New Roman"/>
                <a:sym typeface="Times New Roman"/>
              </a:rPr>
              <a:t>)=0.2</a:t>
            </a:r>
            <a:endParaRPr sz="1350">
              <a:solidFill>
                <a:srgbClr val="0D0D0D"/>
              </a:solidFill>
              <a:highlight>
                <a:srgbClr val="FFFFFF"/>
              </a:highlight>
              <a:latin typeface="Times New Roman"/>
              <a:ea typeface="Times New Roman"/>
              <a:cs typeface="Times New Roman"/>
              <a:sym typeface="Times New Roman"/>
            </a:endParaRPr>
          </a:p>
          <a:p>
            <a:pPr indent="0" lvl="0" marL="0" rtl="0" algn="l">
              <a:lnSpc>
                <a:spcPct val="175000"/>
              </a:lnSpc>
              <a:spcBef>
                <a:spcPts val="1500"/>
              </a:spcBef>
              <a:spcAft>
                <a:spcPts val="0"/>
              </a:spcAft>
              <a:buNone/>
            </a:pPr>
            <a:r>
              <a:rPr i="1" lang="en-IN" sz="1350">
                <a:solidFill>
                  <a:srgbClr val="0D0D0D"/>
                </a:solidFill>
                <a:highlight>
                  <a:srgbClr val="FFFFFF"/>
                </a:highlight>
                <a:latin typeface="Times New Roman"/>
                <a:ea typeface="Times New Roman"/>
                <a:cs typeface="Times New Roman"/>
                <a:sym typeface="Times New Roman"/>
              </a:rPr>
              <a:t>P</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Rainy</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P</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Rainy</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CarryUmbrella</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yes</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P</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CarryUmbrella</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yes</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P</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Rainy</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CarryUmbrella</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no</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P</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CarryUmbrella</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no</a:t>
            </a:r>
            <a:r>
              <a:rPr lang="en-IN" sz="1350">
                <a:solidFill>
                  <a:srgbClr val="0D0D0D"/>
                </a:solidFill>
                <a:highlight>
                  <a:srgbClr val="FFFFFF"/>
                </a:highlight>
                <a:latin typeface="Times New Roman"/>
                <a:ea typeface="Times New Roman"/>
                <a:cs typeface="Times New Roman"/>
                <a:sym typeface="Times New Roman"/>
              </a:rPr>
              <a:t>)</a:t>
            </a:r>
            <a:endParaRPr sz="1350">
              <a:solidFill>
                <a:srgbClr val="0D0D0D"/>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None/>
            </a:pPr>
            <a:r>
              <a:rPr lang="en-IN" sz="1350">
                <a:solidFill>
                  <a:srgbClr val="0D0D0D"/>
                </a:solidFill>
                <a:highlight>
                  <a:srgbClr val="FFFFFF"/>
                </a:highlight>
                <a:latin typeface="Times New Roman"/>
                <a:ea typeface="Times New Roman"/>
                <a:cs typeface="Times New Roman"/>
                <a:sym typeface="Times New Roman"/>
              </a:rPr>
              <a:t>=0.8×0.9+0.2×0.1=0.72+0.02=0.74</a:t>
            </a:r>
            <a:endParaRPr sz="1350">
              <a:solidFill>
                <a:srgbClr val="0D0D0D"/>
              </a:solidFill>
              <a:highlight>
                <a:srgbClr val="FFFFFF"/>
              </a:highlight>
              <a:latin typeface="Times New Roman"/>
              <a:ea typeface="Times New Roman"/>
              <a:cs typeface="Times New Roman"/>
              <a:sym typeface="Times New Roman"/>
            </a:endParaRPr>
          </a:p>
          <a:p>
            <a:pPr indent="0" lvl="0" marL="0" rtl="0" algn="l">
              <a:lnSpc>
                <a:spcPct val="175000"/>
              </a:lnSpc>
              <a:spcBef>
                <a:spcPts val="1500"/>
              </a:spcBef>
              <a:spcAft>
                <a:spcPts val="0"/>
              </a:spcAft>
              <a:buNone/>
            </a:pPr>
            <a:r>
              <a:rPr lang="en-IN" sz="1350">
                <a:solidFill>
                  <a:srgbClr val="0D0D0D"/>
                </a:solidFill>
                <a:highlight>
                  <a:srgbClr val="FFFFFF"/>
                </a:highlight>
                <a:latin typeface="Times New Roman"/>
                <a:ea typeface="Times New Roman"/>
                <a:cs typeface="Times New Roman"/>
                <a:sym typeface="Times New Roman"/>
              </a:rPr>
              <a:t>=0.8×0.9+0.2×0.1=0.72+0.02=0.74</a:t>
            </a:r>
            <a:endParaRPr sz="1350">
              <a:solidFill>
                <a:srgbClr val="0D0D0D"/>
              </a:solidFill>
              <a:highlight>
                <a:srgbClr val="FFFFFF"/>
              </a:highlight>
              <a:latin typeface="Times New Roman"/>
              <a:ea typeface="Times New Roman"/>
              <a:cs typeface="Times New Roman"/>
              <a:sym typeface="Times New Roman"/>
            </a:endParaRPr>
          </a:p>
          <a:p>
            <a:pPr indent="0" lvl="0" marL="0" rtl="0" algn="l">
              <a:lnSpc>
                <a:spcPct val="175000"/>
              </a:lnSpc>
              <a:spcBef>
                <a:spcPts val="1500"/>
              </a:spcBef>
              <a:spcAft>
                <a:spcPts val="0"/>
              </a:spcAft>
              <a:buNone/>
            </a:pPr>
            <a:r>
              <a:rPr lang="en-IN" sz="1200">
                <a:solidFill>
                  <a:srgbClr val="0D0D0D"/>
                </a:solidFill>
                <a:highlight>
                  <a:srgbClr val="FFFFFF"/>
                </a:highlight>
                <a:latin typeface="Roboto"/>
                <a:ea typeface="Roboto"/>
                <a:cs typeface="Roboto"/>
                <a:sym typeface="Roboto"/>
              </a:rPr>
              <a:t>Now, we can compute the posterior probabilities:</a:t>
            </a:r>
            <a:endParaRPr sz="1200">
              <a:solidFill>
                <a:srgbClr val="0D0D0D"/>
              </a:solidFill>
              <a:highlight>
                <a:srgbClr val="FFFFFF"/>
              </a:highlight>
              <a:latin typeface="Roboto"/>
              <a:ea typeface="Roboto"/>
              <a:cs typeface="Roboto"/>
              <a:sym typeface="Roboto"/>
            </a:endParaRPr>
          </a:p>
          <a:p>
            <a:pPr indent="-287655" lvl="0" marL="457200" marR="0" rtl="0" algn="l">
              <a:lnSpc>
                <a:spcPct val="120000"/>
              </a:lnSpc>
              <a:spcBef>
                <a:spcPts val="2900"/>
              </a:spcBef>
              <a:spcAft>
                <a:spcPts val="0"/>
              </a:spcAft>
              <a:buClr>
                <a:srgbClr val="0D0D0D"/>
              </a:buClr>
              <a:buSzPct val="88888"/>
              <a:buFont typeface="Roboto"/>
              <a:buChar char="●"/>
            </a:pPr>
            <a:r>
              <a:rPr i="1" lang="en-IN" sz="1350">
                <a:solidFill>
                  <a:srgbClr val="0D0D0D"/>
                </a:solidFill>
                <a:highlight>
                  <a:srgbClr val="FFFFFF"/>
                </a:highlight>
                <a:latin typeface="Times New Roman"/>
                <a:ea typeface="Times New Roman"/>
                <a:cs typeface="Times New Roman"/>
                <a:sym typeface="Times New Roman"/>
              </a:rPr>
              <a:t>P</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CarryUmbrella</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yes</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Rainy</a:t>
            </a:r>
            <a:r>
              <a:rPr lang="en-IN" sz="1350">
                <a:solidFill>
                  <a:srgbClr val="0D0D0D"/>
                </a:solidFill>
                <a:highlight>
                  <a:srgbClr val="FFFFFF"/>
                </a:highlight>
                <a:latin typeface="Times New Roman"/>
                <a:ea typeface="Times New Roman"/>
                <a:cs typeface="Times New Roman"/>
                <a:sym typeface="Times New Roman"/>
              </a:rPr>
              <a:t>)==</a:t>
            </a:r>
            <a:r>
              <a:rPr lang="en-IN" sz="1350">
                <a:solidFill>
                  <a:srgbClr val="0D0D0D"/>
                </a:solidFill>
                <a:highlight>
                  <a:schemeClr val="lt1"/>
                </a:highlight>
                <a:latin typeface="Times New Roman"/>
                <a:ea typeface="Times New Roman"/>
                <a:cs typeface="Times New Roman"/>
                <a:sym typeface="Times New Roman"/>
              </a:rPr>
              <a:t>0.8</a:t>
            </a:r>
            <a:r>
              <a:rPr lang="en-IN" sz="1350">
                <a:solidFill>
                  <a:srgbClr val="0D0D0D"/>
                </a:solidFill>
                <a:highlight>
                  <a:srgbClr val="FFFFFF"/>
                </a:highlight>
                <a:latin typeface="Times New Roman"/>
                <a:ea typeface="Times New Roman"/>
                <a:cs typeface="Times New Roman"/>
                <a:sym typeface="Times New Roman"/>
              </a:rPr>
              <a:t>×0.90]/.74≈0.97</a:t>
            </a:r>
            <a:endParaRPr sz="1350">
              <a:solidFill>
                <a:srgbClr val="0D0D0D"/>
              </a:solidFill>
              <a:highlight>
                <a:srgbClr val="FFFFFF"/>
              </a:highlight>
              <a:latin typeface="Times New Roman"/>
              <a:ea typeface="Times New Roman"/>
              <a:cs typeface="Times New Roman"/>
              <a:sym typeface="Times New Roman"/>
            </a:endParaRPr>
          </a:p>
          <a:p>
            <a:pPr indent="0" lvl="0" marL="0" rtl="0" algn="l">
              <a:lnSpc>
                <a:spcPct val="175000"/>
              </a:lnSpc>
              <a:spcBef>
                <a:spcPts val="29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6e8d96864b_0_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3" name="Google Shape;173;g26e8d96864b_0_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04800" lvl="0" marL="457200" marR="0" rtl="0" algn="l">
              <a:lnSpc>
                <a:spcPct val="120000"/>
              </a:lnSpc>
              <a:spcBef>
                <a:spcPts val="2900"/>
              </a:spcBef>
              <a:spcAft>
                <a:spcPts val="0"/>
              </a:spcAft>
              <a:buClr>
                <a:srgbClr val="0D0D0D"/>
              </a:buClr>
              <a:buSzPts val="1200"/>
              <a:buFont typeface="Roboto"/>
              <a:buChar char="●"/>
            </a:pPr>
            <a:r>
              <a:rPr i="1" lang="en-IN" sz="1350">
                <a:solidFill>
                  <a:srgbClr val="0D0D0D"/>
                </a:solidFill>
                <a:highlight>
                  <a:srgbClr val="FFFFFF"/>
                </a:highlight>
                <a:latin typeface="Times New Roman"/>
                <a:ea typeface="Times New Roman"/>
                <a:cs typeface="Times New Roman"/>
                <a:sym typeface="Times New Roman"/>
              </a:rPr>
              <a:t>P</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CarryUmbrella</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no</a:t>
            </a:r>
            <a:r>
              <a:rPr lang="en-IN" sz="1350">
                <a:solidFill>
                  <a:srgbClr val="0D0D0D"/>
                </a:solidFill>
                <a:highlight>
                  <a:srgbClr val="FFFFFF"/>
                </a:highlight>
                <a:latin typeface="Times New Roman"/>
                <a:ea typeface="Times New Roman"/>
                <a:cs typeface="Times New Roman"/>
                <a:sym typeface="Times New Roman"/>
              </a:rPr>
              <a:t>∣</a:t>
            </a:r>
            <a:r>
              <a:rPr i="1" lang="en-IN" sz="1350">
                <a:solidFill>
                  <a:srgbClr val="0D0D0D"/>
                </a:solidFill>
                <a:highlight>
                  <a:srgbClr val="FFFFFF"/>
                </a:highlight>
                <a:latin typeface="Times New Roman"/>
                <a:ea typeface="Times New Roman"/>
                <a:cs typeface="Times New Roman"/>
                <a:sym typeface="Times New Roman"/>
              </a:rPr>
              <a:t>Rainy</a:t>
            </a:r>
            <a:r>
              <a:rPr lang="en-IN" sz="1350">
                <a:solidFill>
                  <a:srgbClr val="0D0D0D"/>
                </a:solidFill>
                <a:highlight>
                  <a:srgbClr val="FFFFFF"/>
                </a:highlight>
                <a:latin typeface="Times New Roman"/>
                <a:ea typeface="Times New Roman"/>
                <a:cs typeface="Times New Roman"/>
                <a:sym typeface="Times New Roman"/>
              </a:rPr>
              <a:t>)=0.2×0.10.74≈0.03</a:t>
            </a:r>
            <a:endParaRPr sz="1350">
              <a:solidFill>
                <a:srgbClr val="0D0D0D"/>
              </a:solidFill>
              <a:highlight>
                <a:srgbClr val="FFFFFF"/>
              </a:highlight>
              <a:latin typeface="Times New Roman"/>
              <a:ea typeface="Times New Roman"/>
              <a:cs typeface="Times New Roman"/>
              <a:sym typeface="Times New Roman"/>
            </a:endParaRPr>
          </a:p>
          <a:p>
            <a:pPr indent="-314325" lvl="0" marL="457200" rtl="0" algn="l">
              <a:lnSpc>
                <a:spcPct val="175000"/>
              </a:lnSpc>
              <a:spcBef>
                <a:spcPts val="1500"/>
              </a:spcBef>
              <a:spcAft>
                <a:spcPts val="0"/>
              </a:spcAft>
              <a:buClr>
                <a:srgbClr val="0D0D0D"/>
              </a:buClr>
              <a:buSzPts val="1350"/>
              <a:buFont typeface="Times New Roman"/>
              <a:buChar char="●"/>
            </a:pPr>
            <a:r>
              <a:rPr lang="en-IN" sz="1200">
                <a:solidFill>
                  <a:srgbClr val="0D0D0D"/>
                </a:solidFill>
                <a:highlight>
                  <a:srgbClr val="FFFFFF"/>
                </a:highlight>
                <a:latin typeface="Roboto"/>
                <a:ea typeface="Roboto"/>
                <a:cs typeface="Roboto"/>
                <a:sym typeface="Roboto"/>
              </a:rPr>
              <a:t>So, after observing that it's raining, the updated probabilities of someone carrying an umbrella are approximately 0.97 for "yes" and 0.03 for "no". This reflects the increased likelihood of someone carrying an umbrella when it's raining.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6e8d96864b_0_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314325" lvl="0" marL="457200" rtl="0" algn="l">
              <a:lnSpc>
                <a:spcPct val="107916"/>
              </a:lnSpc>
              <a:spcBef>
                <a:spcPts val="0"/>
              </a:spcBef>
              <a:spcAft>
                <a:spcPts val="800"/>
              </a:spcAft>
              <a:buClr>
                <a:srgbClr val="0D0D0D"/>
              </a:buClr>
              <a:buSzPts val="1350"/>
              <a:buFont typeface="Times New Roman"/>
              <a:buChar char="●"/>
            </a:pPr>
            <a:r>
              <a:rPr lang="en-IN" sz="1200">
                <a:solidFill>
                  <a:srgbClr val="0D0D0D"/>
                </a:solidFill>
                <a:highlight>
                  <a:srgbClr val="FFFFFF"/>
                </a:highlight>
                <a:latin typeface="Roboto"/>
                <a:ea typeface="Roboto"/>
                <a:cs typeface="Roboto"/>
                <a:sym typeface="Roboto"/>
              </a:rPr>
              <a:t>another example:</a:t>
            </a:r>
            <a:endParaRPr/>
          </a:p>
        </p:txBody>
      </p:sp>
      <p:sp>
        <p:nvSpPr>
          <p:cNvPr id="179" name="Google Shape;179;g26e8d96864b_0_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07916"/>
              </a:lnSpc>
              <a:spcBef>
                <a:spcPts val="0"/>
              </a:spcBef>
              <a:spcAft>
                <a:spcPts val="0"/>
              </a:spcAft>
              <a:buClr>
                <a:schemeClr val="dk1"/>
              </a:buClr>
              <a:buSzPts val="1100"/>
              <a:buFont typeface="Arial"/>
              <a:buNone/>
            </a:pPr>
            <a:r>
              <a:rPr lang="en-IN" sz="1200">
                <a:solidFill>
                  <a:srgbClr val="0D0D0D"/>
                </a:solidFill>
                <a:highlight>
                  <a:srgbClr val="FFFFFF"/>
                </a:highlight>
                <a:latin typeface="Roboto"/>
                <a:ea typeface="Roboto"/>
                <a:cs typeface="Roboto"/>
                <a:sym typeface="Roboto"/>
              </a:rPr>
              <a:t>Bayesian belief network representing the relationship between a person's symptoms and whether they have the flu. The network has three nodes: "Flu", "Fever", and "Cough". "Flu" is the parent node, and "Fever" and "Cough" are its children nodes.</a:t>
            </a:r>
            <a:endParaRPr sz="1200">
              <a:solidFill>
                <a:srgbClr val="0D0D0D"/>
              </a:solidFill>
              <a:highlight>
                <a:srgbClr val="FFFFFF"/>
              </a:highlight>
              <a:latin typeface="Roboto"/>
              <a:ea typeface="Roboto"/>
              <a:cs typeface="Roboto"/>
              <a:sym typeface="Roboto"/>
            </a:endParaRPr>
          </a:p>
          <a:p>
            <a:pPr indent="0" lvl="0" marL="0" rtl="0" algn="l">
              <a:lnSpc>
                <a:spcPct val="107916"/>
              </a:lnSpc>
              <a:spcBef>
                <a:spcPts val="1500"/>
              </a:spcBef>
              <a:spcAft>
                <a:spcPts val="0"/>
              </a:spcAft>
              <a:buClr>
                <a:schemeClr val="dk1"/>
              </a:buClr>
              <a:buSzPts val="1100"/>
              <a:buFont typeface="Arial"/>
              <a:buNone/>
            </a:pPr>
            <a:r>
              <a:rPr lang="en-IN" sz="1200">
                <a:solidFill>
                  <a:srgbClr val="0D0D0D"/>
                </a:solidFill>
                <a:highlight>
                  <a:srgbClr val="FFFFFF"/>
                </a:highlight>
                <a:latin typeface="Roboto"/>
                <a:ea typeface="Roboto"/>
                <a:cs typeface="Roboto"/>
                <a:sym typeface="Roboto"/>
              </a:rPr>
              <a:t>Here's a simplified version of the Conditional Probability Table (CPT) for each node:</a:t>
            </a:r>
            <a:endParaRPr sz="1200">
              <a:solidFill>
                <a:srgbClr val="0D0D0D"/>
              </a:solidFill>
              <a:highlight>
                <a:srgbClr val="FFFFFF"/>
              </a:highlight>
              <a:latin typeface="Roboto"/>
              <a:ea typeface="Roboto"/>
              <a:cs typeface="Roboto"/>
              <a:sym typeface="Roboto"/>
            </a:endParaRPr>
          </a:p>
          <a:p>
            <a:pPr indent="-228600" lvl="0" marL="457200" rtl="0" algn="l">
              <a:lnSpc>
                <a:spcPct val="107916"/>
              </a:lnSpc>
              <a:spcBef>
                <a:spcPts val="1500"/>
              </a:spcBef>
              <a:spcAft>
                <a:spcPts val="0"/>
              </a:spcAft>
              <a:buClr>
                <a:srgbClr val="0D0D0D"/>
              </a:buClr>
              <a:buSzPts val="1200"/>
              <a:buFont typeface="Roboto"/>
              <a:buNone/>
            </a:pPr>
            <a:r>
              <a:rPr lang="en-IN" sz="1200">
                <a:solidFill>
                  <a:srgbClr val="0D0D0D"/>
                </a:solidFill>
                <a:highlight>
                  <a:srgbClr val="FFFFFF"/>
                </a:highlight>
                <a:latin typeface="Roboto"/>
                <a:ea typeface="Roboto"/>
                <a:cs typeface="Roboto"/>
                <a:sym typeface="Roboto"/>
              </a:rPr>
              <a:t>Flu:</a:t>
            </a:r>
            <a:endParaRPr sz="1200">
              <a:solidFill>
                <a:srgbClr val="0D0D0D"/>
              </a:solidFill>
              <a:highlight>
                <a:srgbClr val="FFFFFF"/>
              </a:highlight>
              <a:latin typeface="Roboto"/>
              <a:ea typeface="Roboto"/>
              <a:cs typeface="Roboto"/>
              <a:sym typeface="Roboto"/>
            </a:endParaRPr>
          </a:p>
          <a:p>
            <a:pPr indent="-304800" lvl="1" marL="914400" rtl="0" algn="l">
              <a:lnSpc>
                <a:spcPct val="107916"/>
              </a:lnSpc>
              <a:spcBef>
                <a:spcPts val="0"/>
              </a:spcBef>
              <a:spcAft>
                <a:spcPts val="0"/>
              </a:spcAft>
              <a:buClr>
                <a:srgbClr val="0D0D0D"/>
              </a:buClr>
              <a:buSzPts val="1200"/>
              <a:buFont typeface="Roboto"/>
              <a:buChar char="●"/>
            </a:pPr>
            <a:r>
              <a:rPr lang="en-IN" sz="1200">
                <a:solidFill>
                  <a:srgbClr val="0D0D0D"/>
                </a:solidFill>
                <a:highlight>
                  <a:srgbClr val="FFFFFF"/>
                </a:highlight>
                <a:latin typeface="Roboto"/>
                <a:ea typeface="Roboto"/>
                <a:cs typeface="Roboto"/>
                <a:sym typeface="Roboto"/>
              </a:rPr>
              <a:t>P(Flu = yes) = 0.05 (5% of the population has the flu)</a:t>
            </a:r>
            <a:endParaRPr sz="1200">
              <a:solidFill>
                <a:srgbClr val="0D0D0D"/>
              </a:solidFill>
              <a:highlight>
                <a:srgbClr val="FFFFFF"/>
              </a:highlight>
              <a:latin typeface="Roboto"/>
              <a:ea typeface="Roboto"/>
              <a:cs typeface="Roboto"/>
              <a:sym typeface="Roboto"/>
            </a:endParaRPr>
          </a:p>
          <a:p>
            <a:pPr indent="-304800" lvl="1" marL="914400" rtl="0" algn="l">
              <a:lnSpc>
                <a:spcPct val="107916"/>
              </a:lnSpc>
              <a:spcBef>
                <a:spcPts val="0"/>
              </a:spcBef>
              <a:spcAft>
                <a:spcPts val="0"/>
              </a:spcAft>
              <a:buClr>
                <a:srgbClr val="0D0D0D"/>
              </a:buClr>
              <a:buSzPts val="1200"/>
              <a:buFont typeface="Roboto"/>
              <a:buChar char="●"/>
            </a:pPr>
            <a:r>
              <a:rPr lang="en-IN" sz="1200">
                <a:solidFill>
                  <a:srgbClr val="0D0D0D"/>
                </a:solidFill>
                <a:highlight>
                  <a:srgbClr val="FFFFFF"/>
                </a:highlight>
                <a:latin typeface="Roboto"/>
                <a:ea typeface="Roboto"/>
                <a:cs typeface="Roboto"/>
                <a:sym typeface="Roboto"/>
              </a:rPr>
              <a:t>P(Flu = no) = 0.95</a:t>
            </a:r>
            <a:endParaRPr sz="1200">
              <a:solidFill>
                <a:srgbClr val="0D0D0D"/>
              </a:solidFill>
              <a:highlight>
                <a:srgbClr val="FFFFFF"/>
              </a:highlight>
              <a:latin typeface="Roboto"/>
              <a:ea typeface="Roboto"/>
              <a:cs typeface="Roboto"/>
              <a:sym typeface="Roboto"/>
            </a:endParaRPr>
          </a:p>
          <a:p>
            <a:pPr indent="-228600" lvl="0" marL="457200" rtl="0" algn="l">
              <a:lnSpc>
                <a:spcPct val="107916"/>
              </a:lnSpc>
              <a:spcBef>
                <a:spcPts val="0"/>
              </a:spcBef>
              <a:spcAft>
                <a:spcPts val="0"/>
              </a:spcAft>
              <a:buClr>
                <a:srgbClr val="0D0D0D"/>
              </a:buClr>
              <a:buSzPts val="1200"/>
              <a:buFont typeface="Roboto"/>
              <a:buNone/>
            </a:pPr>
            <a:r>
              <a:rPr lang="en-IN" sz="1200">
                <a:solidFill>
                  <a:srgbClr val="0D0D0D"/>
                </a:solidFill>
                <a:highlight>
                  <a:srgbClr val="FFFFFF"/>
                </a:highlight>
                <a:latin typeface="Roboto"/>
                <a:ea typeface="Roboto"/>
                <a:cs typeface="Roboto"/>
                <a:sym typeface="Roboto"/>
              </a:rPr>
              <a:t>Fever:</a:t>
            </a:r>
            <a:endParaRPr sz="1200">
              <a:solidFill>
                <a:srgbClr val="0D0D0D"/>
              </a:solidFill>
              <a:highlight>
                <a:srgbClr val="FFFFFF"/>
              </a:highlight>
              <a:latin typeface="Roboto"/>
              <a:ea typeface="Roboto"/>
              <a:cs typeface="Roboto"/>
              <a:sym typeface="Roboto"/>
            </a:endParaRPr>
          </a:p>
          <a:p>
            <a:pPr indent="-304800" lvl="1" marL="914400" rtl="0" algn="l">
              <a:lnSpc>
                <a:spcPct val="107916"/>
              </a:lnSpc>
              <a:spcBef>
                <a:spcPts val="0"/>
              </a:spcBef>
              <a:spcAft>
                <a:spcPts val="0"/>
              </a:spcAft>
              <a:buClr>
                <a:srgbClr val="0D0D0D"/>
              </a:buClr>
              <a:buSzPts val="1200"/>
              <a:buFont typeface="Roboto"/>
              <a:buChar char="●"/>
            </a:pPr>
            <a:r>
              <a:rPr lang="en-IN" sz="1200">
                <a:solidFill>
                  <a:srgbClr val="0D0D0D"/>
                </a:solidFill>
                <a:highlight>
                  <a:srgbClr val="FFFFFF"/>
                </a:highlight>
                <a:latin typeface="Roboto"/>
                <a:ea typeface="Roboto"/>
                <a:cs typeface="Roboto"/>
                <a:sym typeface="Roboto"/>
              </a:rPr>
              <a:t>P(Fever = yes | Flu = yes) = 0.9 (90% chance of having a fever if you have the flu)</a:t>
            </a:r>
            <a:endParaRPr sz="1200">
              <a:solidFill>
                <a:srgbClr val="0D0D0D"/>
              </a:solidFill>
              <a:highlight>
                <a:srgbClr val="FFFFFF"/>
              </a:highlight>
              <a:latin typeface="Roboto"/>
              <a:ea typeface="Roboto"/>
              <a:cs typeface="Roboto"/>
              <a:sym typeface="Roboto"/>
            </a:endParaRPr>
          </a:p>
          <a:p>
            <a:pPr indent="-304800" lvl="1" marL="914400" rtl="0" algn="l">
              <a:lnSpc>
                <a:spcPct val="107916"/>
              </a:lnSpc>
              <a:spcBef>
                <a:spcPts val="0"/>
              </a:spcBef>
              <a:spcAft>
                <a:spcPts val="0"/>
              </a:spcAft>
              <a:buClr>
                <a:srgbClr val="0D0D0D"/>
              </a:buClr>
              <a:buSzPts val="1200"/>
              <a:buFont typeface="Roboto"/>
              <a:buChar char="●"/>
            </a:pPr>
            <a:r>
              <a:rPr lang="en-IN" sz="1200">
                <a:solidFill>
                  <a:srgbClr val="0D0D0D"/>
                </a:solidFill>
                <a:highlight>
                  <a:srgbClr val="FFFFFF"/>
                </a:highlight>
                <a:latin typeface="Roboto"/>
                <a:ea typeface="Roboto"/>
                <a:cs typeface="Roboto"/>
                <a:sym typeface="Roboto"/>
              </a:rPr>
              <a:t>P(Fever = yes | Flu = no) = 0.2 (20% chance of having a fever if you don't have the flu)</a:t>
            </a:r>
            <a:endParaRPr sz="1200">
              <a:solidFill>
                <a:srgbClr val="0D0D0D"/>
              </a:solidFill>
              <a:highlight>
                <a:srgbClr val="FFFFFF"/>
              </a:highlight>
              <a:latin typeface="Roboto"/>
              <a:ea typeface="Roboto"/>
              <a:cs typeface="Roboto"/>
              <a:sym typeface="Roboto"/>
            </a:endParaRPr>
          </a:p>
          <a:p>
            <a:pPr indent="-228600" lvl="0" marL="457200" rtl="0" algn="l">
              <a:lnSpc>
                <a:spcPct val="107916"/>
              </a:lnSpc>
              <a:spcBef>
                <a:spcPts val="0"/>
              </a:spcBef>
              <a:spcAft>
                <a:spcPts val="0"/>
              </a:spcAft>
              <a:buClr>
                <a:srgbClr val="0D0D0D"/>
              </a:buClr>
              <a:buSzPts val="1200"/>
              <a:buFont typeface="Roboto"/>
              <a:buNone/>
            </a:pPr>
            <a:r>
              <a:rPr lang="en-IN" sz="1200">
                <a:solidFill>
                  <a:srgbClr val="0D0D0D"/>
                </a:solidFill>
                <a:highlight>
                  <a:srgbClr val="FFFFFF"/>
                </a:highlight>
                <a:latin typeface="Roboto"/>
                <a:ea typeface="Roboto"/>
                <a:cs typeface="Roboto"/>
                <a:sym typeface="Roboto"/>
              </a:rPr>
              <a:t>Cough:</a:t>
            </a:r>
            <a:endParaRPr sz="1200">
              <a:solidFill>
                <a:srgbClr val="0D0D0D"/>
              </a:solidFill>
              <a:highlight>
                <a:srgbClr val="FFFFFF"/>
              </a:highlight>
              <a:latin typeface="Roboto"/>
              <a:ea typeface="Roboto"/>
              <a:cs typeface="Roboto"/>
              <a:sym typeface="Roboto"/>
            </a:endParaRPr>
          </a:p>
          <a:p>
            <a:pPr indent="-304800" lvl="1" marL="914400" rtl="0" algn="l">
              <a:lnSpc>
                <a:spcPct val="107916"/>
              </a:lnSpc>
              <a:spcBef>
                <a:spcPts val="0"/>
              </a:spcBef>
              <a:spcAft>
                <a:spcPts val="0"/>
              </a:spcAft>
              <a:buClr>
                <a:srgbClr val="0D0D0D"/>
              </a:buClr>
              <a:buSzPts val="1200"/>
              <a:buFont typeface="Roboto"/>
              <a:buChar char="●"/>
            </a:pPr>
            <a:r>
              <a:rPr lang="en-IN" sz="1200">
                <a:solidFill>
                  <a:srgbClr val="0D0D0D"/>
                </a:solidFill>
                <a:highlight>
                  <a:srgbClr val="FFFFFF"/>
                </a:highlight>
                <a:latin typeface="Roboto"/>
                <a:ea typeface="Roboto"/>
                <a:cs typeface="Roboto"/>
                <a:sym typeface="Roboto"/>
              </a:rPr>
              <a:t>P(Cough = yes | Flu = yes) = 0.8 (80% chance of having a cough if you have the flu)</a:t>
            </a:r>
            <a:endParaRPr sz="1200">
              <a:solidFill>
                <a:srgbClr val="0D0D0D"/>
              </a:solidFill>
              <a:highlight>
                <a:srgbClr val="FFFFFF"/>
              </a:highlight>
              <a:latin typeface="Roboto"/>
              <a:ea typeface="Roboto"/>
              <a:cs typeface="Roboto"/>
              <a:sym typeface="Roboto"/>
            </a:endParaRPr>
          </a:p>
          <a:p>
            <a:pPr indent="-304800" lvl="1" marL="914400" rtl="0" algn="l">
              <a:lnSpc>
                <a:spcPct val="107916"/>
              </a:lnSpc>
              <a:spcBef>
                <a:spcPts val="0"/>
              </a:spcBef>
              <a:spcAft>
                <a:spcPts val="0"/>
              </a:spcAft>
              <a:buClr>
                <a:srgbClr val="0D0D0D"/>
              </a:buClr>
              <a:buSzPts val="1200"/>
              <a:buFont typeface="Roboto"/>
              <a:buChar char="●"/>
            </a:pPr>
            <a:r>
              <a:rPr lang="en-IN" sz="1200">
                <a:solidFill>
                  <a:srgbClr val="0D0D0D"/>
                </a:solidFill>
                <a:highlight>
                  <a:srgbClr val="FFFFFF"/>
                </a:highlight>
                <a:latin typeface="Roboto"/>
                <a:ea typeface="Roboto"/>
                <a:cs typeface="Roboto"/>
                <a:sym typeface="Roboto"/>
              </a:rPr>
              <a:t>P(Cough = yes | Flu = no) = 0.1 (10% chance of having a cough if you don't have the flu)</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6e8d96864b_0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5" name="Google Shape;185;g26e8d96864b_0_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07916"/>
              </a:lnSpc>
              <a:spcBef>
                <a:spcPts val="1500"/>
              </a:spcBef>
              <a:spcAft>
                <a:spcPts val="0"/>
              </a:spcAft>
              <a:buClr>
                <a:schemeClr val="dk1"/>
              </a:buClr>
              <a:buSzPts val="1100"/>
              <a:buFont typeface="Arial"/>
              <a:buNone/>
            </a:pPr>
            <a:r>
              <a:rPr lang="en-IN" sz="1200">
                <a:solidFill>
                  <a:srgbClr val="0D0D0D"/>
                </a:solidFill>
                <a:highlight>
                  <a:srgbClr val="FFFFFF"/>
                </a:highlight>
                <a:latin typeface="Roboto"/>
                <a:ea typeface="Roboto"/>
                <a:cs typeface="Roboto"/>
                <a:sym typeface="Roboto"/>
              </a:rPr>
              <a:t>Now, let's say we observe that a person has a fever. We want to update our belief about whether they have the flu based on this new evidence.</a:t>
            </a:r>
            <a:endParaRPr sz="1200">
              <a:solidFill>
                <a:srgbClr val="0D0D0D"/>
              </a:solidFill>
              <a:highlight>
                <a:srgbClr val="FFFFFF"/>
              </a:highlight>
              <a:latin typeface="Roboto"/>
              <a:ea typeface="Roboto"/>
              <a:cs typeface="Roboto"/>
              <a:sym typeface="Roboto"/>
            </a:endParaRPr>
          </a:p>
          <a:p>
            <a:pPr indent="0" lvl="0" marL="0" rtl="0" algn="l">
              <a:lnSpc>
                <a:spcPct val="107916"/>
              </a:lnSpc>
              <a:spcBef>
                <a:spcPts val="1500"/>
              </a:spcBef>
              <a:spcAft>
                <a:spcPts val="0"/>
              </a:spcAft>
              <a:buClr>
                <a:schemeClr val="dk1"/>
              </a:buClr>
              <a:buSzPts val="1100"/>
              <a:buFont typeface="Arial"/>
              <a:buNone/>
            </a:pPr>
            <a:r>
              <a:rPr lang="en-IN" sz="1200">
                <a:solidFill>
                  <a:srgbClr val="0D0D0D"/>
                </a:solidFill>
                <a:highlight>
                  <a:srgbClr val="FFFFFF"/>
                </a:highlight>
                <a:latin typeface="Roboto"/>
                <a:ea typeface="Roboto"/>
                <a:cs typeface="Roboto"/>
                <a:sym typeface="Roboto"/>
              </a:rPr>
              <a:t>Using Bayes' theorem, we can compute the posterior probabilities:</a:t>
            </a:r>
            <a:endParaRPr sz="1200">
              <a:solidFill>
                <a:srgbClr val="0D0D0D"/>
              </a:solidFill>
              <a:highlight>
                <a:srgbClr val="FFFFFF"/>
              </a:highlight>
              <a:latin typeface="Roboto"/>
              <a:ea typeface="Roboto"/>
              <a:cs typeface="Roboto"/>
              <a:sym typeface="Roboto"/>
            </a:endParaRPr>
          </a:p>
          <a:p>
            <a:pPr indent="0" lvl="0" marL="0" marR="0" rtl="0" algn="l">
              <a:lnSpc>
                <a:spcPct val="120000"/>
              </a:lnSpc>
              <a:spcBef>
                <a:spcPts val="1500"/>
              </a:spcBef>
              <a:spcAft>
                <a:spcPts val="0"/>
              </a:spcAft>
              <a:buClr>
                <a:schemeClr val="dk1"/>
              </a:buClr>
              <a:buSzPts val="1100"/>
              <a:buFont typeface="Arial"/>
              <a:buNone/>
            </a:pPr>
            <a:r>
              <a:rPr i="1" lang="en-IN" sz="1450">
                <a:solidFill>
                  <a:srgbClr val="0D0D0D"/>
                </a:solidFill>
                <a:highlight>
                  <a:srgbClr val="FFFFFF"/>
                </a:highlight>
                <a:latin typeface="Times New Roman"/>
                <a:ea typeface="Times New Roman"/>
                <a:cs typeface="Times New Roman"/>
                <a:sym typeface="Times New Roman"/>
              </a:rPr>
              <a:t>P</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Flu</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Fever</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a:t>
            </a:r>
            <a:endParaRPr sz="1450">
              <a:solidFill>
                <a:srgbClr val="0D0D0D"/>
              </a:solidFill>
              <a:highlight>
                <a:srgbClr val="FFFFFF"/>
              </a:highlight>
              <a:latin typeface="Times New Roman"/>
              <a:ea typeface="Times New Roman"/>
              <a:cs typeface="Times New Roman"/>
              <a:sym typeface="Times New Roman"/>
            </a:endParaRPr>
          </a:p>
          <a:p>
            <a:pPr indent="0" lvl="0" marL="0" marR="0" rtl="0" algn="ctr">
              <a:lnSpc>
                <a:spcPct val="120000"/>
              </a:lnSpc>
              <a:spcBef>
                <a:spcPts val="1500"/>
              </a:spcBef>
              <a:spcAft>
                <a:spcPts val="0"/>
              </a:spcAft>
              <a:buClr>
                <a:schemeClr val="dk1"/>
              </a:buClr>
              <a:buSzPts val="1100"/>
              <a:buFont typeface="Arial"/>
              <a:buNone/>
            </a:pPr>
            <a:r>
              <a:rPr i="1" lang="en-IN" sz="1000">
                <a:solidFill>
                  <a:srgbClr val="0D0D0D"/>
                </a:solidFill>
                <a:highlight>
                  <a:srgbClr val="FFFFFF"/>
                </a:highlight>
                <a:latin typeface="Times New Roman"/>
                <a:ea typeface="Times New Roman"/>
                <a:cs typeface="Times New Roman"/>
                <a:sym typeface="Times New Roman"/>
              </a:rPr>
              <a:t>P</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Fever</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yes</a:t>
            </a:r>
            <a:r>
              <a:rPr lang="en-IN" sz="1000">
                <a:solidFill>
                  <a:srgbClr val="0D0D0D"/>
                </a:solidFill>
                <a:highlight>
                  <a:srgbClr val="FFFFFF"/>
                </a:highlight>
                <a:latin typeface="Times New Roman"/>
                <a:ea typeface="Times New Roman"/>
                <a:cs typeface="Times New Roman"/>
                <a:sym typeface="Times New Roman"/>
              </a:rPr>
              <a:t>)</a:t>
            </a:r>
            <a:endParaRPr sz="1000">
              <a:solidFill>
                <a:srgbClr val="0D0D0D"/>
              </a:solidFill>
              <a:highlight>
                <a:srgbClr val="FFFFFF"/>
              </a:highlight>
              <a:latin typeface="Times New Roman"/>
              <a:ea typeface="Times New Roman"/>
              <a:cs typeface="Times New Roman"/>
              <a:sym typeface="Times New Roman"/>
            </a:endParaRPr>
          </a:p>
          <a:p>
            <a:pPr indent="0" lvl="0" marL="0" marR="0" rtl="0" algn="ctr">
              <a:lnSpc>
                <a:spcPct val="120000"/>
              </a:lnSpc>
              <a:spcBef>
                <a:spcPts val="1500"/>
              </a:spcBef>
              <a:spcAft>
                <a:spcPts val="0"/>
              </a:spcAft>
              <a:buClr>
                <a:schemeClr val="dk1"/>
              </a:buClr>
              <a:buSzPts val="1100"/>
              <a:buFont typeface="Arial"/>
              <a:buNone/>
            </a:pPr>
            <a:r>
              <a:rPr i="1" lang="en-IN" sz="1000">
                <a:solidFill>
                  <a:srgbClr val="0D0D0D"/>
                </a:solidFill>
                <a:highlight>
                  <a:srgbClr val="FFFFFF"/>
                </a:highlight>
                <a:latin typeface="Times New Roman"/>
                <a:ea typeface="Times New Roman"/>
                <a:cs typeface="Times New Roman"/>
                <a:sym typeface="Times New Roman"/>
              </a:rPr>
              <a:t>P</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Fever</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yes</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Flu</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yes</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P</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Flu</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yes</a:t>
            </a:r>
            <a:r>
              <a:rPr lang="en-IN" sz="1000">
                <a:solidFill>
                  <a:srgbClr val="0D0D0D"/>
                </a:solidFill>
                <a:highlight>
                  <a:srgbClr val="FFFFFF"/>
                </a:highlight>
                <a:latin typeface="Times New Roman"/>
                <a:ea typeface="Times New Roman"/>
                <a:cs typeface="Times New Roman"/>
                <a:sym typeface="Times New Roman"/>
              </a:rPr>
              <a:t>)</a:t>
            </a:r>
            <a:endParaRPr sz="1000">
              <a:solidFill>
                <a:srgbClr val="0D0D0D"/>
              </a:solidFill>
              <a:highlight>
                <a:srgbClr val="FFFFFF"/>
              </a:highlight>
              <a:latin typeface="Times New Roman"/>
              <a:ea typeface="Times New Roman"/>
              <a:cs typeface="Times New Roman"/>
              <a:sym typeface="Times New Roman"/>
            </a:endParaRPr>
          </a:p>
          <a:p>
            <a:pPr indent="0" lvl="0" marL="0" marR="0" rtl="0" algn="l">
              <a:lnSpc>
                <a:spcPct val="120000"/>
              </a:lnSpc>
              <a:spcBef>
                <a:spcPts val="1500"/>
              </a:spcBef>
              <a:spcAft>
                <a:spcPts val="0"/>
              </a:spcAft>
              <a:buClr>
                <a:schemeClr val="dk1"/>
              </a:buClr>
              <a:buSzPts val="1100"/>
              <a:buFont typeface="Arial"/>
              <a:buNone/>
            </a:pPr>
            <a:r>
              <a:rPr i="1" lang="en-IN" sz="1450">
                <a:solidFill>
                  <a:srgbClr val="0D0D0D"/>
                </a:solidFill>
                <a:highlight>
                  <a:srgbClr val="FFFFFF"/>
                </a:highlight>
                <a:latin typeface="Times New Roman"/>
                <a:ea typeface="Times New Roman"/>
                <a:cs typeface="Times New Roman"/>
                <a:sym typeface="Times New Roman"/>
              </a:rPr>
              <a:t>P</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Flu</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no</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Fever</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a:t>
            </a:r>
            <a:endParaRPr sz="1450">
              <a:solidFill>
                <a:srgbClr val="0D0D0D"/>
              </a:solidFill>
              <a:highlight>
                <a:srgbClr val="FFFFFF"/>
              </a:highlight>
              <a:latin typeface="Times New Roman"/>
              <a:ea typeface="Times New Roman"/>
              <a:cs typeface="Times New Roman"/>
              <a:sym typeface="Times New Roman"/>
            </a:endParaRPr>
          </a:p>
          <a:p>
            <a:pPr indent="0" lvl="0" marL="0" marR="0" rtl="0" algn="ctr">
              <a:lnSpc>
                <a:spcPct val="120000"/>
              </a:lnSpc>
              <a:spcBef>
                <a:spcPts val="1500"/>
              </a:spcBef>
              <a:spcAft>
                <a:spcPts val="0"/>
              </a:spcAft>
              <a:buClr>
                <a:schemeClr val="dk1"/>
              </a:buClr>
              <a:buSzPts val="1100"/>
              <a:buFont typeface="Arial"/>
              <a:buNone/>
            </a:pPr>
            <a:r>
              <a:rPr i="1" lang="en-IN" sz="1000">
                <a:solidFill>
                  <a:srgbClr val="0D0D0D"/>
                </a:solidFill>
                <a:highlight>
                  <a:srgbClr val="FFFFFF"/>
                </a:highlight>
                <a:latin typeface="Times New Roman"/>
                <a:ea typeface="Times New Roman"/>
                <a:cs typeface="Times New Roman"/>
                <a:sym typeface="Times New Roman"/>
              </a:rPr>
              <a:t>P</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Fever</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yes</a:t>
            </a:r>
            <a:r>
              <a:rPr lang="en-IN" sz="1000">
                <a:solidFill>
                  <a:srgbClr val="0D0D0D"/>
                </a:solidFill>
                <a:highlight>
                  <a:srgbClr val="FFFFFF"/>
                </a:highlight>
                <a:latin typeface="Times New Roman"/>
                <a:ea typeface="Times New Roman"/>
                <a:cs typeface="Times New Roman"/>
                <a:sym typeface="Times New Roman"/>
              </a:rPr>
              <a:t>)</a:t>
            </a:r>
            <a:endParaRPr sz="1000">
              <a:solidFill>
                <a:srgbClr val="0D0D0D"/>
              </a:solidFill>
              <a:highlight>
                <a:srgbClr val="FFFFFF"/>
              </a:highlight>
              <a:latin typeface="Times New Roman"/>
              <a:ea typeface="Times New Roman"/>
              <a:cs typeface="Times New Roman"/>
              <a:sym typeface="Times New Roman"/>
            </a:endParaRPr>
          </a:p>
          <a:p>
            <a:pPr indent="0" lvl="0" marL="0" marR="0" rtl="0" algn="ctr">
              <a:lnSpc>
                <a:spcPct val="120000"/>
              </a:lnSpc>
              <a:spcBef>
                <a:spcPts val="1500"/>
              </a:spcBef>
              <a:spcAft>
                <a:spcPts val="0"/>
              </a:spcAft>
              <a:buClr>
                <a:schemeClr val="dk1"/>
              </a:buClr>
              <a:buSzPts val="1100"/>
              <a:buFont typeface="Arial"/>
              <a:buNone/>
            </a:pPr>
            <a:r>
              <a:rPr i="1" lang="en-IN" sz="1000">
                <a:solidFill>
                  <a:srgbClr val="0D0D0D"/>
                </a:solidFill>
                <a:highlight>
                  <a:srgbClr val="FFFFFF"/>
                </a:highlight>
                <a:latin typeface="Times New Roman"/>
                <a:ea typeface="Times New Roman"/>
                <a:cs typeface="Times New Roman"/>
                <a:sym typeface="Times New Roman"/>
              </a:rPr>
              <a:t>P</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Fever</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yes</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Flu</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no</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P</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Flu</a:t>
            </a:r>
            <a:r>
              <a:rPr lang="en-IN" sz="1000">
                <a:solidFill>
                  <a:srgbClr val="0D0D0D"/>
                </a:solidFill>
                <a:highlight>
                  <a:srgbClr val="FFFFFF"/>
                </a:highlight>
                <a:latin typeface="Times New Roman"/>
                <a:ea typeface="Times New Roman"/>
                <a:cs typeface="Times New Roman"/>
                <a:sym typeface="Times New Roman"/>
              </a:rPr>
              <a:t>=</a:t>
            </a:r>
            <a:r>
              <a:rPr i="1" lang="en-IN" sz="1000">
                <a:solidFill>
                  <a:srgbClr val="0D0D0D"/>
                </a:solidFill>
                <a:highlight>
                  <a:srgbClr val="FFFFFF"/>
                </a:highlight>
                <a:latin typeface="Times New Roman"/>
                <a:ea typeface="Times New Roman"/>
                <a:cs typeface="Times New Roman"/>
                <a:sym typeface="Times New Roman"/>
              </a:rPr>
              <a:t>no</a:t>
            </a:r>
            <a:r>
              <a:rPr lang="en-IN" sz="1000">
                <a:solidFill>
                  <a:srgbClr val="0D0D0D"/>
                </a:solidFill>
                <a:highlight>
                  <a:srgbClr val="FFFFFF"/>
                </a:highlight>
                <a:latin typeface="Times New Roman"/>
                <a:ea typeface="Times New Roman"/>
                <a:cs typeface="Times New Roman"/>
                <a:sym typeface="Times New Roman"/>
              </a:rPr>
              <a:t>)</a:t>
            </a:r>
            <a:endParaRPr sz="1000">
              <a:solidFill>
                <a:srgbClr val="0D0D0D"/>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6e8d96864b_0_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1" name="Google Shape;191;g26e8d96864b_0_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20000"/>
              </a:lnSpc>
              <a:spcBef>
                <a:spcPts val="1500"/>
              </a:spcBef>
              <a:spcAft>
                <a:spcPts val="0"/>
              </a:spcAft>
              <a:buClr>
                <a:schemeClr val="dk1"/>
              </a:buClr>
              <a:buSzPts val="1100"/>
              <a:buFont typeface="Arial"/>
              <a:buNone/>
            </a:pPr>
            <a:r>
              <a:rPr lang="en-IN" sz="1200">
                <a:solidFill>
                  <a:srgbClr val="0D0D0D"/>
                </a:solidFill>
                <a:highlight>
                  <a:srgbClr val="FFFFFF"/>
                </a:highlight>
                <a:latin typeface="Roboto"/>
                <a:ea typeface="Roboto"/>
                <a:cs typeface="Roboto"/>
                <a:sym typeface="Roboto"/>
              </a:rPr>
              <a:t>First, we compute the denominator</a:t>
            </a:r>
            <a:endParaRPr sz="1200">
              <a:solidFill>
                <a:srgbClr val="0D0D0D"/>
              </a:solidFill>
              <a:highlight>
                <a:srgbClr val="FFFFFF"/>
              </a:highlight>
              <a:latin typeface="Roboto"/>
              <a:ea typeface="Roboto"/>
              <a:cs typeface="Roboto"/>
              <a:sym typeface="Roboto"/>
            </a:endParaRPr>
          </a:p>
          <a:p>
            <a:pPr indent="0" lvl="0" marL="0" rtl="0" algn="l">
              <a:lnSpc>
                <a:spcPct val="107916"/>
              </a:lnSpc>
              <a:spcBef>
                <a:spcPts val="1500"/>
              </a:spcBef>
              <a:spcAft>
                <a:spcPts val="0"/>
              </a:spcAft>
              <a:buClr>
                <a:schemeClr val="dk1"/>
              </a:buClr>
              <a:buSzPts val="1100"/>
              <a:buFont typeface="Arial"/>
              <a:buNone/>
            </a:pPr>
            <a:r>
              <a:rPr i="1" lang="en-IN" sz="1450">
                <a:solidFill>
                  <a:srgbClr val="0D0D0D"/>
                </a:solidFill>
                <a:highlight>
                  <a:srgbClr val="FFFFFF"/>
                </a:highlight>
                <a:latin typeface="Times New Roman"/>
                <a:ea typeface="Times New Roman"/>
                <a:cs typeface="Times New Roman"/>
                <a:sym typeface="Times New Roman"/>
              </a:rPr>
              <a:t>P</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Fever</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a:t>
            </a:r>
            <a:r>
              <a:rPr lang="en-IN"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0" lvl="0" marL="0" rtl="0" algn="l">
              <a:lnSpc>
                <a:spcPct val="107916"/>
              </a:lnSpc>
              <a:spcBef>
                <a:spcPts val="1500"/>
              </a:spcBef>
              <a:spcAft>
                <a:spcPts val="0"/>
              </a:spcAft>
              <a:buClr>
                <a:schemeClr val="dk1"/>
              </a:buClr>
              <a:buSzPts val="1100"/>
              <a:buFont typeface="Arial"/>
              <a:buNone/>
            </a:pPr>
            <a:r>
              <a:rPr i="1" lang="en-IN" sz="1450">
                <a:solidFill>
                  <a:srgbClr val="0D0D0D"/>
                </a:solidFill>
                <a:highlight>
                  <a:srgbClr val="FFFFFF"/>
                </a:highlight>
                <a:latin typeface="Times New Roman"/>
                <a:ea typeface="Times New Roman"/>
                <a:cs typeface="Times New Roman"/>
                <a:sym typeface="Times New Roman"/>
              </a:rPr>
              <a:t>P</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Fever</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P</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Fever</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Flu</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P</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Flu</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P</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Fever</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Flu</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no</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P</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Flu</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no</a:t>
            </a:r>
            <a:r>
              <a:rPr lang="en-IN" sz="1450">
                <a:solidFill>
                  <a:srgbClr val="0D0D0D"/>
                </a:solidFill>
                <a:highlight>
                  <a:srgbClr val="FFFFFF"/>
                </a:highlight>
                <a:latin typeface="Times New Roman"/>
                <a:ea typeface="Times New Roman"/>
                <a:cs typeface="Times New Roman"/>
                <a:sym typeface="Times New Roman"/>
              </a:rPr>
              <a:t>)</a:t>
            </a:r>
            <a:endParaRPr sz="1450">
              <a:solidFill>
                <a:srgbClr val="0D0D0D"/>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Clr>
                <a:schemeClr val="dk1"/>
              </a:buClr>
              <a:buSzPts val="1100"/>
              <a:buFont typeface="Arial"/>
              <a:buNone/>
            </a:pPr>
            <a:r>
              <a:rPr lang="en-IN" sz="1450">
                <a:solidFill>
                  <a:srgbClr val="0D0D0D"/>
                </a:solidFill>
                <a:highlight>
                  <a:srgbClr val="FFFFFF"/>
                </a:highlight>
                <a:latin typeface="Times New Roman"/>
                <a:ea typeface="Times New Roman"/>
                <a:cs typeface="Times New Roman"/>
                <a:sym typeface="Times New Roman"/>
              </a:rPr>
              <a:t>=0.9×0.05+0.2×0.95=0.045+0.19=0.235</a:t>
            </a:r>
            <a:endParaRPr sz="1450">
              <a:solidFill>
                <a:srgbClr val="0D0D0D"/>
              </a:solidFill>
              <a:highlight>
                <a:srgbClr val="FFFFFF"/>
              </a:highlight>
              <a:latin typeface="Times New Roman"/>
              <a:ea typeface="Times New Roman"/>
              <a:cs typeface="Times New Roman"/>
              <a:sym typeface="Times New Roman"/>
            </a:endParaRPr>
          </a:p>
          <a:p>
            <a:pPr indent="0" lvl="0" marL="0" rtl="0" algn="l">
              <a:lnSpc>
                <a:spcPct val="107916"/>
              </a:lnSpc>
              <a:spcBef>
                <a:spcPts val="1500"/>
              </a:spcBef>
              <a:spcAft>
                <a:spcPts val="0"/>
              </a:spcAft>
              <a:buClr>
                <a:schemeClr val="dk1"/>
              </a:buClr>
              <a:buSzPts val="1100"/>
              <a:buFont typeface="Arial"/>
              <a:buNone/>
            </a:pPr>
            <a:r>
              <a:rPr lang="en-IN" sz="1450">
                <a:solidFill>
                  <a:srgbClr val="0D0D0D"/>
                </a:solidFill>
                <a:highlight>
                  <a:srgbClr val="FFFFFF"/>
                </a:highlight>
                <a:latin typeface="Times New Roman"/>
                <a:ea typeface="Times New Roman"/>
                <a:cs typeface="Times New Roman"/>
                <a:sym typeface="Times New Roman"/>
              </a:rPr>
              <a:t>=0.9×0.05+0.2×0.95=0.045+0.19=0.235</a:t>
            </a:r>
            <a:endParaRPr sz="1450">
              <a:solidFill>
                <a:srgbClr val="0D0D0D"/>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6e8d96864b_0_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7" name="Google Shape;197;g26e8d96864b_0_3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07916"/>
              </a:lnSpc>
              <a:spcBef>
                <a:spcPts val="1500"/>
              </a:spcBef>
              <a:spcAft>
                <a:spcPts val="0"/>
              </a:spcAft>
              <a:buClr>
                <a:schemeClr val="dk1"/>
              </a:buClr>
              <a:buSzPts val="1100"/>
              <a:buFont typeface="Arial"/>
              <a:buNone/>
            </a:pPr>
            <a:r>
              <a:rPr lang="en-IN" sz="1200">
                <a:solidFill>
                  <a:srgbClr val="0D0D0D"/>
                </a:solidFill>
                <a:highlight>
                  <a:srgbClr val="FFFFFF"/>
                </a:highlight>
                <a:latin typeface="Roboto"/>
                <a:ea typeface="Roboto"/>
                <a:cs typeface="Roboto"/>
                <a:sym typeface="Roboto"/>
              </a:rPr>
              <a:t>Now, we can compute the posterior probabilities:</a:t>
            </a:r>
            <a:endParaRPr sz="1200">
              <a:solidFill>
                <a:srgbClr val="0D0D0D"/>
              </a:solidFill>
              <a:highlight>
                <a:srgbClr val="FFFFFF"/>
              </a:highlight>
              <a:latin typeface="Roboto"/>
              <a:ea typeface="Roboto"/>
              <a:cs typeface="Roboto"/>
              <a:sym typeface="Roboto"/>
            </a:endParaRPr>
          </a:p>
          <a:p>
            <a:pPr indent="0" lvl="0" marL="0" marR="0" rtl="0" algn="l">
              <a:lnSpc>
                <a:spcPct val="120000"/>
              </a:lnSpc>
              <a:spcBef>
                <a:spcPts val="1500"/>
              </a:spcBef>
              <a:spcAft>
                <a:spcPts val="0"/>
              </a:spcAft>
              <a:buClr>
                <a:schemeClr val="dk1"/>
              </a:buClr>
              <a:buSzPts val="1100"/>
              <a:buFont typeface="Arial"/>
              <a:buNone/>
            </a:pPr>
            <a:r>
              <a:rPr i="1" lang="en-IN" sz="1450">
                <a:solidFill>
                  <a:srgbClr val="0D0D0D"/>
                </a:solidFill>
                <a:highlight>
                  <a:srgbClr val="FFFFFF"/>
                </a:highlight>
                <a:latin typeface="Times New Roman"/>
                <a:ea typeface="Times New Roman"/>
                <a:cs typeface="Times New Roman"/>
                <a:sym typeface="Times New Roman"/>
              </a:rPr>
              <a:t>P</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Flu</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Fever</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a:t>
            </a:r>
            <a:endParaRPr sz="1450">
              <a:solidFill>
                <a:srgbClr val="0D0D0D"/>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Clr>
                <a:schemeClr val="dk1"/>
              </a:buClr>
              <a:buSzPts val="1100"/>
              <a:buFont typeface="Arial"/>
              <a:buNone/>
            </a:pPr>
            <a:r>
              <a:rPr lang="en-IN" sz="1450">
                <a:solidFill>
                  <a:srgbClr val="0D0D0D"/>
                </a:solidFill>
                <a:highlight>
                  <a:srgbClr val="FFFFFF"/>
                </a:highlight>
                <a:latin typeface="Times New Roman"/>
                <a:ea typeface="Times New Roman"/>
                <a:cs typeface="Times New Roman"/>
                <a:sym typeface="Times New Roman"/>
              </a:rPr>
              <a:t>0.9×0.050.235≈0.0450.235≈0.191</a:t>
            </a:r>
            <a:endParaRPr sz="1450">
              <a:solidFill>
                <a:srgbClr val="0D0D0D"/>
              </a:solidFill>
              <a:highlight>
                <a:srgbClr val="FFFFFF"/>
              </a:highlight>
              <a:latin typeface="Times New Roman"/>
              <a:ea typeface="Times New Roman"/>
              <a:cs typeface="Times New Roman"/>
              <a:sym typeface="Times New Roman"/>
            </a:endParaRPr>
          </a:p>
          <a:p>
            <a:pPr indent="0" lvl="0" marL="0" marR="0" rtl="0" algn="l">
              <a:lnSpc>
                <a:spcPct val="120000"/>
              </a:lnSpc>
              <a:spcBef>
                <a:spcPts val="1500"/>
              </a:spcBef>
              <a:spcAft>
                <a:spcPts val="0"/>
              </a:spcAft>
              <a:buNone/>
            </a:pPr>
            <a:r>
              <a:rPr i="1" lang="en-IN" sz="1450">
                <a:solidFill>
                  <a:srgbClr val="0D0D0D"/>
                </a:solidFill>
                <a:highlight>
                  <a:srgbClr val="FFFFFF"/>
                </a:highlight>
                <a:latin typeface="Times New Roman"/>
                <a:ea typeface="Times New Roman"/>
                <a:cs typeface="Times New Roman"/>
                <a:sym typeface="Times New Roman"/>
              </a:rPr>
              <a:t>P</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Flu</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no</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Fever</a:t>
            </a:r>
            <a:r>
              <a:rPr lang="en-IN" sz="1450">
                <a:solidFill>
                  <a:srgbClr val="0D0D0D"/>
                </a:solidFill>
                <a:highlight>
                  <a:srgbClr val="FFFFFF"/>
                </a:highlight>
                <a:latin typeface="Times New Roman"/>
                <a:ea typeface="Times New Roman"/>
                <a:cs typeface="Times New Roman"/>
                <a:sym typeface="Times New Roman"/>
              </a:rPr>
              <a:t>=</a:t>
            </a:r>
            <a:r>
              <a:rPr i="1" lang="en-IN" sz="1450">
                <a:solidFill>
                  <a:srgbClr val="0D0D0D"/>
                </a:solidFill>
                <a:highlight>
                  <a:srgbClr val="FFFFFF"/>
                </a:highlight>
                <a:latin typeface="Times New Roman"/>
                <a:ea typeface="Times New Roman"/>
                <a:cs typeface="Times New Roman"/>
                <a:sym typeface="Times New Roman"/>
              </a:rPr>
              <a:t>yes</a:t>
            </a:r>
            <a:r>
              <a:rPr lang="en-IN" sz="1450">
                <a:solidFill>
                  <a:srgbClr val="0D0D0D"/>
                </a:solidFill>
                <a:highlight>
                  <a:srgbClr val="FFFFFF"/>
                </a:highlight>
                <a:latin typeface="Times New Roman"/>
                <a:ea typeface="Times New Roman"/>
                <a:cs typeface="Times New Roman"/>
                <a:sym typeface="Times New Roman"/>
              </a:rPr>
              <a:t>)=0.2×0.950.235≈0.190.235≈0.809</a:t>
            </a:r>
            <a:endParaRPr sz="1450">
              <a:solidFill>
                <a:srgbClr val="0D0D0D"/>
              </a:solidFill>
              <a:highlight>
                <a:srgbClr val="FFFFFF"/>
              </a:highlight>
              <a:latin typeface="Times New Roman"/>
              <a:ea typeface="Times New Roman"/>
              <a:cs typeface="Times New Roman"/>
              <a:sym typeface="Times New Roman"/>
            </a:endParaRPr>
          </a:p>
          <a:p>
            <a:pPr indent="0" lvl="0" marL="0" rtl="0" algn="l">
              <a:lnSpc>
                <a:spcPct val="107916"/>
              </a:lnSpc>
              <a:spcBef>
                <a:spcPts val="1500"/>
              </a:spcBef>
              <a:spcAft>
                <a:spcPts val="0"/>
              </a:spcAft>
              <a:buNone/>
            </a:pPr>
            <a:r>
              <a:rPr lang="en-IN" sz="1200">
                <a:solidFill>
                  <a:srgbClr val="0D0D0D"/>
                </a:solidFill>
                <a:highlight>
                  <a:srgbClr val="FFFFFF"/>
                </a:highlight>
                <a:latin typeface="Roboto"/>
                <a:ea typeface="Roboto"/>
                <a:cs typeface="Roboto"/>
                <a:sym typeface="Roboto"/>
              </a:rPr>
              <a:t>So, after observing that a person has a fever, the updated probabilities of them having the flu are approximately 0.191 for "yes" and 0.809 for "no".</a:t>
            </a:r>
            <a:endParaRPr sz="1200">
              <a:solidFill>
                <a:srgbClr val="0D0D0D"/>
              </a:solidFill>
              <a:highlight>
                <a:srgbClr val="FFFFFF"/>
              </a:highlight>
              <a:latin typeface="Roboto"/>
              <a:ea typeface="Roboto"/>
              <a:cs typeface="Roboto"/>
              <a:sym typeface="Roboto"/>
            </a:endParaRPr>
          </a:p>
          <a:p>
            <a:pPr indent="0" lvl="0" marL="0" marR="0" rtl="0" algn="l">
              <a:lnSpc>
                <a:spcPct val="120000"/>
              </a:lnSpc>
              <a:spcBef>
                <a:spcPts val="1500"/>
              </a:spcBef>
              <a:spcAft>
                <a:spcPts val="0"/>
              </a:spcAft>
              <a:buClr>
                <a:schemeClr val="dk1"/>
              </a:buClr>
              <a:buSzPts val="1100"/>
              <a:buFont typeface="Arial"/>
              <a:buNone/>
            </a:pPr>
            <a:r>
              <a:t/>
            </a:r>
            <a:endParaRPr sz="1450">
              <a:solidFill>
                <a:srgbClr val="0D0D0D"/>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ill Sans"/>
              <a:buNone/>
            </a:pPr>
            <a:r>
              <a:rPr b="1" i="0" lang="en-IN" sz="4400" u="none" strike="noStrike">
                <a:latin typeface="Gill Sans"/>
                <a:ea typeface="Gill Sans"/>
                <a:cs typeface="Gill Sans"/>
                <a:sym typeface="Gill Sans"/>
              </a:rPr>
              <a:t>Bayesian Belief Networks</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0" i="0" lang="en-IN" sz="2400" u="none" strike="noStrike"/>
              <a:t>probabilistic graphical models, which unlike naïve Bayesian classifiers allow the representation of dependencies among subsets of attributes. </a:t>
            </a:r>
            <a:endParaRPr/>
          </a:p>
          <a:p>
            <a:pPr indent="-228600" lvl="0" marL="228600" rtl="0" algn="l">
              <a:lnSpc>
                <a:spcPct val="90000"/>
              </a:lnSpc>
              <a:spcBef>
                <a:spcPts val="1000"/>
              </a:spcBef>
              <a:spcAft>
                <a:spcPts val="0"/>
              </a:spcAft>
              <a:buClr>
                <a:schemeClr val="dk1"/>
              </a:buClr>
              <a:buSzPts val="2400"/>
              <a:buChar char="•"/>
            </a:pPr>
            <a:r>
              <a:rPr b="0" i="0" lang="en-IN" sz="2400" u="none" strike="noStrike"/>
              <a:t>The na¨ıve Bayesian classifier makes the assumption of class conditional independence, </a:t>
            </a:r>
            <a:endParaRPr/>
          </a:p>
          <a:p>
            <a:pPr indent="-228600" lvl="1" marL="685800" rtl="0" algn="l">
              <a:lnSpc>
                <a:spcPct val="90000"/>
              </a:lnSpc>
              <a:spcBef>
                <a:spcPts val="500"/>
              </a:spcBef>
              <a:spcAft>
                <a:spcPts val="0"/>
              </a:spcAft>
              <a:buClr>
                <a:schemeClr val="dk1"/>
              </a:buClr>
              <a:buSzPts val="2000"/>
              <a:buChar char="•"/>
            </a:pPr>
            <a:r>
              <a:rPr b="0" i="0" lang="en-IN" sz="2000" u="none" strike="noStrike"/>
              <a:t>that is, given the class label of a tuple, the values of the attributes are assumed to be conditionally independent of one another. </a:t>
            </a:r>
            <a:endParaRPr/>
          </a:p>
          <a:p>
            <a:pPr indent="-228600" lvl="1" marL="685800" rtl="0" algn="l">
              <a:lnSpc>
                <a:spcPct val="90000"/>
              </a:lnSpc>
              <a:spcBef>
                <a:spcPts val="500"/>
              </a:spcBef>
              <a:spcAft>
                <a:spcPts val="0"/>
              </a:spcAft>
              <a:buClr>
                <a:schemeClr val="dk1"/>
              </a:buClr>
              <a:buSzPts val="2000"/>
              <a:buChar char="•"/>
            </a:pPr>
            <a:r>
              <a:rPr b="0" i="0" lang="en-IN" sz="2000" u="none" strike="noStrike"/>
              <a:t>This simplifies computation. </a:t>
            </a:r>
            <a:endParaRPr/>
          </a:p>
          <a:p>
            <a:pPr indent="-228600" lvl="0" marL="228600" rtl="0" algn="l">
              <a:lnSpc>
                <a:spcPct val="90000"/>
              </a:lnSpc>
              <a:spcBef>
                <a:spcPts val="1000"/>
              </a:spcBef>
              <a:spcAft>
                <a:spcPts val="0"/>
              </a:spcAft>
              <a:buClr>
                <a:schemeClr val="dk1"/>
              </a:buClr>
              <a:buSzPts val="2400"/>
              <a:buChar char="•"/>
            </a:pPr>
            <a:r>
              <a:rPr b="0" i="0" lang="en-IN" sz="2400" u="none" strike="noStrike"/>
              <a:t>When the assumption holds true, then the naïve Bayesian classifier is the most accurate in comparison with all other classifiers. </a:t>
            </a:r>
            <a:endParaRPr/>
          </a:p>
          <a:p>
            <a:pPr indent="-228600" lvl="0" marL="228600" rtl="0" algn="l">
              <a:lnSpc>
                <a:spcPct val="90000"/>
              </a:lnSpc>
              <a:spcBef>
                <a:spcPts val="1000"/>
              </a:spcBef>
              <a:spcAft>
                <a:spcPts val="0"/>
              </a:spcAft>
              <a:buClr>
                <a:schemeClr val="dk1"/>
              </a:buClr>
              <a:buSzPts val="2400"/>
              <a:buChar char="•"/>
            </a:pPr>
            <a:r>
              <a:rPr b="0" i="0" lang="en-IN" sz="2400" u="none" strike="noStrike"/>
              <a:t>In practice, however, dependencies can exist between variables.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How to find the class label</a:t>
            </a:r>
            <a:endParaRPr/>
          </a:p>
        </p:txBody>
      </p:sp>
      <p:sp>
        <p:nvSpPr>
          <p:cNvPr id="203" name="Google Shape;20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77800" lvl="0" marL="228600" rtl="0" algn="l">
              <a:lnSpc>
                <a:spcPct val="90000"/>
              </a:lnSpc>
              <a:spcBef>
                <a:spcPts val="0"/>
              </a:spcBef>
              <a:spcAft>
                <a:spcPts val="0"/>
              </a:spcAft>
              <a:buClr>
                <a:schemeClr val="dk1"/>
              </a:buClr>
              <a:buSzPts val="2000"/>
              <a:buChar char="•"/>
            </a:pPr>
            <a:r>
              <a:rPr lang="en-IN" sz="2000">
                <a:latin typeface="Arial"/>
                <a:ea typeface="Arial"/>
                <a:cs typeface="Arial"/>
                <a:sym typeface="Arial"/>
              </a:rPr>
              <a:t>C= argmax P(c</a:t>
            </a:r>
            <a:r>
              <a:rPr baseline="-25000" lang="en-IN" sz="2000">
                <a:latin typeface="Arial"/>
                <a:ea typeface="Arial"/>
                <a:cs typeface="Arial"/>
                <a:sym typeface="Arial"/>
              </a:rPr>
              <a:t>i</a:t>
            </a:r>
            <a:r>
              <a:rPr lang="en-IN" sz="2000">
                <a:latin typeface="Arial"/>
                <a:ea typeface="Arial"/>
                <a:cs typeface="Arial"/>
                <a:sym typeface="Arial"/>
              </a:rPr>
              <a:t>|x</a:t>
            </a:r>
            <a:r>
              <a:rPr baseline="-25000" lang="en-IN" sz="2000">
                <a:latin typeface="Arial"/>
                <a:ea typeface="Arial"/>
                <a:cs typeface="Arial"/>
                <a:sym typeface="Arial"/>
              </a:rPr>
              <a:t>1</a:t>
            </a:r>
            <a:r>
              <a:rPr lang="en-IN" sz="2000">
                <a:latin typeface="Arial"/>
                <a:ea typeface="Arial"/>
                <a:cs typeface="Arial"/>
                <a:sym typeface="Arial"/>
              </a:rPr>
              <a:t>,x</a:t>
            </a:r>
            <a:r>
              <a:rPr baseline="-25000" lang="en-IN" sz="2000">
                <a:latin typeface="Arial"/>
                <a:ea typeface="Arial"/>
                <a:cs typeface="Arial"/>
                <a:sym typeface="Arial"/>
              </a:rPr>
              <a:t>2</a:t>
            </a:r>
            <a:r>
              <a:rPr lang="en-IN" sz="2000">
                <a:latin typeface="Arial"/>
                <a:ea typeface="Arial"/>
                <a:cs typeface="Arial"/>
                <a:sym typeface="Arial"/>
              </a:rPr>
              <a:t>,….x</a:t>
            </a:r>
            <a:r>
              <a:rPr baseline="-25000" lang="en-IN" sz="2000">
                <a:latin typeface="Arial"/>
                <a:ea typeface="Arial"/>
                <a:cs typeface="Arial"/>
                <a:sym typeface="Arial"/>
              </a:rPr>
              <a:t>n</a:t>
            </a:r>
            <a:r>
              <a:rPr lang="en-IN" sz="2000">
                <a:latin typeface="Arial"/>
                <a:ea typeface="Arial"/>
                <a:cs typeface="Arial"/>
                <a:sym typeface="Arial"/>
              </a:rPr>
              <a:t>)</a:t>
            </a:r>
            <a:endParaRPr sz="2000">
              <a:latin typeface="Arial"/>
              <a:ea typeface="Arial"/>
              <a:cs typeface="Arial"/>
              <a:sym typeface="Arial"/>
            </a:endParaRPr>
          </a:p>
          <a:p>
            <a:pPr indent="-177800" lvl="0" marL="228600" rtl="0" algn="l">
              <a:lnSpc>
                <a:spcPct val="90000"/>
              </a:lnSpc>
              <a:spcBef>
                <a:spcPts val="1000"/>
              </a:spcBef>
              <a:spcAft>
                <a:spcPts val="0"/>
              </a:spcAft>
              <a:buClr>
                <a:schemeClr val="dk1"/>
              </a:buClr>
              <a:buSzPts val="2000"/>
              <a:buChar char="•"/>
            </a:pPr>
            <a:r>
              <a:rPr lang="en-IN" sz="2000">
                <a:latin typeface="Arial"/>
                <a:ea typeface="Arial"/>
                <a:cs typeface="Arial"/>
                <a:sym typeface="Arial"/>
              </a:rPr>
              <a:t>C = argmax P((x</a:t>
            </a:r>
            <a:r>
              <a:rPr baseline="-25000" lang="en-IN" sz="2000">
                <a:latin typeface="Arial"/>
                <a:ea typeface="Arial"/>
                <a:cs typeface="Arial"/>
                <a:sym typeface="Arial"/>
              </a:rPr>
              <a:t>1</a:t>
            </a:r>
            <a:r>
              <a:rPr lang="en-IN" sz="2000">
                <a:latin typeface="Arial"/>
                <a:ea typeface="Arial"/>
                <a:cs typeface="Arial"/>
                <a:sym typeface="Arial"/>
              </a:rPr>
              <a:t>,x</a:t>
            </a:r>
            <a:r>
              <a:rPr baseline="-25000" lang="en-IN" sz="2000">
                <a:latin typeface="Arial"/>
                <a:ea typeface="Arial"/>
                <a:cs typeface="Arial"/>
                <a:sym typeface="Arial"/>
              </a:rPr>
              <a:t>2</a:t>
            </a:r>
            <a:r>
              <a:rPr lang="en-IN" sz="2000">
                <a:latin typeface="Arial"/>
                <a:ea typeface="Arial"/>
                <a:cs typeface="Arial"/>
                <a:sym typeface="Arial"/>
              </a:rPr>
              <a:t>,…x</a:t>
            </a:r>
            <a:r>
              <a:rPr baseline="-25000" lang="en-IN" sz="2000">
                <a:latin typeface="Arial"/>
                <a:ea typeface="Arial"/>
                <a:cs typeface="Arial"/>
                <a:sym typeface="Arial"/>
              </a:rPr>
              <a:t>n</a:t>
            </a:r>
            <a:r>
              <a:rPr lang="en-IN" sz="2000">
                <a:latin typeface="Arial"/>
                <a:ea typeface="Arial"/>
                <a:cs typeface="Arial"/>
                <a:sym typeface="Arial"/>
              </a:rPr>
              <a:t>)|c</a:t>
            </a:r>
            <a:r>
              <a:rPr baseline="-25000" lang="en-IN" sz="2000">
                <a:latin typeface="Arial"/>
                <a:ea typeface="Arial"/>
                <a:cs typeface="Arial"/>
                <a:sym typeface="Arial"/>
              </a:rPr>
              <a:t>i</a:t>
            </a:r>
            <a:r>
              <a:rPr lang="en-IN" sz="2000">
                <a:latin typeface="Arial"/>
                <a:ea typeface="Arial"/>
                <a:cs typeface="Arial"/>
                <a:sym typeface="Arial"/>
              </a:rPr>
              <a:t>) x P(c</a:t>
            </a:r>
            <a:r>
              <a:rPr baseline="-25000" lang="en-IN" sz="2000">
                <a:latin typeface="Arial"/>
                <a:ea typeface="Arial"/>
                <a:cs typeface="Arial"/>
                <a:sym typeface="Arial"/>
              </a:rPr>
              <a:t>i</a:t>
            </a:r>
            <a:r>
              <a:rPr lang="en-IN" sz="2000">
                <a:latin typeface="Arial"/>
                <a:ea typeface="Arial"/>
                <a:cs typeface="Arial"/>
                <a:sym typeface="Arial"/>
              </a:rPr>
              <a:t>)</a:t>
            </a:r>
            <a:endParaRPr sz="2000">
              <a:latin typeface="Arial"/>
              <a:ea typeface="Arial"/>
              <a:cs typeface="Arial"/>
              <a:sym typeface="Arial"/>
            </a:endParaRPr>
          </a:p>
          <a:p>
            <a:pPr indent="-177800" lvl="0" marL="228600" rtl="0" algn="l">
              <a:lnSpc>
                <a:spcPct val="90000"/>
              </a:lnSpc>
              <a:spcBef>
                <a:spcPts val="1000"/>
              </a:spcBef>
              <a:spcAft>
                <a:spcPts val="0"/>
              </a:spcAft>
              <a:buClr>
                <a:schemeClr val="dk1"/>
              </a:buClr>
              <a:buSzPts val="2000"/>
              <a:buChar char="•"/>
            </a:pPr>
            <a:r>
              <a:rPr lang="en-IN" sz="2000">
                <a:latin typeface="Arial"/>
                <a:ea typeface="Arial"/>
                <a:cs typeface="Arial"/>
                <a:sym typeface="Arial"/>
              </a:rPr>
              <a:t>P((x</a:t>
            </a:r>
            <a:r>
              <a:rPr baseline="-25000" lang="en-IN" sz="2000">
                <a:latin typeface="Arial"/>
                <a:ea typeface="Arial"/>
                <a:cs typeface="Arial"/>
                <a:sym typeface="Arial"/>
              </a:rPr>
              <a:t>1</a:t>
            </a:r>
            <a:r>
              <a:rPr lang="en-IN" sz="2000">
                <a:latin typeface="Arial"/>
                <a:ea typeface="Arial"/>
                <a:cs typeface="Arial"/>
                <a:sym typeface="Arial"/>
              </a:rPr>
              <a:t>,x</a:t>
            </a:r>
            <a:r>
              <a:rPr baseline="-25000" lang="en-IN" sz="2000">
                <a:latin typeface="Arial"/>
                <a:ea typeface="Arial"/>
                <a:cs typeface="Arial"/>
                <a:sym typeface="Arial"/>
              </a:rPr>
              <a:t>2</a:t>
            </a:r>
            <a:r>
              <a:rPr lang="en-IN" sz="2000">
                <a:latin typeface="Arial"/>
                <a:ea typeface="Arial"/>
                <a:cs typeface="Arial"/>
                <a:sym typeface="Arial"/>
              </a:rPr>
              <a:t>,…x</a:t>
            </a:r>
            <a:r>
              <a:rPr baseline="-25000" lang="en-IN" sz="2000">
                <a:latin typeface="Arial"/>
                <a:ea typeface="Arial"/>
                <a:cs typeface="Arial"/>
                <a:sym typeface="Arial"/>
              </a:rPr>
              <a:t>n</a:t>
            </a:r>
            <a:r>
              <a:rPr lang="en-IN" sz="2000">
                <a:latin typeface="Arial"/>
                <a:ea typeface="Arial"/>
                <a:cs typeface="Arial"/>
                <a:sym typeface="Arial"/>
              </a:rPr>
              <a:t>)|c</a:t>
            </a:r>
            <a:r>
              <a:rPr baseline="-25000" lang="en-IN" sz="2000">
                <a:latin typeface="Arial"/>
                <a:ea typeface="Arial"/>
                <a:cs typeface="Arial"/>
                <a:sym typeface="Arial"/>
              </a:rPr>
              <a:t>i</a:t>
            </a:r>
            <a:r>
              <a:rPr lang="en-IN" sz="2000">
                <a:latin typeface="Arial"/>
                <a:ea typeface="Arial"/>
                <a:cs typeface="Arial"/>
                <a:sym typeface="Arial"/>
              </a:rPr>
              <a:t>)</a:t>
            </a:r>
            <a:r>
              <a:rPr lang="en-IN" sz="2000">
                <a:latin typeface="Arial"/>
                <a:ea typeface="Arial"/>
                <a:cs typeface="Arial"/>
                <a:sym typeface="Arial"/>
              </a:rPr>
              <a:t>= P(x</a:t>
            </a:r>
            <a:r>
              <a:rPr baseline="-25000" lang="en-IN" sz="2000">
                <a:latin typeface="Arial"/>
                <a:ea typeface="Arial"/>
                <a:cs typeface="Arial"/>
                <a:sym typeface="Arial"/>
              </a:rPr>
              <a:t>1</a:t>
            </a:r>
            <a:r>
              <a:rPr lang="en-IN" sz="2000">
                <a:latin typeface="Arial"/>
                <a:ea typeface="Arial"/>
                <a:cs typeface="Arial"/>
                <a:sym typeface="Arial"/>
              </a:rPr>
              <a:t>|parent(x</a:t>
            </a:r>
            <a:r>
              <a:rPr baseline="-25000" lang="en-IN" sz="2000">
                <a:latin typeface="Arial"/>
                <a:ea typeface="Arial"/>
                <a:cs typeface="Arial"/>
                <a:sym typeface="Arial"/>
              </a:rPr>
              <a:t>1</a:t>
            </a:r>
            <a:r>
              <a:rPr lang="en-IN" sz="2000">
                <a:latin typeface="Arial"/>
                <a:ea typeface="Arial"/>
                <a:cs typeface="Arial"/>
                <a:sym typeface="Arial"/>
              </a:rPr>
              <a:t>), c</a:t>
            </a:r>
            <a:r>
              <a:rPr baseline="-25000" lang="en-IN" sz="2000">
                <a:latin typeface="Arial"/>
                <a:ea typeface="Arial"/>
                <a:cs typeface="Arial"/>
                <a:sym typeface="Arial"/>
              </a:rPr>
              <a:t>i</a:t>
            </a:r>
            <a:r>
              <a:rPr lang="en-IN" sz="2000">
                <a:latin typeface="Arial"/>
                <a:ea typeface="Arial"/>
                <a:cs typeface="Arial"/>
                <a:sym typeface="Arial"/>
              </a:rPr>
              <a:t>)……………………P(X</a:t>
            </a:r>
            <a:r>
              <a:rPr baseline="-25000" lang="en-IN" sz="2000">
                <a:latin typeface="Arial"/>
                <a:ea typeface="Arial"/>
                <a:cs typeface="Arial"/>
                <a:sym typeface="Arial"/>
              </a:rPr>
              <a:t>n</a:t>
            </a:r>
            <a:r>
              <a:rPr lang="en-IN" sz="2000">
                <a:latin typeface="Arial"/>
                <a:ea typeface="Arial"/>
                <a:cs typeface="Arial"/>
                <a:sym typeface="Arial"/>
              </a:rPr>
              <a:t>|parent(x</a:t>
            </a:r>
            <a:r>
              <a:rPr baseline="-25000" lang="en-IN" sz="2000">
                <a:latin typeface="Arial"/>
                <a:ea typeface="Arial"/>
                <a:cs typeface="Arial"/>
                <a:sym typeface="Arial"/>
              </a:rPr>
              <a:t>n</a:t>
            </a:r>
            <a:r>
              <a:rPr lang="en-IN" sz="2000">
                <a:latin typeface="Arial"/>
                <a:ea typeface="Arial"/>
                <a:cs typeface="Arial"/>
                <a:sym typeface="Arial"/>
              </a:rPr>
              <a:t>), c</a:t>
            </a:r>
            <a:r>
              <a:rPr baseline="-25000" lang="en-IN" sz="2000">
                <a:latin typeface="Arial"/>
                <a:ea typeface="Arial"/>
                <a:cs typeface="Arial"/>
                <a:sym typeface="Arial"/>
              </a:rPr>
              <a:t>i</a:t>
            </a:r>
            <a:r>
              <a:rPr lang="en-IN" sz="2000">
                <a:latin typeface="Arial"/>
                <a:ea typeface="Arial"/>
                <a:cs typeface="Arial"/>
                <a:sym typeface="Arial"/>
              </a:rPr>
              <a:t>)</a:t>
            </a:r>
            <a:endParaRPr sz="2000">
              <a:latin typeface="Arial"/>
              <a:ea typeface="Arial"/>
              <a:cs typeface="Arial"/>
              <a:sym typeface="Arial"/>
            </a:endParaRPr>
          </a:p>
          <a:p>
            <a:pPr indent="-177800" lvl="0" marL="228600" rtl="0" algn="l">
              <a:lnSpc>
                <a:spcPct val="90000"/>
              </a:lnSpc>
              <a:spcBef>
                <a:spcPts val="1000"/>
              </a:spcBef>
              <a:spcAft>
                <a:spcPts val="0"/>
              </a:spcAft>
              <a:buClr>
                <a:schemeClr val="dk1"/>
              </a:buClr>
              <a:buSzPts val="2000"/>
              <a:buChar char="•"/>
            </a:pPr>
            <a:r>
              <a:rPr lang="en-IN" sz="2000">
                <a:latin typeface="Arial"/>
                <a:ea typeface="Arial"/>
                <a:cs typeface="Arial"/>
                <a:sym typeface="Arial"/>
              </a:rPr>
              <a:t>C= argmax P(c</a:t>
            </a:r>
            <a:r>
              <a:rPr baseline="-25000" lang="en-IN" sz="2000">
                <a:latin typeface="Arial"/>
                <a:ea typeface="Arial"/>
                <a:cs typeface="Arial"/>
                <a:sym typeface="Arial"/>
              </a:rPr>
              <a:t>i</a:t>
            </a:r>
            <a:r>
              <a:rPr lang="en-IN" sz="2000">
                <a:latin typeface="Arial"/>
                <a:ea typeface="Arial"/>
                <a:cs typeface="Arial"/>
                <a:sym typeface="Arial"/>
              </a:rPr>
              <a:t>) x Πj=1 to n P(x</a:t>
            </a:r>
            <a:r>
              <a:rPr baseline="-25000" lang="en-IN" sz="2000">
                <a:latin typeface="Arial"/>
                <a:ea typeface="Arial"/>
                <a:cs typeface="Arial"/>
                <a:sym typeface="Arial"/>
              </a:rPr>
              <a:t>j</a:t>
            </a:r>
            <a:r>
              <a:rPr lang="en-IN" sz="2000">
                <a:latin typeface="Arial"/>
                <a:ea typeface="Arial"/>
                <a:cs typeface="Arial"/>
                <a:sym typeface="Arial"/>
              </a:rPr>
              <a:t>|parent(x</a:t>
            </a:r>
            <a:r>
              <a:rPr baseline="-25000" lang="en-IN" sz="2000">
                <a:latin typeface="Arial"/>
                <a:ea typeface="Arial"/>
                <a:cs typeface="Arial"/>
                <a:sym typeface="Arial"/>
              </a:rPr>
              <a:t>j</a:t>
            </a:r>
            <a:r>
              <a:rPr lang="en-IN" sz="2000">
                <a:latin typeface="Arial"/>
                <a:ea typeface="Arial"/>
                <a:cs typeface="Arial"/>
                <a:sym typeface="Arial"/>
              </a:rPr>
              <a:t>), c</a:t>
            </a:r>
            <a:r>
              <a:rPr baseline="-25000" lang="en-IN" sz="2000">
                <a:latin typeface="Arial"/>
                <a:ea typeface="Arial"/>
                <a:cs typeface="Arial"/>
                <a:sym typeface="Arial"/>
              </a:rPr>
              <a:t>i</a:t>
            </a:r>
            <a:r>
              <a:rPr lang="en-IN" sz="2000">
                <a:latin typeface="Arial"/>
                <a:ea typeface="Arial"/>
                <a:cs typeface="Arial"/>
                <a:sym typeface="Arial"/>
              </a:rPr>
              <a:t>)</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ill Sans"/>
              <a:buNone/>
            </a:pPr>
            <a:r>
              <a:rPr b="1" i="0" lang="en-IN" sz="4400" u="none" strike="noStrike">
                <a:latin typeface="Gill Sans"/>
                <a:ea typeface="Gill Sans"/>
                <a:cs typeface="Gill Sans"/>
                <a:sym typeface="Gill Sans"/>
              </a:rPr>
              <a:t>Bayesian Belief Networks</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0" lang="en-IN" sz="2800" u="none" strike="noStrike"/>
              <a:t>Bayesian belief networks </a:t>
            </a:r>
            <a:r>
              <a:rPr b="0" i="0" lang="en-IN" sz="2800" u="none" strike="noStrike"/>
              <a:t>specify joint conditional probability distributions.</a:t>
            </a:r>
            <a:endParaRPr/>
          </a:p>
          <a:p>
            <a:pPr indent="-228600" lvl="0" marL="228600" rtl="0" algn="l">
              <a:lnSpc>
                <a:spcPct val="90000"/>
              </a:lnSpc>
              <a:spcBef>
                <a:spcPts val="1000"/>
              </a:spcBef>
              <a:spcAft>
                <a:spcPts val="0"/>
              </a:spcAft>
              <a:buClr>
                <a:schemeClr val="dk1"/>
              </a:buClr>
              <a:buSzPts val="2800"/>
              <a:buChar char="•"/>
            </a:pPr>
            <a:r>
              <a:rPr b="0" i="0" lang="en-IN" sz="2800" u="none" strike="noStrike"/>
              <a:t>They allow class conditional independencies to be defined between subsets of variables.</a:t>
            </a:r>
            <a:endParaRPr/>
          </a:p>
          <a:p>
            <a:pPr indent="-228600" lvl="0" marL="228600" rtl="0" algn="l">
              <a:lnSpc>
                <a:spcPct val="90000"/>
              </a:lnSpc>
              <a:spcBef>
                <a:spcPts val="1000"/>
              </a:spcBef>
              <a:spcAft>
                <a:spcPts val="0"/>
              </a:spcAft>
              <a:buClr>
                <a:schemeClr val="dk1"/>
              </a:buClr>
              <a:buSzPts val="2800"/>
              <a:buChar char="•"/>
            </a:pPr>
            <a:r>
              <a:rPr b="0" i="0" lang="en-IN" sz="2800" u="none" strike="noStrike"/>
              <a:t>They provide a graphical model of causal relationships, on which learning can be performed.</a:t>
            </a:r>
            <a:endParaRPr/>
          </a:p>
          <a:p>
            <a:pPr indent="-228600" lvl="0" marL="228600" rtl="0" algn="l">
              <a:lnSpc>
                <a:spcPct val="90000"/>
              </a:lnSpc>
              <a:spcBef>
                <a:spcPts val="1000"/>
              </a:spcBef>
              <a:spcAft>
                <a:spcPts val="0"/>
              </a:spcAft>
              <a:buClr>
                <a:schemeClr val="dk1"/>
              </a:buClr>
              <a:buSzPts val="2800"/>
              <a:buChar char="•"/>
            </a:pPr>
            <a:r>
              <a:rPr b="0" i="0" lang="en-IN" sz="2800" u="none" strike="noStrike"/>
              <a:t>Trained Bayesian belief networks can be used for classification. </a:t>
            </a:r>
            <a:endParaRPr/>
          </a:p>
          <a:p>
            <a:pPr indent="-228600" lvl="0" marL="228600" rtl="0" algn="l">
              <a:lnSpc>
                <a:spcPct val="90000"/>
              </a:lnSpc>
              <a:spcBef>
                <a:spcPts val="1000"/>
              </a:spcBef>
              <a:spcAft>
                <a:spcPts val="0"/>
              </a:spcAft>
              <a:buClr>
                <a:schemeClr val="dk1"/>
              </a:buClr>
              <a:buSzPts val="2800"/>
              <a:buChar char="•"/>
            </a:pPr>
            <a:r>
              <a:rPr b="0" i="0" lang="en-IN" sz="2800" u="none" strike="noStrike"/>
              <a:t>Bayesian belief networks are also known as </a:t>
            </a:r>
            <a:r>
              <a:rPr b="1" i="0" lang="en-IN" sz="2800" u="none" strike="noStrike"/>
              <a:t>belief networks</a:t>
            </a:r>
            <a:r>
              <a:rPr b="0" i="0" lang="en-IN" sz="2800" u="none" strike="noStrike"/>
              <a:t>, </a:t>
            </a:r>
            <a:r>
              <a:rPr b="1" i="0" lang="en-IN" sz="2800" u="none" strike="noStrike"/>
              <a:t>Bayesian networks</a:t>
            </a:r>
            <a:r>
              <a:rPr b="0" i="0" lang="en-IN" sz="2800" u="none" strike="noStrike"/>
              <a:t>, and </a:t>
            </a:r>
            <a:r>
              <a:rPr b="1" i="0" lang="en-IN" sz="2800" u="none" strike="noStrike"/>
              <a:t>probabilistic networks</a:t>
            </a:r>
            <a:r>
              <a:rPr b="0" i="0" lang="en-IN" sz="2800" u="none" strike="noStrike"/>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ill Sans"/>
              <a:buNone/>
            </a:pPr>
            <a:r>
              <a:rPr b="1" i="0" lang="en-IN" sz="4400" u="none" strike="noStrike">
                <a:latin typeface="Gill Sans"/>
                <a:ea typeface="Gill Sans"/>
                <a:cs typeface="Gill Sans"/>
                <a:sym typeface="Gill Sans"/>
              </a:rPr>
              <a:t>Bayesian Belief Networks</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IN" sz="2000" u="none" strike="noStrike"/>
              <a:t>A belief network is defined by two components</a:t>
            </a:r>
            <a:endParaRPr/>
          </a:p>
          <a:p>
            <a:pPr indent="-228600" lvl="1" marL="685800" rtl="0" algn="l">
              <a:lnSpc>
                <a:spcPct val="90000"/>
              </a:lnSpc>
              <a:spcBef>
                <a:spcPts val="500"/>
              </a:spcBef>
              <a:spcAft>
                <a:spcPts val="0"/>
              </a:spcAft>
              <a:buClr>
                <a:schemeClr val="dk1"/>
              </a:buClr>
              <a:buSzPts val="2000"/>
              <a:buChar char="•"/>
            </a:pPr>
            <a:r>
              <a:rPr b="0" i="0" lang="en-IN" sz="2000" u="none" strike="noStrike"/>
              <a:t>a </a:t>
            </a:r>
            <a:r>
              <a:rPr b="0" i="1" lang="en-IN" sz="2000" u="none" strike="noStrike"/>
              <a:t>directed acyclic graph </a:t>
            </a:r>
            <a:r>
              <a:rPr b="0" i="0" lang="en-IN" sz="2000" u="none" strike="noStrike"/>
              <a:t>and </a:t>
            </a:r>
            <a:endParaRPr/>
          </a:p>
          <a:p>
            <a:pPr indent="-228600" lvl="1" marL="685800" rtl="0" algn="l">
              <a:lnSpc>
                <a:spcPct val="90000"/>
              </a:lnSpc>
              <a:spcBef>
                <a:spcPts val="500"/>
              </a:spcBef>
              <a:spcAft>
                <a:spcPts val="0"/>
              </a:spcAft>
              <a:buClr>
                <a:schemeClr val="dk1"/>
              </a:buClr>
              <a:buSzPts val="2000"/>
              <a:buChar char="•"/>
            </a:pPr>
            <a:r>
              <a:rPr b="0" i="0" lang="en-IN" sz="2000" u="none" strike="noStrike"/>
              <a:t>a set of </a:t>
            </a:r>
            <a:r>
              <a:rPr b="0" i="1" lang="en-IN" sz="2000" u="none" strike="noStrike"/>
              <a:t>conditional probability tables</a:t>
            </a:r>
            <a:r>
              <a:rPr b="0" i="0" lang="en-IN" sz="2000" u="none" strike="noStrike"/>
              <a:t>. </a:t>
            </a:r>
            <a:endParaRPr/>
          </a:p>
          <a:p>
            <a:pPr indent="-228600" lvl="0" marL="228600" rtl="0" algn="l">
              <a:lnSpc>
                <a:spcPct val="90000"/>
              </a:lnSpc>
              <a:spcBef>
                <a:spcPts val="1000"/>
              </a:spcBef>
              <a:spcAft>
                <a:spcPts val="0"/>
              </a:spcAft>
              <a:buClr>
                <a:schemeClr val="dk1"/>
              </a:buClr>
              <a:buSzPts val="2000"/>
              <a:buChar char="•"/>
            </a:pPr>
            <a:r>
              <a:rPr b="0" i="0" lang="en-IN" sz="2000" u="none" strike="noStrike"/>
              <a:t>Each node in the directed acyclic graph represents a random variable. </a:t>
            </a:r>
            <a:endParaRPr/>
          </a:p>
          <a:p>
            <a:pPr indent="-228600" lvl="0" marL="228600" rtl="0" algn="l">
              <a:lnSpc>
                <a:spcPct val="90000"/>
              </a:lnSpc>
              <a:spcBef>
                <a:spcPts val="1000"/>
              </a:spcBef>
              <a:spcAft>
                <a:spcPts val="0"/>
              </a:spcAft>
              <a:buClr>
                <a:schemeClr val="dk1"/>
              </a:buClr>
              <a:buSzPts val="2000"/>
              <a:buChar char="•"/>
            </a:pPr>
            <a:r>
              <a:rPr b="0" i="0" lang="en-IN" sz="2000" u="none" strike="noStrike"/>
              <a:t>The variables may be discrete- or continuous-valued. </a:t>
            </a:r>
            <a:endParaRPr/>
          </a:p>
          <a:p>
            <a:pPr indent="-228600" lvl="0" marL="228600" rtl="0" algn="l">
              <a:lnSpc>
                <a:spcPct val="90000"/>
              </a:lnSpc>
              <a:spcBef>
                <a:spcPts val="1000"/>
              </a:spcBef>
              <a:spcAft>
                <a:spcPts val="0"/>
              </a:spcAft>
              <a:buClr>
                <a:schemeClr val="dk1"/>
              </a:buClr>
              <a:buSzPts val="2000"/>
              <a:buChar char="•"/>
            </a:pPr>
            <a:r>
              <a:rPr b="0" i="0" lang="en-IN" sz="2000" u="none" strike="noStrike"/>
              <a:t>They may correspond to actual attributes given in the data or to “hidden variables” believed to form a relationship (e.g., in the case of medical data, a hidden variable may indicate a syndrome, representing a number of symptoms that, together, characterize a specific disease). </a:t>
            </a:r>
            <a:endParaRPr/>
          </a:p>
          <a:p>
            <a:pPr indent="-228600" lvl="0" marL="228600" rtl="0" algn="l">
              <a:lnSpc>
                <a:spcPct val="90000"/>
              </a:lnSpc>
              <a:spcBef>
                <a:spcPts val="1000"/>
              </a:spcBef>
              <a:spcAft>
                <a:spcPts val="0"/>
              </a:spcAft>
              <a:buClr>
                <a:schemeClr val="dk1"/>
              </a:buClr>
              <a:buSzPts val="2000"/>
              <a:buChar char="•"/>
            </a:pPr>
            <a:r>
              <a:rPr b="0" i="0" lang="en-IN" sz="2000" u="none" strike="noStrike"/>
              <a:t>Each arc represents a probabilistic dependence. </a:t>
            </a:r>
            <a:endParaRPr/>
          </a:p>
          <a:p>
            <a:pPr indent="-228600" lvl="0" marL="228600" rtl="0" algn="l">
              <a:lnSpc>
                <a:spcPct val="90000"/>
              </a:lnSpc>
              <a:spcBef>
                <a:spcPts val="1000"/>
              </a:spcBef>
              <a:spcAft>
                <a:spcPts val="0"/>
              </a:spcAft>
              <a:buClr>
                <a:schemeClr val="dk1"/>
              </a:buClr>
              <a:buSzPts val="2000"/>
              <a:buChar char="•"/>
            </a:pPr>
            <a:r>
              <a:rPr b="0" i="0" lang="en-IN" sz="2000" u="none" strike="noStrike"/>
              <a:t>If an arc is drawn from a node </a:t>
            </a:r>
            <a:r>
              <a:rPr b="0" i="1" lang="en-IN" sz="2000" u="none" strike="noStrike"/>
              <a:t>Y </a:t>
            </a:r>
            <a:r>
              <a:rPr b="0" i="0" lang="en-IN" sz="2000" u="none" strike="noStrike"/>
              <a:t>to a node </a:t>
            </a:r>
            <a:r>
              <a:rPr b="0" i="1" lang="en-IN" sz="2000" u="none" strike="noStrike"/>
              <a:t>Z</a:t>
            </a:r>
            <a:r>
              <a:rPr b="0" i="0" lang="en-IN" sz="2000" u="none" strike="noStrike"/>
              <a:t>, then </a:t>
            </a:r>
            <a:r>
              <a:rPr b="0" i="1" lang="en-IN" sz="2000" u="none" strike="noStrike"/>
              <a:t>Y </a:t>
            </a:r>
            <a:r>
              <a:rPr b="0" i="0" lang="en-IN" sz="2000" u="none" strike="noStrike"/>
              <a:t>is a </a:t>
            </a:r>
            <a:r>
              <a:rPr b="1" i="0" lang="en-IN" sz="2000" u="none" strike="noStrike"/>
              <a:t>parent </a:t>
            </a:r>
            <a:r>
              <a:rPr b="0" i="0" lang="en-IN" sz="2000" u="none" strike="noStrike"/>
              <a:t>or </a:t>
            </a:r>
            <a:r>
              <a:rPr b="1" i="0" lang="en-IN" sz="2000" u="none" strike="noStrike"/>
              <a:t>immediate predecessor </a:t>
            </a:r>
            <a:r>
              <a:rPr b="0" i="0" lang="en-IN" sz="2000" u="none" strike="noStrike"/>
              <a:t>of </a:t>
            </a:r>
            <a:r>
              <a:rPr b="0" i="1" lang="en-IN" sz="2000" u="none" strike="noStrike"/>
              <a:t>Z</a:t>
            </a:r>
            <a:r>
              <a:rPr b="0" i="0" lang="en-IN" sz="2000" u="none" strike="noStrike"/>
              <a:t>, and </a:t>
            </a:r>
            <a:r>
              <a:rPr b="0" i="1" lang="en-IN" sz="2000" u="none" strike="noStrike"/>
              <a:t>Z </a:t>
            </a:r>
            <a:r>
              <a:rPr b="0" i="0" lang="en-IN" sz="2000" u="none" strike="noStrike"/>
              <a:t>is a </a:t>
            </a:r>
            <a:r>
              <a:rPr b="1" i="0" lang="en-IN" sz="2000" u="none" strike="noStrike"/>
              <a:t>descendant </a:t>
            </a:r>
            <a:r>
              <a:rPr b="0" i="0" lang="en-IN" sz="2000" u="none" strike="noStrike"/>
              <a:t>of </a:t>
            </a:r>
            <a:r>
              <a:rPr b="0" i="1" lang="en-IN" sz="2000" u="none" strike="noStrike"/>
              <a:t>Y</a:t>
            </a:r>
            <a:r>
              <a:rPr b="0" i="0" lang="en-IN" sz="2000" u="none" strike="noStrike"/>
              <a:t>. </a:t>
            </a:r>
            <a:endParaRPr/>
          </a:p>
          <a:p>
            <a:pPr indent="-228600" lvl="0" marL="228600" rtl="0" algn="l">
              <a:lnSpc>
                <a:spcPct val="90000"/>
              </a:lnSpc>
              <a:spcBef>
                <a:spcPts val="1000"/>
              </a:spcBef>
              <a:spcAft>
                <a:spcPts val="0"/>
              </a:spcAft>
              <a:buClr>
                <a:schemeClr val="dk1"/>
              </a:buClr>
              <a:buSzPts val="2000"/>
              <a:buChar char="•"/>
            </a:pPr>
            <a:r>
              <a:rPr b="0" i="1" lang="en-IN" sz="2000" u="none" strike="noStrike"/>
              <a:t>Each variable is conditionally independent of its nondescendants in the graph, given its parents.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IN" sz="4400" u="none" strike="noStrike">
                <a:latin typeface="Arial"/>
                <a:ea typeface="Arial"/>
                <a:cs typeface="Arial"/>
                <a:sym typeface="Arial"/>
              </a:rPr>
              <a:t>Simple Bayesian belief network</a:t>
            </a:r>
            <a:endParaRPr/>
          </a:p>
        </p:txBody>
      </p:sp>
      <p:pic>
        <p:nvPicPr>
          <p:cNvPr id="109" name="Google Shape;109;p5"/>
          <p:cNvPicPr preferRelativeResize="0"/>
          <p:nvPr/>
        </p:nvPicPr>
        <p:blipFill rotWithShape="1">
          <a:blip r:embed="rId3">
            <a:alphaModFix/>
          </a:blip>
          <a:srcRect b="0" l="0" r="0" t="0"/>
          <a:stretch/>
        </p:blipFill>
        <p:spPr>
          <a:xfrm>
            <a:off x="2061694" y="1825635"/>
            <a:ext cx="8494299" cy="40574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IN" sz="3200">
                <a:latin typeface="Calibri"/>
                <a:ea typeface="Calibri"/>
                <a:cs typeface="Calibri"/>
                <a:sym typeface="Calibri"/>
              </a:rPr>
              <a:t>how Bayesian belief network is trained for classification</a:t>
            </a:r>
            <a:endParaRPr sz="6600"/>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54000" lvl="0" marL="228600" rtl="0" algn="l">
              <a:spcBef>
                <a:spcPts val="1000"/>
              </a:spcBef>
              <a:spcAft>
                <a:spcPts val="0"/>
              </a:spcAft>
              <a:buSzPts val="2200"/>
              <a:buFont typeface="Calibri"/>
              <a:buChar char="•"/>
            </a:pPr>
            <a:r>
              <a:rPr lang="en-IN" sz="2200"/>
              <a:t>To train a Bayesian network, the algorithm first constructs the DAG, either manually or using an algorithm such as the K2 algorithm or the Hill-Climbing algorithm. </a:t>
            </a:r>
            <a:endParaRPr sz="2200"/>
          </a:p>
          <a:p>
            <a:pPr indent="-254000" lvl="0" marL="228600" rtl="0" algn="l">
              <a:spcBef>
                <a:spcPts val="1000"/>
              </a:spcBef>
              <a:spcAft>
                <a:spcPts val="0"/>
              </a:spcAft>
              <a:buSzPts val="2200"/>
              <a:buFont typeface="Calibri"/>
              <a:buChar char="•"/>
            </a:pPr>
            <a:r>
              <a:rPr lang="en-IN" sz="2200"/>
              <a:t>Once the DAG is constructed, the Bayesian belief networks (BBNs) learns the CPDs (called parameter learning) for each node in the network.</a:t>
            </a:r>
            <a:endParaRPr sz="2200"/>
          </a:p>
          <a:p>
            <a:pPr indent="-222250" lvl="1" marL="685800" rtl="0" algn="l">
              <a:lnSpc>
                <a:spcPct val="90000"/>
              </a:lnSpc>
              <a:spcBef>
                <a:spcPts val="500"/>
              </a:spcBef>
              <a:spcAft>
                <a:spcPts val="0"/>
              </a:spcAft>
              <a:buClr>
                <a:schemeClr val="dk1"/>
              </a:buClr>
              <a:buSzPts val="1900"/>
              <a:buFont typeface="Calibri"/>
              <a:buChar char="•"/>
            </a:pPr>
            <a:r>
              <a:rPr lang="en-IN" sz="1900"/>
              <a:t>which involves estimating the parameters (i.e., the conditional probabilities) of the network from data.</a:t>
            </a:r>
            <a:endParaRPr sz="1900"/>
          </a:p>
          <a:p>
            <a:pPr indent="-190500" lvl="0" marL="228600" rtl="0" algn="l">
              <a:lnSpc>
                <a:spcPct val="90000"/>
              </a:lnSpc>
              <a:spcBef>
                <a:spcPts val="1000"/>
              </a:spcBef>
              <a:spcAft>
                <a:spcPts val="0"/>
              </a:spcAft>
              <a:buClr>
                <a:schemeClr val="dk1"/>
              </a:buClr>
              <a:buSzPts val="2200"/>
              <a:buFont typeface="Calibri"/>
              <a:buChar char="•"/>
            </a:pPr>
            <a:r>
              <a:rPr lang="en-IN" sz="2200"/>
              <a:t>There are different methods for parameter learning in BBNs, but one common approach is called maximum likelihood estimation (MLE), </a:t>
            </a:r>
            <a:endParaRPr sz="2200"/>
          </a:p>
          <a:p>
            <a:pPr indent="-222250" lvl="1" marL="685800" rtl="0" algn="l">
              <a:lnSpc>
                <a:spcPct val="90000"/>
              </a:lnSpc>
              <a:spcBef>
                <a:spcPts val="500"/>
              </a:spcBef>
              <a:spcAft>
                <a:spcPts val="0"/>
              </a:spcAft>
              <a:buClr>
                <a:schemeClr val="dk1"/>
              </a:buClr>
              <a:buSzPts val="1900"/>
              <a:buFont typeface="Calibri"/>
              <a:buChar char="•"/>
            </a:pPr>
            <a:r>
              <a:rPr lang="en-IN" sz="1900"/>
              <a:t>which involves finding the values of the probabilities that maximize the likelihood of the training data.</a:t>
            </a:r>
            <a:endParaRPr sz="1900"/>
          </a:p>
          <a:p>
            <a:pPr indent="-234950" lvl="1" marL="685800" rtl="0" algn="l">
              <a:spcBef>
                <a:spcPts val="0"/>
              </a:spcBef>
              <a:spcAft>
                <a:spcPts val="0"/>
              </a:spcAft>
              <a:buSzPts val="1900"/>
              <a:buFont typeface="Calibri"/>
              <a:buChar char="•"/>
            </a:pPr>
            <a:r>
              <a:rPr lang="en-IN" sz="1900"/>
              <a:t>To learn the CPD for a node, the algorithm counts the frequencies of each possible combination of values of the node and its parents in the training data, and uses these counts to estimate the probability distribution.</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6f211abbf2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1" name="Google Shape;121;g26f211abbf2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177800" lvl="0" marL="228600" rtl="0" algn="l">
              <a:lnSpc>
                <a:spcPct val="90000"/>
              </a:lnSpc>
              <a:spcBef>
                <a:spcPts val="1000"/>
              </a:spcBef>
              <a:spcAft>
                <a:spcPts val="0"/>
              </a:spcAft>
              <a:buSzPts val="2000"/>
              <a:buChar char="•"/>
            </a:pPr>
            <a:r>
              <a:rPr i="0" lang="en-IN" sz="2000">
                <a:latin typeface="Arial"/>
                <a:ea typeface="Arial"/>
                <a:cs typeface="Arial"/>
                <a:sym typeface="Arial"/>
              </a:rPr>
              <a:t>There are different methods for estimating the CPDs from the training data, depending on the type of node and the available data. </a:t>
            </a:r>
            <a:endParaRPr i="0" sz="2000">
              <a:latin typeface="Arial"/>
              <a:ea typeface="Arial"/>
              <a:cs typeface="Arial"/>
              <a:sym typeface="Arial"/>
            </a:endParaRPr>
          </a:p>
          <a:p>
            <a:pPr indent="-241300" lvl="1" marL="685800" rtl="0" algn="l">
              <a:lnSpc>
                <a:spcPct val="90000"/>
              </a:lnSpc>
              <a:spcBef>
                <a:spcPts val="1000"/>
              </a:spcBef>
              <a:spcAft>
                <a:spcPts val="0"/>
              </a:spcAft>
              <a:buSzPts val="2000"/>
              <a:buChar char="•"/>
            </a:pPr>
            <a:r>
              <a:rPr i="0" lang="en-IN" sz="2000">
                <a:latin typeface="Arial"/>
                <a:ea typeface="Arial"/>
                <a:cs typeface="Arial"/>
                <a:sym typeface="Arial"/>
              </a:rPr>
              <a:t>For discrete nodes, the most common method is the maximum likelihood estimation (MLE), which estimates the probabilities by counting the frequencies of each combination of values. </a:t>
            </a:r>
            <a:endParaRPr i="0" sz="2000">
              <a:latin typeface="Arial"/>
              <a:ea typeface="Arial"/>
              <a:cs typeface="Arial"/>
              <a:sym typeface="Arial"/>
            </a:endParaRPr>
          </a:p>
          <a:p>
            <a:pPr indent="-241300" lvl="1" marL="685800" rtl="0" algn="l">
              <a:lnSpc>
                <a:spcPct val="90000"/>
              </a:lnSpc>
              <a:spcBef>
                <a:spcPts val="1000"/>
              </a:spcBef>
              <a:spcAft>
                <a:spcPts val="0"/>
              </a:spcAft>
              <a:buSzPts val="2000"/>
              <a:buChar char="•"/>
            </a:pPr>
            <a:r>
              <a:rPr i="0" lang="en-IN" sz="2000">
                <a:latin typeface="Arial"/>
                <a:ea typeface="Arial"/>
                <a:cs typeface="Arial"/>
                <a:sym typeface="Arial"/>
              </a:rPr>
              <a:t>For continuous nodes, other methods such as maximum likelihood estimation with Gaussian distributions or kernel density estimation may be used.</a:t>
            </a:r>
            <a:endParaRPr sz="2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IN" sz="2800">
                <a:latin typeface="Calibri"/>
                <a:ea typeface="Calibri"/>
                <a:cs typeface="Calibri"/>
                <a:sym typeface="Calibri"/>
              </a:rPr>
              <a:t>Test the BBN</a:t>
            </a:r>
            <a:endParaRPr sz="6000"/>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41300" lvl="0" marL="228600" rtl="0" algn="l">
              <a:spcBef>
                <a:spcPts val="0"/>
              </a:spcBef>
              <a:spcAft>
                <a:spcPts val="0"/>
              </a:spcAft>
              <a:buSzPts val="2000"/>
              <a:buChar char="•"/>
            </a:pPr>
            <a:r>
              <a:rPr lang="en-IN" sz="2000">
                <a:latin typeface="Arial"/>
                <a:ea typeface="Arial"/>
                <a:cs typeface="Arial"/>
                <a:sym typeface="Arial"/>
              </a:rPr>
              <a:t>Once the CPDs are learned for each node in the network, the Bayesian network can be used for inference and prediction on new data. </a:t>
            </a:r>
            <a:endParaRPr sz="2000">
              <a:latin typeface="Arial"/>
              <a:ea typeface="Arial"/>
              <a:cs typeface="Arial"/>
              <a:sym typeface="Arial"/>
            </a:endParaRPr>
          </a:p>
          <a:p>
            <a:pPr indent="0" lvl="0" marL="228600" rtl="0" algn="l">
              <a:spcBef>
                <a:spcPts val="0"/>
              </a:spcBef>
              <a:spcAft>
                <a:spcPts val="0"/>
              </a:spcAft>
              <a:buNone/>
            </a:pPr>
            <a:r>
              <a:t/>
            </a:r>
            <a:endParaRPr sz="2000">
              <a:latin typeface="Arial"/>
              <a:ea typeface="Arial"/>
              <a:cs typeface="Arial"/>
              <a:sym typeface="Arial"/>
            </a:endParaRPr>
          </a:p>
          <a:p>
            <a:pPr indent="-241300" lvl="0" marL="228600" rtl="0" algn="l">
              <a:spcBef>
                <a:spcPts val="0"/>
              </a:spcBef>
              <a:spcAft>
                <a:spcPts val="0"/>
              </a:spcAft>
              <a:buSzPts val="2000"/>
              <a:buChar char="•"/>
            </a:pPr>
            <a:r>
              <a:rPr lang="en-IN" sz="2000">
                <a:latin typeface="Arial"/>
                <a:ea typeface="Arial"/>
                <a:cs typeface="Arial"/>
                <a:sym typeface="Arial"/>
              </a:rPr>
              <a:t>During inference, the algorithm uses the network to calculate the posterior probability distribution of a target variable (</a:t>
            </a:r>
            <a:r>
              <a:rPr lang="en-IN" sz="2000"/>
              <a:t>posterior probability of each class) </a:t>
            </a:r>
            <a:r>
              <a:rPr lang="en-IN" sz="2000">
                <a:latin typeface="Arial"/>
                <a:ea typeface="Arial"/>
                <a:cs typeface="Arial"/>
                <a:sym typeface="Arial"/>
              </a:rPr>
              <a:t>given observed evidence, using the learned CPDs and the network structure to propagate the probabilities through the network.</a:t>
            </a:r>
            <a:endParaRPr sz="2000"/>
          </a:p>
          <a:p>
            <a:pPr indent="-50800" lvl="0" marL="228600" rtl="0" algn="l">
              <a:lnSpc>
                <a:spcPct val="90000"/>
              </a:lnSpc>
              <a:spcBef>
                <a:spcPts val="1000"/>
              </a:spcBef>
              <a:spcAft>
                <a:spcPts val="0"/>
              </a:spcAft>
              <a:buClr>
                <a:schemeClr val="dk1"/>
              </a:buClr>
              <a:buSzPts val="28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IN" sz="3200">
                <a:latin typeface="Calibri"/>
                <a:ea typeface="Calibri"/>
                <a:cs typeface="Calibri"/>
                <a:sym typeface="Calibri"/>
              </a:rPr>
              <a:t>Refine the BBN </a:t>
            </a:r>
            <a:endParaRPr sz="6600"/>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latin typeface="Calibri"/>
                <a:ea typeface="Calibri"/>
                <a:cs typeface="Calibri"/>
                <a:sym typeface="Calibri"/>
              </a:rPr>
              <a:t>By repeating these steps with different sets of training and test data, we can iteratively improve the performance of the BBN and adjust the structure and parameters of the network as needed.</a:t>
            </a:r>
            <a:endParaRPr/>
          </a:p>
          <a:p>
            <a:pPr indent="-228600" lvl="0" marL="228600" rtl="0" algn="l">
              <a:lnSpc>
                <a:spcPct val="90000"/>
              </a:lnSpc>
              <a:spcBef>
                <a:spcPts val="1000"/>
              </a:spcBef>
              <a:spcAft>
                <a:spcPts val="0"/>
              </a:spcAft>
              <a:buClr>
                <a:schemeClr val="dk1"/>
              </a:buClr>
              <a:buSzPts val="2800"/>
              <a:buChar char="•"/>
            </a:pPr>
            <a:r>
              <a:rPr lang="en-IN">
                <a:latin typeface="Calibri"/>
                <a:ea typeface="Calibri"/>
                <a:cs typeface="Calibri"/>
                <a:sym typeface="Calibri"/>
              </a:rPr>
              <a:t>If we discover that a certain variable is not having the expected impact on the probability of the disease, we may need to adjust its assigned probability or its dependencies with other variables.</a:t>
            </a:r>
            <a:endParaRPr/>
          </a:p>
          <a:p>
            <a:pPr indent="-508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2023-01-19T07:54:05Z</dcterms:created>
  <dc:creator>Manjari Gupta</dc:creator>
</cp:coreProperties>
</file>