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4"/>
  </p:notesMasterIdLst>
  <p:sldIdLst>
    <p:sldId id="450" r:id="rId2"/>
    <p:sldId id="326" r:id="rId3"/>
    <p:sldId id="327" r:id="rId4"/>
    <p:sldId id="328" r:id="rId5"/>
    <p:sldId id="329" r:id="rId6"/>
    <p:sldId id="279" r:id="rId7"/>
    <p:sldId id="280" r:id="rId8"/>
    <p:sldId id="282" r:id="rId9"/>
    <p:sldId id="283" r:id="rId10"/>
    <p:sldId id="284" r:id="rId11"/>
    <p:sldId id="330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6" r:id="rId22"/>
    <p:sldId id="298" r:id="rId23"/>
    <p:sldId id="300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4" r:id="rId36"/>
    <p:sldId id="316" r:id="rId37"/>
    <p:sldId id="317" r:id="rId38"/>
    <p:sldId id="318" r:id="rId39"/>
    <p:sldId id="319" r:id="rId40"/>
    <p:sldId id="320" r:id="rId41"/>
    <p:sldId id="468" r:id="rId42"/>
    <p:sldId id="323" r:id="rId43"/>
    <p:sldId id="469" r:id="rId44"/>
    <p:sldId id="470" r:id="rId45"/>
    <p:sldId id="471" r:id="rId46"/>
    <p:sldId id="472" r:id="rId47"/>
    <p:sldId id="473" r:id="rId48"/>
    <p:sldId id="474" r:id="rId49"/>
    <p:sldId id="475" r:id="rId50"/>
    <p:sldId id="396" r:id="rId51"/>
    <p:sldId id="331" r:id="rId52"/>
    <p:sldId id="332" r:id="rId53"/>
    <p:sldId id="333" r:id="rId54"/>
    <p:sldId id="463" r:id="rId55"/>
    <p:sldId id="464" r:id="rId56"/>
    <p:sldId id="465" r:id="rId57"/>
    <p:sldId id="476" r:id="rId58"/>
    <p:sldId id="477" r:id="rId59"/>
    <p:sldId id="466" r:id="rId60"/>
    <p:sldId id="478" r:id="rId61"/>
    <p:sldId id="451" r:id="rId62"/>
    <p:sldId id="452" r:id="rId63"/>
    <p:sldId id="453" r:id="rId64"/>
    <p:sldId id="454" r:id="rId65"/>
    <p:sldId id="479" r:id="rId66"/>
    <p:sldId id="480" r:id="rId67"/>
    <p:sldId id="456" r:id="rId68"/>
    <p:sldId id="455" r:id="rId69"/>
    <p:sldId id="357" r:id="rId70"/>
    <p:sldId id="358" r:id="rId71"/>
    <p:sldId id="359" r:id="rId72"/>
    <p:sldId id="268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7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D672D-2F46-4504-91D4-9BC327399B03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F2D9-6D1C-43E6-A56A-A1F3E1688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15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788738D-DF82-4D67-8F41-DBB9247D16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E49F598-D447-4E03-A2BC-11192EF10D86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09C93A4-073F-40B5-8763-891E763B1F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7F485DA2-C480-4849-BC0F-811A0557C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917B6C29-0F72-4D99-9293-10C0A3D2B8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solidFill>
            <a:srgbClr val="FFFFFF"/>
          </a:solidFill>
          <a:ln/>
        </p:spPr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46B8BA0D-8AE0-4813-944B-40C59E305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24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80DE58CB-F4A3-4E89-A127-E968EBBC53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solidFill>
            <a:srgbClr val="FFFFFF"/>
          </a:solidFill>
          <a:ln/>
        </p:spPr>
      </p:sp>
      <p:sp>
        <p:nvSpPr>
          <p:cNvPr id="109571" name="Text Box 3">
            <a:extLst>
              <a:ext uri="{FF2B5EF4-FFF2-40B4-BE49-F238E27FC236}">
                <a16:creationId xmlns:a16="http://schemas.microsoft.com/office/drawing/2014/main" id="{A2728C9E-4670-4498-868E-EF87655FC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24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55F3A2B9-E1A1-48C2-8DD9-CBFB2BA23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solidFill>
            <a:srgbClr val="FFFFFF"/>
          </a:solidFill>
          <a:ln/>
        </p:spPr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E3B1936C-93E4-4E1C-9DCD-1315A767D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24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1AD0EA4A-A34C-47D4-A67F-96B72819EC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1672924-96F7-460F-B258-8D0437FD3E42}" type="slidenum">
              <a:rPr lang="en-US" altLang="en-US" smtClean="0">
                <a:latin typeface="Times New Roman" panose="02020603050405020304" pitchFamily="18" charset="0"/>
              </a:rPr>
              <a:pPr/>
              <a:t>69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D661813C-DB42-4938-A1F3-FE5FEE61A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IN" altLang="en-US"/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15EC11E6-88C3-4BC3-8237-9532CD875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119813" name="Rectangle 4">
            <a:extLst>
              <a:ext uri="{FF2B5EF4-FFF2-40B4-BE49-F238E27FC236}">
                <a16:creationId xmlns:a16="http://schemas.microsoft.com/office/drawing/2014/main" id="{E3274BE9-77FC-43F5-AAB9-AFBDE05AE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IN" altLang="en-US"/>
          </a:p>
        </p:txBody>
      </p:sp>
      <p:sp>
        <p:nvSpPr>
          <p:cNvPr id="119814" name="Rectangle 5">
            <a:extLst>
              <a:ext uri="{FF2B5EF4-FFF2-40B4-BE49-F238E27FC236}">
                <a16:creationId xmlns:a16="http://schemas.microsoft.com/office/drawing/2014/main" id="{79F7C1B7-D267-40B3-98D4-CB9C3CA3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IN" altLang="en-US"/>
          </a:p>
        </p:txBody>
      </p:sp>
      <p:sp>
        <p:nvSpPr>
          <p:cNvPr id="119815" name="Rectangle 6">
            <a:extLst>
              <a:ext uri="{FF2B5EF4-FFF2-40B4-BE49-F238E27FC236}">
                <a16:creationId xmlns:a16="http://schemas.microsoft.com/office/drawing/2014/main" id="{EE23E36F-7AA9-4D1A-8998-28C999B0FA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119816" name="Rectangle 7">
            <a:extLst>
              <a:ext uri="{FF2B5EF4-FFF2-40B4-BE49-F238E27FC236}">
                <a16:creationId xmlns:a16="http://schemas.microsoft.com/office/drawing/2014/main" id="{FACCED9A-69CB-465C-A410-9FB79639A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A8EF0AF0-3687-4352-B265-99D66D11AE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3B54493-38BE-448D-BC57-4D8F869F4AD2}" type="slidenum">
              <a:rPr lang="en-US" altLang="en-US" smtClean="0">
                <a:latin typeface="Times New Roman" panose="02020603050405020304" pitchFamily="18" charset="0"/>
              </a:rPr>
              <a:pPr/>
              <a:t>70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12A157B6-2A74-45D0-B987-2BBE39460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IN" altLang="en-US"/>
          </a:p>
        </p:txBody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24C71F1B-163B-4BC1-990F-5A6BDA506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121861" name="Rectangle 4">
            <a:extLst>
              <a:ext uri="{FF2B5EF4-FFF2-40B4-BE49-F238E27FC236}">
                <a16:creationId xmlns:a16="http://schemas.microsoft.com/office/drawing/2014/main" id="{E0BE57F0-D21E-4809-B575-2DBBFDD64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IN" altLang="en-US"/>
          </a:p>
        </p:txBody>
      </p:sp>
      <p:sp>
        <p:nvSpPr>
          <p:cNvPr id="121862" name="Rectangle 5">
            <a:extLst>
              <a:ext uri="{FF2B5EF4-FFF2-40B4-BE49-F238E27FC236}">
                <a16:creationId xmlns:a16="http://schemas.microsoft.com/office/drawing/2014/main" id="{6CEF9EA6-513E-4E70-865B-CCF2A8038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IN" altLang="en-US"/>
          </a:p>
        </p:txBody>
      </p:sp>
      <p:sp>
        <p:nvSpPr>
          <p:cNvPr id="121863" name="Rectangle 6">
            <a:extLst>
              <a:ext uri="{FF2B5EF4-FFF2-40B4-BE49-F238E27FC236}">
                <a16:creationId xmlns:a16="http://schemas.microsoft.com/office/drawing/2014/main" id="{B8036D1F-2587-4E82-A1D3-EBAF6B24A4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121864" name="Rectangle 7">
            <a:extLst>
              <a:ext uri="{FF2B5EF4-FFF2-40B4-BE49-F238E27FC236}">
                <a16:creationId xmlns:a16="http://schemas.microsoft.com/office/drawing/2014/main" id="{8879AD6B-0429-4F6F-911C-AA76CE1BF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745743A4-393F-4056-B833-84AAFCD9B8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03B628B-A20F-46F6-B554-03A7E078334C}" type="slidenum">
              <a:rPr lang="en-US" altLang="en-US" smtClean="0">
                <a:latin typeface="Times New Roman" panose="02020603050405020304" pitchFamily="18" charset="0"/>
              </a:rPr>
              <a:pPr/>
              <a:t>71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3727F5EB-A7CB-436F-BF80-42F389CFB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IN" altLang="en-US"/>
          </a:p>
        </p:txBody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61433820-15E2-4EAA-88DC-38C404884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26</a:t>
            </a:r>
          </a:p>
        </p:txBody>
      </p:sp>
      <p:sp>
        <p:nvSpPr>
          <p:cNvPr id="123909" name="Rectangle 4">
            <a:extLst>
              <a:ext uri="{FF2B5EF4-FFF2-40B4-BE49-F238E27FC236}">
                <a16:creationId xmlns:a16="http://schemas.microsoft.com/office/drawing/2014/main" id="{FCC5432B-8317-4582-A12C-0E2CFC335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IN" altLang="en-US"/>
          </a:p>
        </p:txBody>
      </p:sp>
      <p:sp>
        <p:nvSpPr>
          <p:cNvPr id="123910" name="Rectangle 5">
            <a:extLst>
              <a:ext uri="{FF2B5EF4-FFF2-40B4-BE49-F238E27FC236}">
                <a16:creationId xmlns:a16="http://schemas.microsoft.com/office/drawing/2014/main" id="{29359599-D835-49BA-AF83-541BBE3D9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IN" altLang="en-US"/>
          </a:p>
        </p:txBody>
      </p:sp>
      <p:sp>
        <p:nvSpPr>
          <p:cNvPr id="123911" name="Rectangle 6">
            <a:extLst>
              <a:ext uri="{FF2B5EF4-FFF2-40B4-BE49-F238E27FC236}">
                <a16:creationId xmlns:a16="http://schemas.microsoft.com/office/drawing/2014/main" id="{350D69A0-7285-40D3-BE9E-F71C4B27A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123912" name="Rectangle 7">
            <a:extLst>
              <a:ext uri="{FF2B5EF4-FFF2-40B4-BE49-F238E27FC236}">
                <a16:creationId xmlns:a16="http://schemas.microsoft.com/office/drawing/2014/main" id="{49349029-AAC2-41AA-B355-A8D9A1861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E68ED9F-7284-4047-866B-6BEB644AD2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solidFill>
            <a:srgbClr val="FFFFFF"/>
          </a:solidFill>
          <a:ln/>
        </p:spPr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5C0983A8-D679-4751-A811-4BA69BE79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24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13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801BD08A-2D81-4EEB-8945-7490B9E8CA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F4C695D-A21D-40EA-BB44-4802975954DF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744D8B2-170B-48C5-893C-2D00346AA3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6B7C0FC-1E2A-4706-9157-ED25E3856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B5B5C897-C238-4996-8C7E-9BDBA2CE60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D38FE10-90A8-4D18-884A-62624C8FE570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5EBF7128-5233-45D9-B10C-1212633FC6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94E0A116-CF8C-4A1F-B7C0-85988380A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C3097579-E541-4A40-9EA3-14EDE546CD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FF1E129-A129-4021-B917-7C9E2B28C008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B265784B-D64E-4283-95FC-ED9179816C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D9A1FBC-4B15-44A3-926C-735AC814E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C49E54F6-2080-46AA-A0CC-79FFCDDDBC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7121152-39E2-4F5D-A5F3-8E8F9BE5CF83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E6EFFD4-D16C-4B5E-A241-A2860A10C0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6FFDE826-AD0D-4AAB-AA6B-D3E683049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AD880594-FC68-4356-94F2-E49FAFAE6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3CF784D-9CA6-473C-871D-10BCBDBE283F}" type="slidenum">
              <a:rPr lang="en-US" altLang="en-US" smtClean="0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89028B8C-F1DF-4606-A94F-D6D7B7C104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4FDE468E-62A5-4A40-8DA0-15365AE04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4BD7B4A4-B173-4774-972E-A4D470611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E32BE79-87D7-4089-8C39-36037909AB70}" type="slidenum">
              <a:rPr lang="en-US" altLang="en-US" smtClean="0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E8BB4347-B961-4BD8-97E9-E471ACF48F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F2E7FD6D-8A54-4473-9432-D63D85952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107A70B5-857D-4F9B-875E-69D4EE053C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45ADD23-93E3-4E79-AF48-E2F43251AD29}" type="slidenum">
              <a:rPr lang="en-US" altLang="en-US" smtClean="0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093DB526-2431-4A46-A4FA-30D4067968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F265C453-EA80-4048-829A-7A2CC27E5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0EC01EF3-6C4A-46C1-9F64-EC4320A459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0025" y="307975"/>
            <a:ext cx="6608763" cy="3717925"/>
          </a:xfrm>
          <a:solidFill>
            <a:srgbClr val="FFFFFF"/>
          </a:solidFill>
          <a:ln/>
        </p:spPr>
      </p:sp>
      <p:sp>
        <p:nvSpPr>
          <p:cNvPr id="105475" name="Text Box 3">
            <a:extLst>
              <a:ext uri="{FF2B5EF4-FFF2-40B4-BE49-F238E27FC236}">
                <a16:creationId xmlns:a16="http://schemas.microsoft.com/office/drawing/2014/main" id="{C3E7408C-5D58-4AA9-9C25-1D3DFDA27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387850"/>
            <a:ext cx="598487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24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ABA0-6FA9-450E-A402-066347876A7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FE09-6E97-4245-8DD7-8C768123A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88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ABA0-6FA9-450E-A402-066347876A7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FE09-6E97-4245-8DD7-8C768123A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35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ABA0-6FA9-450E-A402-066347876A7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FE09-6E97-4245-8DD7-8C768123A68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249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ABA0-6FA9-450E-A402-066347876A7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FE09-6E97-4245-8DD7-8C768123A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74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ABA0-6FA9-450E-A402-066347876A7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FE09-6E97-4245-8DD7-8C768123A68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220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ABA0-6FA9-450E-A402-066347876A7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FE09-6E97-4245-8DD7-8C768123A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802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ABA0-6FA9-450E-A402-066347876A7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FE09-6E97-4245-8DD7-8C768123A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12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ABA0-6FA9-450E-A402-066347876A7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FE09-6E97-4245-8DD7-8C768123A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58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B83F400-159E-4211-B77E-C0C80AF184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51CA41A-883E-47B4-9D89-FD45E44A68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Testing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132E4FF-A730-4E25-AD05-7EFEBCA5F6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D3BD2-2A70-4528-8533-81480D3E6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1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ABA0-6FA9-450E-A402-066347876A7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FE09-6E97-4245-8DD7-8C768123A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27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ABA0-6FA9-450E-A402-066347876A7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FE09-6E97-4245-8DD7-8C768123A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94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ABA0-6FA9-450E-A402-066347876A7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FE09-6E97-4245-8DD7-8C768123A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53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ABA0-6FA9-450E-A402-066347876A7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FE09-6E97-4245-8DD7-8C768123A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26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ABA0-6FA9-450E-A402-066347876A7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FE09-6E97-4245-8DD7-8C768123A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41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ABA0-6FA9-450E-A402-066347876A7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FE09-6E97-4245-8DD7-8C768123A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0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ABA0-6FA9-450E-A402-066347876A7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FE09-6E97-4245-8DD7-8C768123A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19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ABA0-6FA9-450E-A402-066347876A7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FE09-6E97-4245-8DD7-8C768123A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61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ABA0-6FA9-450E-A402-066347876A7F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75FE09-6E97-4245-8DD7-8C768123A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08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>
            <a:extLst>
              <a:ext uri="{FF2B5EF4-FFF2-40B4-BE49-F238E27FC236}">
                <a16:creationId xmlns:a16="http://schemas.microsoft.com/office/drawing/2014/main" id="{53605619-3B78-4E53-A7B6-8F2BD78F27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White Box Testing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3F6AA9E3-E31A-4369-BE9B-A78F1F6C40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0962" name="Rectangle 15">
            <a:extLst>
              <a:ext uri="{FF2B5EF4-FFF2-40B4-BE49-F238E27FC236}">
                <a16:creationId xmlns:a16="http://schemas.microsoft.com/office/drawing/2014/main" id="{20C62D50-0123-4438-BABB-FBCA4FC09C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bg2"/>
                </a:solidFill>
              </a:rPr>
              <a:t>Testing</a:t>
            </a:r>
          </a:p>
        </p:txBody>
      </p:sp>
      <p:sp>
        <p:nvSpPr>
          <p:cNvPr id="40963" name="Rectangle 16">
            <a:extLst>
              <a:ext uri="{FF2B5EF4-FFF2-40B4-BE49-F238E27FC236}">
                <a16:creationId xmlns:a16="http://schemas.microsoft.com/office/drawing/2014/main" id="{8619FA05-FC1C-4D46-B6F9-8762F0D961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AA31B3-0F69-4D10-BE46-744E51F421C8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AAF7F63-2B64-4D06-990F-D86905358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8675"/>
            <a:r>
              <a:rPr lang="en-US" altLang="en-US"/>
              <a:t>Euclid's GCD Computation Algorithm</a:t>
            </a:r>
          </a:p>
        </p:txBody>
      </p:sp>
      <p:sp>
        <p:nvSpPr>
          <p:cNvPr id="1892355" name="Rectangle 3">
            <a:extLst>
              <a:ext uri="{FF2B5EF4-FFF2-40B4-BE49-F238E27FC236}">
                <a16:creationId xmlns:a16="http://schemas.microsoft.com/office/drawing/2014/main" id="{51568980-DE98-4061-9D50-5401AFB888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1045" indent="-311045" defTabSz="829452">
              <a:lnSpc>
                <a:spcPct val="105000"/>
              </a:lnSpc>
              <a:spcBef>
                <a:spcPct val="15000"/>
              </a:spcBef>
              <a:spcAft>
                <a:spcPct val="5000"/>
              </a:spcAft>
              <a:defRPr/>
            </a:pPr>
            <a:r>
              <a:rPr lang="en-US" altLang="en-US" sz="3991"/>
              <a:t>By choosing the test set {(x=3,y=3),(x=4,y=3), (x=3,y=4)}</a:t>
            </a:r>
          </a:p>
          <a:p>
            <a:pPr marL="673930" lvl="1" defTabSz="829452">
              <a:lnSpc>
                <a:spcPct val="105000"/>
              </a:lnSpc>
              <a:spcBef>
                <a:spcPct val="15000"/>
              </a:spcBef>
              <a:spcAft>
                <a:spcPct val="5000"/>
              </a:spcAft>
              <a:defRPr/>
            </a:pPr>
            <a:r>
              <a:rPr lang="en-US" altLang="en-US" sz="3628"/>
              <a:t>All statements are executed at least once.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4">
            <a:extLst>
              <a:ext uri="{FF2B5EF4-FFF2-40B4-BE49-F238E27FC236}">
                <a16:creationId xmlns:a16="http://schemas.microsoft.com/office/drawing/2014/main" id="{6AFD1CAC-ABF1-4583-A54E-98D4E1D7D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Branch coverage</a:t>
            </a:r>
          </a:p>
        </p:txBody>
      </p:sp>
      <p:sp>
        <p:nvSpPr>
          <p:cNvPr id="55303" name="Rectangle 5">
            <a:extLst>
              <a:ext uri="{FF2B5EF4-FFF2-40B4-BE49-F238E27FC236}">
                <a16:creationId xmlns:a16="http://schemas.microsoft.com/office/drawing/2014/main" id="{AEFCDE90-EC0E-4C39-AEB9-8EEA73DB36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51112" y="1824962"/>
            <a:ext cx="8448261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sz="2000" dirty="0"/>
              <a:t>Criterion: Each edge should be traversed at least  once during testing</a:t>
            </a:r>
          </a:p>
          <a:p>
            <a:pPr eaLnBrk="1" hangingPunct="1">
              <a:lnSpc>
                <a:spcPct val="70000"/>
              </a:lnSpc>
            </a:pPr>
            <a:r>
              <a:rPr lang="en-US" altLang="en-US" sz="2000" dirty="0"/>
              <a:t>i.e. each decision must evaluate to both true and false during testing</a:t>
            </a:r>
          </a:p>
          <a:p>
            <a:pPr eaLnBrk="1" hangingPunct="1"/>
            <a:r>
              <a:rPr lang="en-US" altLang="en-US" sz="2000" dirty="0"/>
              <a:t>Branch coverage implies </a:t>
            </a:r>
            <a:r>
              <a:rPr lang="en-US" altLang="en-US" sz="2000" dirty="0" err="1"/>
              <a:t>stmt</a:t>
            </a:r>
            <a:r>
              <a:rPr lang="en-US" altLang="en-US" sz="2000" dirty="0"/>
              <a:t> coverage</a:t>
            </a:r>
          </a:p>
          <a:p>
            <a:pPr eaLnBrk="1" hangingPunct="1"/>
            <a:r>
              <a:rPr lang="en-US" altLang="en-US" sz="2000" dirty="0"/>
              <a:t>If multiple conditions in a decision, then all conditions need not be evaluated to T and F</a:t>
            </a:r>
          </a:p>
        </p:txBody>
      </p:sp>
      <p:sp>
        <p:nvSpPr>
          <p:cNvPr id="55298" name="Footer Placeholder 4">
            <a:extLst>
              <a:ext uri="{FF2B5EF4-FFF2-40B4-BE49-F238E27FC236}">
                <a16:creationId xmlns:a16="http://schemas.microsoft.com/office/drawing/2014/main" id="{AC74D642-893A-4BE9-A9F1-86C1C0AD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Testing</a:t>
            </a:r>
          </a:p>
        </p:txBody>
      </p:sp>
      <p:sp>
        <p:nvSpPr>
          <p:cNvPr id="55299" name="Slide Number Placeholder 5">
            <a:extLst>
              <a:ext uri="{FF2B5EF4-FFF2-40B4-BE49-F238E27FC236}">
                <a16:creationId xmlns:a16="http://schemas.microsoft.com/office/drawing/2014/main" id="{E073D3DD-9463-44B6-A150-08045297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69FD1C-84C6-49A9-A1E3-71CD7792AF1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208EAB52-5593-4F39-AE9F-B5A1504AB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/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D5E4EA22-139F-47C1-BE78-4DBB5427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02" name="Rectangle 2">
            <a:extLst>
              <a:ext uri="{FF2B5EF4-FFF2-40B4-BE49-F238E27FC236}">
                <a16:creationId xmlns:a16="http://schemas.microsoft.com/office/drawing/2014/main" id="{32CB147B-FD07-4025-912D-3E15C7CFA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5987"/>
              <a:t>Branch Coverage</a:t>
            </a:r>
          </a:p>
        </p:txBody>
      </p:sp>
      <p:sp>
        <p:nvSpPr>
          <p:cNvPr id="1894403" name="Rectangle 3">
            <a:extLst>
              <a:ext uri="{FF2B5EF4-FFF2-40B4-BE49-F238E27FC236}">
                <a16:creationId xmlns:a16="http://schemas.microsoft.com/office/drawing/2014/main" id="{907493E4-7035-40DA-8DD4-8E5FCBAEC2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3" y="2160589"/>
            <a:ext cx="9725623" cy="3880773"/>
          </a:xfrm>
        </p:spPr>
        <p:txBody>
          <a:bodyPr/>
          <a:lstStyle/>
          <a:p>
            <a:pPr marL="311045" indent="-311045" defTabSz="829452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defRPr/>
            </a:pPr>
            <a:r>
              <a:rPr lang="en-US" altLang="en-US" sz="3991" dirty="0"/>
              <a:t>Branch testing guarantees statement coverage:</a:t>
            </a:r>
          </a:p>
          <a:p>
            <a:pPr marL="673930" lvl="1" defTabSz="829452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defRPr/>
            </a:pPr>
            <a:r>
              <a:rPr lang="en-US" altLang="en-US" sz="3628" dirty="0"/>
              <a:t>A stronger testing compared to the statement coverage-based testing.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426" name="Rectangle 2">
            <a:extLst>
              <a:ext uri="{FF2B5EF4-FFF2-40B4-BE49-F238E27FC236}">
                <a16:creationId xmlns:a16="http://schemas.microsoft.com/office/drawing/2014/main" id="{781416EF-0A80-4522-841E-BDCB8537E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5987"/>
              <a:t>Stronger Testing</a:t>
            </a:r>
          </a:p>
        </p:txBody>
      </p:sp>
      <p:sp>
        <p:nvSpPr>
          <p:cNvPr id="1895427" name="Rectangle 3">
            <a:extLst>
              <a:ext uri="{FF2B5EF4-FFF2-40B4-BE49-F238E27FC236}">
                <a16:creationId xmlns:a16="http://schemas.microsoft.com/office/drawing/2014/main" id="{42636E70-F556-45F1-9772-68EB545936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7078" y="1981200"/>
            <a:ext cx="9505122" cy="4114800"/>
          </a:xfrm>
        </p:spPr>
        <p:txBody>
          <a:bodyPr/>
          <a:lstStyle/>
          <a:p>
            <a:pPr marL="311045" indent="-311045" defTabSz="829452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defRPr/>
            </a:pPr>
            <a:r>
              <a:rPr lang="en-US" altLang="en-US" sz="3266" dirty="0"/>
              <a:t>Test cases are a superset of a weaker testing:</a:t>
            </a:r>
          </a:p>
          <a:p>
            <a:pPr marL="673930" lvl="1" defTabSz="829452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defRPr/>
            </a:pPr>
            <a:r>
              <a:rPr lang="en-US" altLang="en-US" sz="2903" dirty="0"/>
              <a:t>A stronger testing covers at least all the elements of the elements covered by a weaker testing.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450" name="Rectangle 2">
            <a:extLst>
              <a:ext uri="{FF2B5EF4-FFF2-40B4-BE49-F238E27FC236}">
                <a16:creationId xmlns:a16="http://schemas.microsoft.com/office/drawing/2014/main" id="{58C1ED0F-7EC2-4CD9-9459-673229A6D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5987"/>
              <a:t>Example</a:t>
            </a:r>
          </a:p>
        </p:txBody>
      </p:sp>
      <p:sp>
        <p:nvSpPr>
          <p:cNvPr id="1896451" name="Rectangle 3">
            <a:extLst>
              <a:ext uri="{FF2B5EF4-FFF2-40B4-BE49-F238E27FC236}">
                <a16:creationId xmlns:a16="http://schemas.microsoft.com/office/drawing/2014/main" id="{534DF722-BA5E-468D-86E5-D68C131E0F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1045" indent="-311045" defTabSz="829452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altLang="en-US"/>
              <a:t>int f1(int x,int y){                    </a:t>
            </a:r>
          </a:p>
          <a:p>
            <a:pPr marL="311045" indent="-311045" defTabSz="829452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altLang="en-US"/>
              <a:t>1 while (x != y){</a:t>
            </a:r>
          </a:p>
          <a:p>
            <a:pPr marL="311045" indent="-311045" defTabSz="829452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altLang="en-US"/>
              <a:t>2    if (x&gt;y) then </a:t>
            </a:r>
          </a:p>
          <a:p>
            <a:pPr marL="311045" indent="-311045" defTabSz="829452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altLang="en-US"/>
              <a:t>3         x=x-y;</a:t>
            </a:r>
          </a:p>
          <a:p>
            <a:pPr marL="311045" indent="-311045" defTabSz="829452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altLang="en-US"/>
              <a:t>4    else y=y-x;</a:t>
            </a:r>
          </a:p>
          <a:p>
            <a:pPr marL="311045" indent="-311045" defTabSz="829452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altLang="en-US"/>
              <a:t>5 }</a:t>
            </a:r>
          </a:p>
          <a:p>
            <a:pPr marL="311045" indent="-311045" defTabSz="829452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altLang="en-US"/>
              <a:t>6 return x;        }</a:t>
            </a:r>
            <a:endParaRPr lang="en-US" altLang="en-US" sz="399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474" name="Rectangle 2">
            <a:extLst>
              <a:ext uri="{FF2B5EF4-FFF2-40B4-BE49-F238E27FC236}">
                <a16:creationId xmlns:a16="http://schemas.microsoft.com/office/drawing/2014/main" id="{85185EBB-95F4-44A9-A5E1-E6C02D7D7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5987"/>
              <a:t>Example</a:t>
            </a:r>
          </a:p>
        </p:txBody>
      </p:sp>
      <p:sp>
        <p:nvSpPr>
          <p:cNvPr id="1897475" name="Rectangle 3">
            <a:extLst>
              <a:ext uri="{FF2B5EF4-FFF2-40B4-BE49-F238E27FC236}">
                <a16:creationId xmlns:a16="http://schemas.microsoft.com/office/drawing/2014/main" id="{01876ABF-6A8A-4148-8B37-F87F59930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1045" indent="-311045" defTabSz="829452">
              <a:defRPr/>
            </a:pPr>
            <a:r>
              <a:rPr lang="en-US" altLang="en-US" sz="3628"/>
              <a:t>Test cases for branch coverage can be:</a:t>
            </a:r>
          </a:p>
          <a:p>
            <a:pPr marL="311045" indent="-311045" defTabSz="829452">
              <a:defRPr/>
            </a:pPr>
            <a:r>
              <a:rPr lang="en-US" altLang="en-US" sz="3628"/>
              <a:t>{(x=3,y=3),(x=3,y=2), (x=4,y=3), (x=3,y=4)}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498" name="Rectangle 2">
            <a:extLst>
              <a:ext uri="{FF2B5EF4-FFF2-40B4-BE49-F238E27FC236}">
                <a16:creationId xmlns:a16="http://schemas.microsoft.com/office/drawing/2014/main" id="{B8B57A86-547A-43FC-8887-8DCDB71BC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5443" dirty="0"/>
              <a:t>Condition Coverage</a:t>
            </a:r>
          </a:p>
        </p:txBody>
      </p:sp>
      <p:sp>
        <p:nvSpPr>
          <p:cNvPr id="1898499" name="Rectangle 3">
            <a:extLst>
              <a:ext uri="{FF2B5EF4-FFF2-40B4-BE49-F238E27FC236}">
                <a16:creationId xmlns:a16="http://schemas.microsoft.com/office/drawing/2014/main" id="{8F140EDE-90F3-4994-B9D5-FD503222C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4" y="2160589"/>
            <a:ext cx="9566596" cy="3880773"/>
          </a:xfrm>
        </p:spPr>
        <p:txBody>
          <a:bodyPr/>
          <a:lstStyle/>
          <a:p>
            <a:pPr marL="311045" indent="-311045" defTabSz="829452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defRPr/>
            </a:pPr>
            <a:r>
              <a:rPr lang="en-US" altLang="en-US" sz="3628" dirty="0"/>
              <a:t>Test cases are designed such that:</a:t>
            </a:r>
          </a:p>
          <a:p>
            <a:pPr marL="673930" lvl="1" defTabSz="829452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defRPr/>
            </a:pPr>
            <a:r>
              <a:rPr lang="en-US" altLang="en-US" sz="3266" dirty="0"/>
              <a:t>Each component of a composite conditional expression  </a:t>
            </a:r>
          </a:p>
          <a:p>
            <a:pPr marL="1036815" lvl="2" indent="-207363" defTabSz="829452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defRPr/>
            </a:pPr>
            <a:r>
              <a:rPr lang="en-US" altLang="en-US" sz="2903" dirty="0"/>
              <a:t>Given both true and false values.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522" name="Rectangle 2">
            <a:extLst>
              <a:ext uri="{FF2B5EF4-FFF2-40B4-BE49-F238E27FC236}">
                <a16:creationId xmlns:a16="http://schemas.microsoft.com/office/drawing/2014/main" id="{AC4850BF-4ED3-41D8-B620-393CC8235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5987"/>
              <a:t>Example</a:t>
            </a:r>
          </a:p>
        </p:txBody>
      </p:sp>
      <p:sp>
        <p:nvSpPr>
          <p:cNvPr id="1899523" name="Rectangle 3">
            <a:extLst>
              <a:ext uri="{FF2B5EF4-FFF2-40B4-BE49-F238E27FC236}">
                <a16:creationId xmlns:a16="http://schemas.microsoft.com/office/drawing/2014/main" id="{88FB384D-958F-4C9C-8D2A-CF53276F08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1045" indent="-311045" defTabSz="829452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altLang="en-US" sz="3628"/>
              <a:t>Consider the conditional expression </a:t>
            </a:r>
          </a:p>
          <a:p>
            <a:pPr marL="673930" lvl="1" defTabSz="829452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altLang="en-US" sz="3266"/>
              <a:t>((c1.and.c2).or.c3):</a:t>
            </a:r>
          </a:p>
          <a:p>
            <a:pPr marL="311045" indent="-311045" defTabSz="829452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altLang="en-US" sz="3628"/>
              <a:t>Each of c1, c2,  and  c3  are exercised at least once, </a:t>
            </a:r>
          </a:p>
          <a:p>
            <a:pPr marL="673930" lvl="1" defTabSz="829452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altLang="en-US" sz="3266"/>
              <a:t>i.e. given true and false values.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546" name="Rectangle 2">
            <a:extLst>
              <a:ext uri="{FF2B5EF4-FFF2-40B4-BE49-F238E27FC236}">
                <a16:creationId xmlns:a16="http://schemas.microsoft.com/office/drawing/2014/main" id="{65B7E923-9446-447B-9755-C1854FD0C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5987"/>
              <a:t>Branch Testing</a:t>
            </a:r>
          </a:p>
        </p:txBody>
      </p:sp>
      <p:sp>
        <p:nvSpPr>
          <p:cNvPr id="1900547" name="Rectangle 3">
            <a:extLst>
              <a:ext uri="{FF2B5EF4-FFF2-40B4-BE49-F238E27FC236}">
                <a16:creationId xmlns:a16="http://schemas.microsoft.com/office/drawing/2014/main" id="{FEC6BE6F-AC47-44C1-8C4B-C653F83346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4" y="2057400"/>
            <a:ext cx="9152466" cy="4114800"/>
          </a:xfrm>
        </p:spPr>
        <p:txBody>
          <a:bodyPr/>
          <a:lstStyle/>
          <a:p>
            <a:pPr marL="311045" indent="-311045" defTabSz="829452">
              <a:defRPr/>
            </a:pPr>
            <a:r>
              <a:rPr lang="en-US" altLang="en-US" sz="3628" dirty="0"/>
              <a:t>Branch testing is the simplest condition testing strategy:</a:t>
            </a:r>
          </a:p>
          <a:p>
            <a:pPr marL="673930" lvl="1" defTabSz="829452">
              <a:defRPr/>
            </a:pPr>
            <a:r>
              <a:rPr lang="en-US" altLang="en-US" sz="3266" dirty="0"/>
              <a:t>Compound conditions appearing in different branch statements </a:t>
            </a:r>
          </a:p>
          <a:p>
            <a:pPr marL="1036815" lvl="2" indent="-207363" defTabSz="829452">
              <a:defRPr/>
            </a:pPr>
            <a:r>
              <a:rPr lang="en-US" altLang="en-US" sz="2903" dirty="0"/>
              <a:t>Are given true and false values.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570" name="Rectangle 2">
            <a:extLst>
              <a:ext uri="{FF2B5EF4-FFF2-40B4-BE49-F238E27FC236}">
                <a16:creationId xmlns:a16="http://schemas.microsoft.com/office/drawing/2014/main" id="{E37A1E09-9F33-4339-8774-05A9A8CB8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5987"/>
              <a:t>Branch testing</a:t>
            </a:r>
          </a:p>
        </p:txBody>
      </p:sp>
      <p:sp>
        <p:nvSpPr>
          <p:cNvPr id="1901571" name="Rectangle 3">
            <a:extLst>
              <a:ext uri="{FF2B5EF4-FFF2-40B4-BE49-F238E27FC236}">
                <a16:creationId xmlns:a16="http://schemas.microsoft.com/office/drawing/2014/main" id="{18C39311-5CFB-4416-AE4E-EC9F3DA9FD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1045" indent="-311045" defTabSz="829452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altLang="en-US" sz="3628"/>
              <a:t>Condition testing</a:t>
            </a:r>
          </a:p>
          <a:p>
            <a:pPr marL="673930" lvl="1" defTabSz="829452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altLang="en-US" sz="3266"/>
              <a:t>Stronger testing than branch testing.</a:t>
            </a:r>
          </a:p>
          <a:p>
            <a:pPr marL="311045" indent="-311045" defTabSz="829452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altLang="en-US" sz="3628"/>
              <a:t>Branch testing </a:t>
            </a:r>
          </a:p>
          <a:p>
            <a:pPr marL="673930" lvl="1" defTabSz="829452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altLang="en-US" sz="3266"/>
              <a:t>Stronger than statement coverage testing.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4">
            <a:extLst>
              <a:ext uri="{FF2B5EF4-FFF2-40B4-BE49-F238E27FC236}">
                <a16:creationId xmlns:a16="http://schemas.microsoft.com/office/drawing/2014/main" id="{2EF490A0-B75C-4493-B513-271B03D35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sz="4000" dirty="0"/>
              <a:t>White box testing</a:t>
            </a:r>
          </a:p>
        </p:txBody>
      </p:sp>
      <p:sp>
        <p:nvSpPr>
          <p:cNvPr id="41991" name="Rectangle 5">
            <a:extLst>
              <a:ext uri="{FF2B5EF4-FFF2-40B4-BE49-F238E27FC236}">
                <a16:creationId xmlns:a16="http://schemas.microsoft.com/office/drawing/2014/main" id="{82A9236D-110D-409A-BA45-33EFD68FF2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887" y="2017714"/>
            <a:ext cx="9528313" cy="43830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 lnSpcReduction="10000"/>
          </a:bodyPr>
          <a:lstStyle/>
          <a:p>
            <a:pPr eaLnBrk="1" hangingPunct="1"/>
            <a:r>
              <a:rPr lang="en-US" altLang="en-US" sz="2800" dirty="0"/>
              <a:t>Black box testing focuses only on functionality</a:t>
            </a:r>
          </a:p>
          <a:p>
            <a:pPr lvl="1" eaLnBrk="1" hangingPunct="1"/>
            <a:r>
              <a:rPr lang="en-US" altLang="en-US" sz="2400" dirty="0"/>
              <a:t>What the program does; not how it is implemented</a:t>
            </a:r>
          </a:p>
          <a:p>
            <a:pPr eaLnBrk="1" hangingPunct="1"/>
            <a:r>
              <a:rPr lang="en-US" altLang="en-US" sz="2800" dirty="0"/>
              <a:t>White box testing focuses on implementation</a:t>
            </a:r>
          </a:p>
          <a:p>
            <a:pPr lvl="1" eaLnBrk="1" hangingPunct="1"/>
            <a:r>
              <a:rPr lang="en-US" altLang="en-US" sz="2400" dirty="0"/>
              <a:t>Aim is to exercise different program structures with the intent of uncovering errors</a:t>
            </a:r>
          </a:p>
          <a:p>
            <a:pPr eaLnBrk="1" hangingPunct="1"/>
            <a:r>
              <a:rPr lang="en-US" altLang="en-US" sz="2800" dirty="0"/>
              <a:t>Is also called </a:t>
            </a:r>
            <a:r>
              <a:rPr lang="en-US" altLang="en-US" sz="2800" i="1" dirty="0"/>
              <a:t>structural testing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Various criteria exist  for test case design</a:t>
            </a:r>
            <a:endParaRPr lang="en-US" altLang="en-US" sz="2800" i="1" dirty="0"/>
          </a:p>
          <a:p>
            <a:pPr eaLnBrk="1" hangingPunct="1"/>
            <a:r>
              <a:rPr lang="en-US" altLang="en-US" sz="2800" dirty="0"/>
              <a:t>Test cases  have to be selected to satisfy coverage criteria</a:t>
            </a:r>
          </a:p>
        </p:txBody>
      </p:sp>
      <p:sp>
        <p:nvSpPr>
          <p:cNvPr id="41986" name="Footer Placeholder 4">
            <a:extLst>
              <a:ext uri="{FF2B5EF4-FFF2-40B4-BE49-F238E27FC236}">
                <a16:creationId xmlns:a16="http://schemas.microsoft.com/office/drawing/2014/main" id="{07859676-346A-4C4B-A8AC-FBB884CE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Testing</a:t>
            </a:r>
          </a:p>
        </p:txBody>
      </p:sp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585F1160-10E5-4538-8AB6-C1EFABBA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FE9B0E-38B8-44A0-A9BD-C96453AA399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6E2926B6-92F1-4307-A51C-E6D872B9B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/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D05E882D-4571-4C02-8502-89B2ACC27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594" name="Rectangle 2">
            <a:extLst>
              <a:ext uri="{FF2B5EF4-FFF2-40B4-BE49-F238E27FC236}">
                <a16:creationId xmlns:a16="http://schemas.microsoft.com/office/drawing/2014/main" id="{5C36DD39-B081-44BF-A309-D2478AAB0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5443"/>
              <a:t>Condition coverage</a:t>
            </a:r>
          </a:p>
        </p:txBody>
      </p:sp>
      <p:sp>
        <p:nvSpPr>
          <p:cNvPr id="1902595" name="Rectangle 3">
            <a:extLst>
              <a:ext uri="{FF2B5EF4-FFF2-40B4-BE49-F238E27FC236}">
                <a16:creationId xmlns:a16="http://schemas.microsoft.com/office/drawing/2014/main" id="{4C96E950-548C-4B1B-A2EE-472D2A9C16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5" y="1949451"/>
            <a:ext cx="9963680" cy="4670425"/>
          </a:xfrm>
        </p:spPr>
        <p:txBody>
          <a:bodyPr/>
          <a:lstStyle/>
          <a:p>
            <a:pPr marL="311045" indent="-311045" defTabSz="829452">
              <a:defRPr/>
            </a:pPr>
            <a:r>
              <a:rPr lang="en-US" altLang="en-US" sz="3266" dirty="0"/>
              <a:t>Consider a </a:t>
            </a:r>
            <a:r>
              <a:rPr lang="en-US" altLang="en-US" sz="3266" dirty="0" err="1"/>
              <a:t>boolean</a:t>
            </a:r>
            <a:r>
              <a:rPr lang="en-US" altLang="en-US" sz="3266" dirty="0"/>
              <a:t> expression having n components: </a:t>
            </a:r>
          </a:p>
          <a:p>
            <a:pPr marL="673930" lvl="1" defTabSz="829452">
              <a:defRPr/>
            </a:pPr>
            <a:r>
              <a:rPr lang="en-US" altLang="en-US" sz="2903" dirty="0"/>
              <a:t>For condition coverage we require 2</a:t>
            </a:r>
            <a:r>
              <a:rPr lang="en-US" altLang="en-US" sz="2903" baseline="46000" dirty="0"/>
              <a:t>n</a:t>
            </a:r>
            <a:r>
              <a:rPr lang="en-US" altLang="en-US" sz="2903" dirty="0"/>
              <a:t> test cases.</a:t>
            </a:r>
            <a:r>
              <a:rPr lang="en-US" altLang="en-US" sz="3628" dirty="0"/>
              <a:t> </a:t>
            </a:r>
          </a:p>
          <a:p>
            <a:pPr marL="311045" indent="-311045" defTabSz="829452">
              <a:defRPr/>
            </a:pPr>
            <a:r>
              <a:rPr lang="en-US" altLang="en-US" sz="3266" dirty="0"/>
              <a:t>Condition coverage-based testing technique:</a:t>
            </a:r>
          </a:p>
          <a:p>
            <a:pPr marL="673930" lvl="1" defTabSz="829452">
              <a:defRPr/>
            </a:pPr>
            <a:r>
              <a:rPr lang="en-US" altLang="en-US" sz="2903" dirty="0"/>
              <a:t>Practical only if n (the number of component conditions) is small.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42" name="Rectangle 2">
            <a:extLst>
              <a:ext uri="{FF2B5EF4-FFF2-40B4-BE49-F238E27FC236}">
                <a16:creationId xmlns:a16="http://schemas.microsoft.com/office/drawing/2014/main" id="{C2A0731D-C7AC-44B0-AD15-430A7072E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5987"/>
              <a:t>Path Coverage</a:t>
            </a:r>
          </a:p>
        </p:txBody>
      </p:sp>
      <p:sp>
        <p:nvSpPr>
          <p:cNvPr id="1904643" name="Rectangle 3">
            <a:extLst>
              <a:ext uri="{FF2B5EF4-FFF2-40B4-BE49-F238E27FC236}">
                <a16:creationId xmlns:a16="http://schemas.microsoft.com/office/drawing/2014/main" id="{9F1C710C-4224-42F4-8018-ACD19B1628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4" y="2160589"/>
            <a:ext cx="9858144" cy="3880773"/>
          </a:xfrm>
        </p:spPr>
        <p:txBody>
          <a:bodyPr/>
          <a:lstStyle/>
          <a:p>
            <a:pPr marL="311045" indent="-311045" defTabSz="829452">
              <a:defRPr/>
            </a:pPr>
            <a:r>
              <a:rPr lang="en-US" altLang="en-US" sz="3628" dirty="0"/>
              <a:t>Design test cases such that:</a:t>
            </a:r>
          </a:p>
          <a:p>
            <a:pPr marL="673930" lvl="1" defTabSz="829452">
              <a:defRPr/>
            </a:pPr>
            <a:r>
              <a:rPr lang="en-US" altLang="en-US" sz="3266" dirty="0"/>
              <a:t>All linearly independent paths in the program are executed at least once.</a:t>
            </a:r>
          </a:p>
          <a:p>
            <a:pPr marL="311045" indent="-311045" defTabSz="829452">
              <a:defRPr/>
            </a:pPr>
            <a:r>
              <a:rPr lang="en-US" altLang="en-US" sz="3628" dirty="0"/>
              <a:t>Defined in terms of</a:t>
            </a:r>
          </a:p>
          <a:p>
            <a:pPr marL="673930" lvl="1" defTabSz="829452">
              <a:defRPr/>
            </a:pPr>
            <a:r>
              <a:rPr lang="en-US" altLang="en-US" sz="3266" dirty="0"/>
              <a:t>Control flow graph (CFG) of a program.</a:t>
            </a:r>
            <a:r>
              <a:rPr lang="en-US" altLang="en-US" sz="3628" dirty="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690" name="Rectangle 2">
            <a:extLst>
              <a:ext uri="{FF2B5EF4-FFF2-40B4-BE49-F238E27FC236}">
                <a16:creationId xmlns:a16="http://schemas.microsoft.com/office/drawing/2014/main" id="{BF877ED4-98F0-4C2C-A382-37B2C5204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70" y="276570"/>
            <a:ext cx="8164513" cy="1141412"/>
          </a:xfrm>
        </p:spPr>
        <p:txBody>
          <a:bodyPr/>
          <a:lstStyle/>
          <a:p>
            <a:pPr defTabSz="829452">
              <a:defRPr/>
            </a:pPr>
            <a:r>
              <a:rPr lang="en-US" altLang="en-US" sz="4898" dirty="0"/>
              <a:t>Path Coverage-Based Testing</a:t>
            </a:r>
          </a:p>
        </p:txBody>
      </p:sp>
      <p:sp>
        <p:nvSpPr>
          <p:cNvPr id="1906691" name="Rectangle 3">
            <a:extLst>
              <a:ext uri="{FF2B5EF4-FFF2-40B4-BE49-F238E27FC236}">
                <a16:creationId xmlns:a16="http://schemas.microsoft.com/office/drawing/2014/main" id="{D3152FF4-E4B9-4190-9258-5995255A78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9357" y="1711325"/>
            <a:ext cx="9693207" cy="4591050"/>
          </a:xfrm>
        </p:spPr>
        <p:txBody>
          <a:bodyPr/>
          <a:lstStyle/>
          <a:p>
            <a:pPr marL="311045" indent="-311045" defTabSz="829452">
              <a:defRPr/>
            </a:pPr>
            <a:r>
              <a:rPr lang="en-US" altLang="en-US" sz="3266" dirty="0"/>
              <a:t>To understand the path coverage-based testing: </a:t>
            </a:r>
          </a:p>
          <a:p>
            <a:pPr marL="673930" lvl="1" defTabSz="829452">
              <a:defRPr/>
            </a:pPr>
            <a:r>
              <a:rPr lang="en-US" altLang="en-US" sz="2903" dirty="0"/>
              <a:t>we need to learn how to draw control flow graph of a program.</a:t>
            </a:r>
          </a:p>
          <a:p>
            <a:pPr marL="311045" indent="-311045" defTabSz="829452">
              <a:lnSpc>
                <a:spcPct val="95000"/>
              </a:lnSpc>
              <a:defRPr/>
            </a:pPr>
            <a:r>
              <a:rPr lang="en-US" altLang="en-US" sz="3266" dirty="0"/>
              <a:t>A control flow graph (CFG) describes: </a:t>
            </a:r>
          </a:p>
          <a:p>
            <a:pPr marL="673930" lvl="1" defTabSz="829452">
              <a:lnSpc>
                <a:spcPct val="95000"/>
              </a:lnSpc>
              <a:defRPr/>
            </a:pPr>
            <a:r>
              <a:rPr lang="en-US" altLang="en-US" sz="2903" dirty="0"/>
              <a:t>the sequence in which different instructions of a program get executed. </a:t>
            </a:r>
          </a:p>
          <a:p>
            <a:pPr marL="673930" lvl="1" defTabSz="829452">
              <a:lnSpc>
                <a:spcPct val="95000"/>
              </a:lnSpc>
              <a:defRPr/>
            </a:pPr>
            <a:r>
              <a:rPr lang="en-US" altLang="en-US" sz="2903" dirty="0"/>
              <a:t>the way control flows through the program.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738C1D7-708A-465D-9024-A2CCC3CDD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9896" y="407988"/>
            <a:ext cx="8061325" cy="1141412"/>
          </a:xfrm>
        </p:spPr>
        <p:txBody>
          <a:bodyPr/>
          <a:lstStyle/>
          <a:p>
            <a:pPr defTabSz="828675"/>
            <a:r>
              <a:rPr lang="en-US" altLang="en-US" dirty="0"/>
              <a:t>How to Draw Control Flow Graph?</a:t>
            </a:r>
          </a:p>
        </p:txBody>
      </p:sp>
      <p:sp>
        <p:nvSpPr>
          <p:cNvPr id="1908739" name="Rectangle 3">
            <a:extLst>
              <a:ext uri="{FF2B5EF4-FFF2-40B4-BE49-F238E27FC236}">
                <a16:creationId xmlns:a16="http://schemas.microsoft.com/office/drawing/2014/main" id="{FA4E0842-223E-4CE6-A539-BBE096001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0087" y="1549400"/>
            <a:ext cx="9996626" cy="4510088"/>
          </a:xfrm>
        </p:spPr>
        <p:txBody>
          <a:bodyPr/>
          <a:lstStyle/>
          <a:p>
            <a:pPr marL="311045" indent="-311045" defTabSz="829452">
              <a:defRPr/>
            </a:pPr>
            <a:r>
              <a:rPr lang="en-US" altLang="en-US" sz="3266" dirty="0"/>
              <a:t>Number all the statements of a program. </a:t>
            </a:r>
          </a:p>
          <a:p>
            <a:pPr marL="311045" indent="-311045" defTabSz="829452">
              <a:defRPr/>
            </a:pPr>
            <a:r>
              <a:rPr lang="en-US" altLang="en-US" sz="3266" dirty="0"/>
              <a:t>Numbered statements: </a:t>
            </a:r>
          </a:p>
          <a:p>
            <a:pPr marL="673930" lvl="1" defTabSz="829452">
              <a:defRPr/>
            </a:pPr>
            <a:r>
              <a:rPr lang="en-US" altLang="en-US" sz="2903" dirty="0"/>
              <a:t>Represent nodes of the control flow graph. </a:t>
            </a:r>
          </a:p>
          <a:p>
            <a:pPr marL="311045" indent="-311045" defTabSz="829452">
              <a:defRPr/>
            </a:pPr>
            <a:r>
              <a:rPr lang="en-US" altLang="en-US" sz="3266" dirty="0"/>
              <a:t>An edge from one node to another node exists: </a:t>
            </a:r>
          </a:p>
          <a:p>
            <a:pPr marL="673930" lvl="1" defTabSz="829452">
              <a:defRPr/>
            </a:pPr>
            <a:r>
              <a:rPr lang="en-US" altLang="en-US" sz="2903" dirty="0"/>
              <a:t>If execution of the statement representing the first node can result in transfer of control to the other node.</a:t>
            </a:r>
            <a:r>
              <a:rPr lang="en-US" altLang="en-US" sz="2540" dirty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786" name="Rectangle 2">
            <a:extLst>
              <a:ext uri="{FF2B5EF4-FFF2-40B4-BE49-F238E27FC236}">
                <a16:creationId xmlns:a16="http://schemas.microsoft.com/office/drawing/2014/main" id="{5A2A2446-9C07-41F1-A20D-2879AA335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5987"/>
              <a:t>Example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287DF231-A015-4EBE-874B-11D5DE69D6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09563" indent="-309563" defTabSz="828675">
              <a:lnSpc>
                <a:spcPct val="95000"/>
              </a:lnSpc>
              <a:spcBef>
                <a:spcPct val="5000"/>
              </a:spcBef>
            </a:pPr>
            <a:r>
              <a:rPr lang="en-US" altLang="en-US"/>
              <a:t>int f1(int x,int y){                    </a:t>
            </a:r>
          </a:p>
          <a:p>
            <a:pPr marL="309563" indent="-309563" defTabSz="828675">
              <a:lnSpc>
                <a:spcPct val="95000"/>
              </a:lnSpc>
              <a:spcBef>
                <a:spcPct val="5000"/>
              </a:spcBef>
            </a:pPr>
            <a:r>
              <a:rPr lang="en-US" altLang="en-US">
                <a:solidFill>
                  <a:srgbClr val="0033CC"/>
                </a:solidFill>
              </a:rPr>
              <a:t>1</a:t>
            </a:r>
            <a:r>
              <a:rPr lang="en-US" altLang="en-US"/>
              <a:t> while (x != y){</a:t>
            </a:r>
          </a:p>
          <a:p>
            <a:pPr marL="309563" indent="-309563" defTabSz="828675">
              <a:lnSpc>
                <a:spcPct val="95000"/>
              </a:lnSpc>
              <a:spcBef>
                <a:spcPct val="5000"/>
              </a:spcBef>
            </a:pPr>
            <a:r>
              <a:rPr lang="en-US" altLang="en-US">
                <a:solidFill>
                  <a:srgbClr val="0033CC"/>
                </a:solidFill>
              </a:rPr>
              <a:t>2</a:t>
            </a:r>
            <a:r>
              <a:rPr lang="en-US" altLang="en-US"/>
              <a:t>    if (x&gt;y) then </a:t>
            </a:r>
          </a:p>
          <a:p>
            <a:pPr marL="309563" indent="-309563" defTabSz="828675">
              <a:lnSpc>
                <a:spcPct val="95000"/>
              </a:lnSpc>
              <a:spcBef>
                <a:spcPct val="5000"/>
              </a:spcBef>
            </a:pPr>
            <a:r>
              <a:rPr lang="en-US" altLang="en-US">
                <a:solidFill>
                  <a:srgbClr val="0033CC"/>
                </a:solidFill>
              </a:rPr>
              <a:t>3</a:t>
            </a:r>
            <a:r>
              <a:rPr lang="en-US" altLang="en-US"/>
              <a:t>         x=x-y;</a:t>
            </a:r>
          </a:p>
          <a:p>
            <a:pPr marL="309563" indent="-309563" defTabSz="828675">
              <a:lnSpc>
                <a:spcPct val="95000"/>
              </a:lnSpc>
              <a:spcBef>
                <a:spcPct val="5000"/>
              </a:spcBef>
            </a:pPr>
            <a:r>
              <a:rPr lang="en-US" altLang="en-US">
                <a:solidFill>
                  <a:srgbClr val="0033CC"/>
                </a:solidFill>
              </a:rPr>
              <a:t>4</a:t>
            </a:r>
            <a:r>
              <a:rPr lang="en-US" altLang="en-US"/>
              <a:t>    else y=y-x;</a:t>
            </a:r>
          </a:p>
          <a:p>
            <a:pPr marL="309563" indent="-309563" defTabSz="828675">
              <a:lnSpc>
                <a:spcPct val="95000"/>
              </a:lnSpc>
              <a:spcBef>
                <a:spcPct val="5000"/>
              </a:spcBef>
            </a:pPr>
            <a:r>
              <a:rPr lang="en-US" altLang="en-US">
                <a:solidFill>
                  <a:srgbClr val="0033CC"/>
                </a:solidFill>
              </a:rPr>
              <a:t>5</a:t>
            </a:r>
            <a:r>
              <a:rPr lang="en-US" altLang="en-US"/>
              <a:t> }</a:t>
            </a:r>
          </a:p>
          <a:p>
            <a:pPr marL="309563" indent="-309563" defTabSz="828675">
              <a:lnSpc>
                <a:spcPct val="95000"/>
              </a:lnSpc>
              <a:spcBef>
                <a:spcPct val="5000"/>
              </a:spcBef>
            </a:pPr>
            <a:r>
              <a:rPr lang="en-US" altLang="en-US">
                <a:solidFill>
                  <a:srgbClr val="0033CC"/>
                </a:solidFill>
              </a:rPr>
              <a:t>6</a:t>
            </a:r>
            <a:r>
              <a:rPr lang="en-US" altLang="en-US"/>
              <a:t> return x;        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810" name="Rectangle 2">
            <a:extLst>
              <a:ext uri="{FF2B5EF4-FFF2-40B4-BE49-F238E27FC236}">
                <a16:creationId xmlns:a16="http://schemas.microsoft.com/office/drawing/2014/main" id="{F3BCE660-8504-466F-AF72-31602FC84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4898"/>
              <a:t>Example Control Flow Graph</a:t>
            </a:r>
          </a:p>
        </p:txBody>
      </p:sp>
      <p:sp>
        <p:nvSpPr>
          <p:cNvPr id="1911811" name="Oval 3">
            <a:extLst>
              <a:ext uri="{FF2B5EF4-FFF2-40B4-BE49-F238E27FC236}">
                <a16:creationId xmlns:a16="http://schemas.microsoft.com/office/drawing/2014/main" id="{E7D64301-E6EE-4372-B361-092DD221E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676400"/>
            <a:ext cx="457200" cy="4587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812" b="1">
                <a:solidFill>
                  <a:srgbClr val="0033CC"/>
                </a:solidFill>
              </a:rPr>
              <a:t>1</a:t>
            </a:r>
            <a:endParaRPr lang="en-US" altLang="en-US" sz="2358">
              <a:solidFill>
                <a:srgbClr val="0033CC"/>
              </a:solidFill>
            </a:endParaRPr>
          </a:p>
        </p:txBody>
      </p:sp>
      <p:sp>
        <p:nvSpPr>
          <p:cNvPr id="1911812" name="Oval 4">
            <a:extLst>
              <a:ext uri="{FF2B5EF4-FFF2-40B4-BE49-F238E27FC236}">
                <a16:creationId xmlns:a16="http://schemas.microsoft.com/office/drawing/2014/main" id="{1F2C38F9-8897-4CB7-9A8A-DE9939240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812" b="1">
                <a:solidFill>
                  <a:srgbClr val="0033CC"/>
                </a:solidFill>
              </a:rPr>
              <a:t>2</a:t>
            </a:r>
            <a:endParaRPr lang="en-US" altLang="en-US" sz="2358">
              <a:solidFill>
                <a:srgbClr val="0033CC"/>
              </a:solidFill>
            </a:endParaRPr>
          </a:p>
        </p:txBody>
      </p:sp>
      <p:sp>
        <p:nvSpPr>
          <p:cNvPr id="1911813" name="Oval 5">
            <a:extLst>
              <a:ext uri="{FF2B5EF4-FFF2-40B4-BE49-F238E27FC236}">
                <a16:creationId xmlns:a16="http://schemas.microsoft.com/office/drawing/2014/main" id="{55E11BB8-EACC-4283-9935-27FC8FAA0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812" b="1">
                <a:solidFill>
                  <a:srgbClr val="0033CC"/>
                </a:solidFill>
              </a:rPr>
              <a:t>3</a:t>
            </a:r>
            <a:endParaRPr lang="en-US" altLang="en-US" sz="2358">
              <a:solidFill>
                <a:srgbClr val="0033CC"/>
              </a:solidFill>
            </a:endParaRPr>
          </a:p>
        </p:txBody>
      </p:sp>
      <p:sp>
        <p:nvSpPr>
          <p:cNvPr id="1911814" name="Oval 6">
            <a:extLst>
              <a:ext uri="{FF2B5EF4-FFF2-40B4-BE49-F238E27FC236}">
                <a16:creationId xmlns:a16="http://schemas.microsoft.com/office/drawing/2014/main" id="{1BD98C2D-1DD1-45D1-8A4D-1EF23BCDC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812" b="1">
                <a:solidFill>
                  <a:srgbClr val="0033CC"/>
                </a:solidFill>
              </a:rPr>
              <a:t>4</a:t>
            </a:r>
            <a:endParaRPr lang="en-US" altLang="en-US" sz="2358">
              <a:solidFill>
                <a:srgbClr val="0033CC"/>
              </a:solidFill>
            </a:endParaRPr>
          </a:p>
        </p:txBody>
      </p:sp>
      <p:sp>
        <p:nvSpPr>
          <p:cNvPr id="1911815" name="Oval 7">
            <a:extLst>
              <a:ext uri="{FF2B5EF4-FFF2-40B4-BE49-F238E27FC236}">
                <a16:creationId xmlns:a16="http://schemas.microsoft.com/office/drawing/2014/main" id="{B61382E9-90A2-4888-A793-237F3D2E2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812" b="1">
                <a:solidFill>
                  <a:srgbClr val="0033CC"/>
                </a:solidFill>
              </a:rPr>
              <a:t>5</a:t>
            </a:r>
            <a:endParaRPr lang="en-US" altLang="en-US" sz="2358">
              <a:solidFill>
                <a:srgbClr val="0033CC"/>
              </a:solidFill>
            </a:endParaRPr>
          </a:p>
        </p:txBody>
      </p:sp>
      <p:sp>
        <p:nvSpPr>
          <p:cNvPr id="1911816" name="Oval 8">
            <a:extLst>
              <a:ext uri="{FF2B5EF4-FFF2-40B4-BE49-F238E27FC236}">
                <a16:creationId xmlns:a16="http://schemas.microsoft.com/office/drawing/2014/main" id="{75F79C1F-14E7-4B58-B918-A15D1372F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34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812" b="1">
                <a:solidFill>
                  <a:srgbClr val="0033CC"/>
                </a:solidFill>
              </a:rPr>
              <a:t>6</a:t>
            </a:r>
            <a:endParaRPr lang="en-US" altLang="en-US" sz="2358">
              <a:solidFill>
                <a:srgbClr val="0033CC"/>
              </a:solidFill>
            </a:endParaRPr>
          </a:p>
        </p:txBody>
      </p:sp>
      <p:sp>
        <p:nvSpPr>
          <p:cNvPr id="70665" name="Line 9">
            <a:extLst>
              <a:ext uri="{FF2B5EF4-FFF2-40B4-BE49-F238E27FC236}">
                <a16:creationId xmlns:a16="http://schemas.microsoft.com/office/drawing/2014/main" id="{24C777BD-93C3-4122-B3CF-9D5B53594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66" name="Line 10">
            <a:extLst>
              <a:ext uri="{FF2B5EF4-FFF2-40B4-BE49-F238E27FC236}">
                <a16:creationId xmlns:a16="http://schemas.microsoft.com/office/drawing/2014/main" id="{DF157C9D-4A7A-4473-8EAC-9241FBF31B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743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67" name="Line 11">
            <a:extLst>
              <a:ext uri="{FF2B5EF4-FFF2-40B4-BE49-F238E27FC236}">
                <a16:creationId xmlns:a16="http://schemas.microsoft.com/office/drawing/2014/main" id="{63D99D52-43DC-459F-80CE-A66D453A9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7432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68" name="Line 12">
            <a:extLst>
              <a:ext uri="{FF2B5EF4-FFF2-40B4-BE49-F238E27FC236}">
                <a16:creationId xmlns:a16="http://schemas.microsoft.com/office/drawing/2014/main" id="{9EA06A54-A07B-40A5-9192-E8DE8F51D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5052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69" name="Line 13">
            <a:extLst>
              <a:ext uri="{FF2B5EF4-FFF2-40B4-BE49-F238E27FC236}">
                <a16:creationId xmlns:a16="http://schemas.microsoft.com/office/drawing/2014/main" id="{E35E150E-BD76-4CF5-96A3-105BB52FD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505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0" name="Line 14">
            <a:extLst>
              <a:ext uri="{FF2B5EF4-FFF2-40B4-BE49-F238E27FC236}">
                <a16:creationId xmlns:a16="http://schemas.microsoft.com/office/drawing/2014/main" id="{2CBA5084-B96D-4DD2-8AA7-589D54121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3962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1" name="Line 15">
            <a:extLst>
              <a:ext uri="{FF2B5EF4-FFF2-40B4-BE49-F238E27FC236}">
                <a16:creationId xmlns:a16="http://schemas.microsoft.com/office/drawing/2014/main" id="{349309B4-8096-4E27-B76A-EBE506A4DE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1905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2" name="Line 16">
            <a:extLst>
              <a:ext uri="{FF2B5EF4-FFF2-40B4-BE49-F238E27FC236}">
                <a16:creationId xmlns:a16="http://schemas.microsoft.com/office/drawing/2014/main" id="{088F2589-D6A5-40AF-B668-B0BC73BE6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905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73" name="Freeform 17">
            <a:extLst>
              <a:ext uri="{FF2B5EF4-FFF2-40B4-BE49-F238E27FC236}">
                <a16:creationId xmlns:a16="http://schemas.microsoft.com/office/drawing/2014/main" id="{F1ED03FD-BF4E-43BF-983F-0E1481B4CD8E}"/>
              </a:ext>
            </a:extLst>
          </p:cNvPr>
          <p:cNvSpPr>
            <a:spLocks/>
          </p:cNvSpPr>
          <p:nvPr/>
        </p:nvSpPr>
        <p:spPr bwMode="auto">
          <a:xfrm>
            <a:off x="5334000" y="1752600"/>
            <a:ext cx="1130300" cy="2743200"/>
          </a:xfrm>
          <a:custGeom>
            <a:avLst/>
            <a:gdLst>
              <a:gd name="T0" fmla="*/ 0 w 712"/>
              <a:gd name="T1" fmla="*/ 203200 h 1296"/>
              <a:gd name="T2" fmla="*/ 838274 w 712"/>
              <a:gd name="T3" fmla="*/ 304800 h 1296"/>
              <a:gd name="T4" fmla="*/ 990688 w 712"/>
              <a:gd name="T5" fmla="*/ 2032000 h 1296"/>
              <a:gd name="T6" fmla="*/ 0 w 712"/>
              <a:gd name="T7" fmla="*/ 2743200 h 12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12" h="1296">
                <a:moveTo>
                  <a:pt x="0" y="96"/>
                </a:moveTo>
                <a:cubicBezTo>
                  <a:pt x="212" y="48"/>
                  <a:pt x="424" y="0"/>
                  <a:pt x="528" y="144"/>
                </a:cubicBezTo>
                <a:cubicBezTo>
                  <a:pt x="632" y="288"/>
                  <a:pt x="712" y="768"/>
                  <a:pt x="624" y="960"/>
                </a:cubicBezTo>
                <a:cubicBezTo>
                  <a:pt x="536" y="1152"/>
                  <a:pt x="268" y="1224"/>
                  <a:pt x="0" y="1296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Rectangle 2">
            <a:extLst>
              <a:ext uri="{FF2B5EF4-FFF2-40B4-BE49-F238E27FC236}">
                <a16:creationId xmlns:a16="http://schemas.microsoft.com/office/drawing/2014/main" id="{9C9BB867-EB8D-44D7-9855-C1F3FA37A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829452">
              <a:defRPr/>
            </a:pPr>
            <a:r>
              <a:rPr lang="en-US" altLang="en-US" sz="4898"/>
              <a:t>How to draw Control flow graph?</a:t>
            </a:r>
          </a:p>
        </p:txBody>
      </p:sp>
      <p:sp>
        <p:nvSpPr>
          <p:cNvPr id="1912835" name="Rectangle 3">
            <a:extLst>
              <a:ext uri="{FF2B5EF4-FFF2-40B4-BE49-F238E27FC236}">
                <a16:creationId xmlns:a16="http://schemas.microsoft.com/office/drawing/2014/main" id="{E68C6413-DB18-4C88-8E18-BD27ED9448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1045" indent="-311045" defTabSz="829452">
              <a:defRPr/>
            </a:pPr>
            <a:r>
              <a:rPr lang="en-US" altLang="en-US" sz="3628"/>
              <a:t>Sequence:</a:t>
            </a:r>
          </a:p>
          <a:p>
            <a:pPr marL="673930" lvl="1" defTabSz="829452">
              <a:defRPr/>
            </a:pPr>
            <a:r>
              <a:rPr lang="en-US" altLang="en-US" sz="3266">
                <a:solidFill>
                  <a:srgbClr val="0033CC"/>
                </a:solidFill>
              </a:rPr>
              <a:t>1</a:t>
            </a:r>
            <a:r>
              <a:rPr lang="en-US" altLang="en-US" sz="3266"/>
              <a:t>  a=5;</a:t>
            </a:r>
          </a:p>
          <a:p>
            <a:pPr marL="673930" lvl="1" defTabSz="829452">
              <a:defRPr/>
            </a:pPr>
            <a:r>
              <a:rPr lang="en-US" altLang="en-US" sz="3266">
                <a:solidFill>
                  <a:srgbClr val="0033CC"/>
                </a:solidFill>
              </a:rPr>
              <a:t>2</a:t>
            </a:r>
            <a:r>
              <a:rPr lang="en-US" altLang="en-US" sz="3266"/>
              <a:t>  b=a*b-1;</a:t>
            </a:r>
          </a:p>
        </p:txBody>
      </p:sp>
      <p:sp>
        <p:nvSpPr>
          <p:cNvPr id="1912836" name="Oval 4">
            <a:extLst>
              <a:ext uri="{FF2B5EF4-FFF2-40B4-BE49-F238E27FC236}">
                <a16:creationId xmlns:a16="http://schemas.microsoft.com/office/drawing/2014/main" id="{3EE693AD-E664-4C2A-9013-A97D7C5BB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286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812" b="1">
                <a:solidFill>
                  <a:srgbClr val="0033CC"/>
                </a:solidFill>
              </a:rPr>
              <a:t>1</a:t>
            </a:r>
            <a:endParaRPr lang="en-US" altLang="en-US" sz="2358">
              <a:solidFill>
                <a:srgbClr val="0033CC"/>
              </a:solidFill>
            </a:endParaRPr>
          </a:p>
        </p:txBody>
      </p:sp>
      <p:sp>
        <p:nvSpPr>
          <p:cNvPr id="1912837" name="Oval 5">
            <a:extLst>
              <a:ext uri="{FF2B5EF4-FFF2-40B4-BE49-F238E27FC236}">
                <a16:creationId xmlns:a16="http://schemas.microsoft.com/office/drawing/2014/main" id="{2B8C19B4-156C-42EA-BE6B-EF6400961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200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812" b="1">
                <a:solidFill>
                  <a:srgbClr val="0033CC"/>
                </a:solidFill>
              </a:rPr>
              <a:t>2</a:t>
            </a:r>
            <a:endParaRPr lang="en-US" altLang="en-US" sz="2358">
              <a:solidFill>
                <a:srgbClr val="0033CC"/>
              </a:solidFill>
            </a:endParaRPr>
          </a:p>
        </p:txBody>
      </p:sp>
      <p:sp>
        <p:nvSpPr>
          <p:cNvPr id="71686" name="Line 6">
            <a:extLst>
              <a:ext uri="{FF2B5EF4-FFF2-40B4-BE49-F238E27FC236}">
                <a16:creationId xmlns:a16="http://schemas.microsoft.com/office/drawing/2014/main" id="{DC221712-D01E-49E5-805C-0C88F8E50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743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858" name="Rectangle 2">
            <a:extLst>
              <a:ext uri="{FF2B5EF4-FFF2-40B4-BE49-F238E27FC236}">
                <a16:creationId xmlns:a16="http://schemas.microsoft.com/office/drawing/2014/main" id="{EABD30F4-48CF-4574-AB9D-172876534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829452">
              <a:defRPr/>
            </a:pPr>
            <a:r>
              <a:rPr lang="en-US" altLang="en-US" sz="4898"/>
              <a:t>How to draw Control flow graph?</a:t>
            </a:r>
          </a:p>
        </p:txBody>
      </p:sp>
      <p:sp>
        <p:nvSpPr>
          <p:cNvPr id="1913859" name="Rectangle 3">
            <a:extLst>
              <a:ext uri="{FF2B5EF4-FFF2-40B4-BE49-F238E27FC236}">
                <a16:creationId xmlns:a16="http://schemas.microsoft.com/office/drawing/2014/main" id="{3C3014AD-FF30-40A7-BC39-9935A74119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1045" indent="-311045" defTabSz="829452">
              <a:defRPr/>
            </a:pPr>
            <a:r>
              <a:rPr lang="en-US" altLang="en-US" sz="3628"/>
              <a:t>Selection:</a:t>
            </a:r>
          </a:p>
          <a:p>
            <a:pPr marL="673930" lvl="1" defTabSz="829452">
              <a:defRPr/>
            </a:pPr>
            <a:r>
              <a:rPr lang="en-US" altLang="en-US" sz="3266">
                <a:solidFill>
                  <a:srgbClr val="0033CC"/>
                </a:solidFill>
              </a:rPr>
              <a:t>1</a:t>
            </a:r>
            <a:r>
              <a:rPr lang="en-US" altLang="en-US" sz="3266"/>
              <a:t> if(a&gt;b) then</a:t>
            </a:r>
          </a:p>
          <a:p>
            <a:pPr marL="673930" lvl="1" defTabSz="829452">
              <a:defRPr/>
            </a:pPr>
            <a:r>
              <a:rPr lang="en-US" altLang="en-US" sz="3266">
                <a:solidFill>
                  <a:srgbClr val="0033CC"/>
                </a:solidFill>
              </a:rPr>
              <a:t>2</a:t>
            </a:r>
            <a:r>
              <a:rPr lang="en-US" altLang="en-US" sz="3266"/>
              <a:t>          c=3;</a:t>
            </a:r>
          </a:p>
          <a:p>
            <a:pPr marL="673930" lvl="1" defTabSz="829452">
              <a:defRPr/>
            </a:pPr>
            <a:r>
              <a:rPr lang="en-US" altLang="en-US" sz="3266">
                <a:solidFill>
                  <a:srgbClr val="0033CC"/>
                </a:solidFill>
              </a:rPr>
              <a:t>3</a:t>
            </a:r>
            <a:r>
              <a:rPr lang="en-US" altLang="en-US" sz="3266"/>
              <a:t> else   c=5;</a:t>
            </a:r>
          </a:p>
          <a:p>
            <a:pPr marL="673930" lvl="1" defTabSz="829452">
              <a:defRPr/>
            </a:pPr>
            <a:r>
              <a:rPr lang="en-US" altLang="en-US" sz="3266">
                <a:solidFill>
                  <a:srgbClr val="0033CC"/>
                </a:solidFill>
              </a:rPr>
              <a:t>4</a:t>
            </a:r>
            <a:r>
              <a:rPr lang="en-US" altLang="en-US" sz="3266"/>
              <a:t> c=c*c;</a:t>
            </a:r>
          </a:p>
        </p:txBody>
      </p:sp>
      <p:sp>
        <p:nvSpPr>
          <p:cNvPr id="1913860" name="Oval 4">
            <a:extLst>
              <a:ext uri="{FF2B5EF4-FFF2-40B4-BE49-F238E27FC236}">
                <a16:creationId xmlns:a16="http://schemas.microsoft.com/office/drawing/2014/main" id="{A90A97D4-6F62-458E-93CB-1E64B7C9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812" b="1">
                <a:solidFill>
                  <a:srgbClr val="0033CC"/>
                </a:solidFill>
              </a:rPr>
              <a:t>1</a:t>
            </a:r>
            <a:endParaRPr lang="en-US" altLang="en-US" sz="2358">
              <a:solidFill>
                <a:srgbClr val="0033CC"/>
              </a:solidFill>
            </a:endParaRPr>
          </a:p>
        </p:txBody>
      </p:sp>
      <p:sp>
        <p:nvSpPr>
          <p:cNvPr id="1913861" name="Oval 5">
            <a:extLst>
              <a:ext uri="{FF2B5EF4-FFF2-40B4-BE49-F238E27FC236}">
                <a16:creationId xmlns:a16="http://schemas.microsoft.com/office/drawing/2014/main" id="{76426822-AA19-418F-97DE-9C8B3A65F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812" b="1">
                <a:solidFill>
                  <a:srgbClr val="0033CC"/>
                </a:solidFill>
              </a:rPr>
              <a:t>2</a:t>
            </a:r>
            <a:endParaRPr lang="en-US" altLang="en-US" sz="2358">
              <a:solidFill>
                <a:srgbClr val="0033CC"/>
              </a:solidFill>
            </a:endParaRPr>
          </a:p>
        </p:txBody>
      </p:sp>
      <p:sp>
        <p:nvSpPr>
          <p:cNvPr id="1913862" name="Oval 6">
            <a:extLst>
              <a:ext uri="{FF2B5EF4-FFF2-40B4-BE49-F238E27FC236}">
                <a16:creationId xmlns:a16="http://schemas.microsoft.com/office/drawing/2014/main" id="{E1A63BCA-2AAA-49DA-9EF3-BC04BCEAE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812" b="1">
                <a:solidFill>
                  <a:srgbClr val="0033CC"/>
                </a:solidFill>
              </a:rPr>
              <a:t>3</a:t>
            </a:r>
            <a:endParaRPr lang="en-US" altLang="en-US" sz="2358">
              <a:solidFill>
                <a:srgbClr val="0033CC"/>
              </a:solidFill>
            </a:endParaRPr>
          </a:p>
        </p:txBody>
      </p:sp>
      <p:sp>
        <p:nvSpPr>
          <p:cNvPr id="1913863" name="Oval 7">
            <a:extLst>
              <a:ext uri="{FF2B5EF4-FFF2-40B4-BE49-F238E27FC236}">
                <a16:creationId xmlns:a16="http://schemas.microsoft.com/office/drawing/2014/main" id="{259C45A7-F695-4EF4-A990-ABAB697FC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812" b="1">
                <a:solidFill>
                  <a:srgbClr val="0033CC"/>
                </a:solidFill>
              </a:rPr>
              <a:t>4</a:t>
            </a:r>
            <a:endParaRPr lang="en-US" altLang="en-US" sz="2358">
              <a:solidFill>
                <a:srgbClr val="0033CC"/>
              </a:solidFill>
            </a:endParaRPr>
          </a:p>
        </p:txBody>
      </p:sp>
      <p:sp>
        <p:nvSpPr>
          <p:cNvPr id="72712" name="Line 8">
            <a:extLst>
              <a:ext uri="{FF2B5EF4-FFF2-40B4-BE49-F238E27FC236}">
                <a16:creationId xmlns:a16="http://schemas.microsoft.com/office/drawing/2014/main" id="{000238DB-55F2-49C8-986E-BB0CE1CE86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743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13" name="Line 9">
            <a:extLst>
              <a:ext uri="{FF2B5EF4-FFF2-40B4-BE49-F238E27FC236}">
                <a16:creationId xmlns:a16="http://schemas.microsoft.com/office/drawing/2014/main" id="{150C4B52-7347-4EA6-B19F-273FC1235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7432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14" name="Line 10">
            <a:extLst>
              <a:ext uri="{FF2B5EF4-FFF2-40B4-BE49-F238E27FC236}">
                <a16:creationId xmlns:a16="http://schemas.microsoft.com/office/drawing/2014/main" id="{1CC19E10-E229-4F59-9264-8774B2A0E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5052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15" name="Line 11">
            <a:extLst>
              <a:ext uri="{FF2B5EF4-FFF2-40B4-BE49-F238E27FC236}">
                <a16:creationId xmlns:a16="http://schemas.microsoft.com/office/drawing/2014/main" id="{9786F5FF-9734-4F9B-8D00-081A149CBF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505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82" name="Rectangle 2">
            <a:extLst>
              <a:ext uri="{FF2B5EF4-FFF2-40B4-BE49-F238E27FC236}">
                <a16:creationId xmlns:a16="http://schemas.microsoft.com/office/drawing/2014/main" id="{B335072E-8995-4857-B359-89CAE26C1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829452">
              <a:defRPr/>
            </a:pPr>
            <a:r>
              <a:rPr lang="en-US" altLang="en-US" sz="4898"/>
              <a:t>How to draw Control flow graph?</a:t>
            </a:r>
          </a:p>
        </p:txBody>
      </p:sp>
      <p:sp>
        <p:nvSpPr>
          <p:cNvPr id="1914883" name="Rectangle 3">
            <a:extLst>
              <a:ext uri="{FF2B5EF4-FFF2-40B4-BE49-F238E27FC236}">
                <a16:creationId xmlns:a16="http://schemas.microsoft.com/office/drawing/2014/main" id="{CE117B8C-09AE-4363-A013-6D78697F68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1045" indent="-311045" defTabSz="829452">
              <a:defRPr/>
            </a:pPr>
            <a:r>
              <a:rPr lang="en-US" altLang="en-US" sz="3266"/>
              <a:t>Iteration:</a:t>
            </a:r>
          </a:p>
          <a:p>
            <a:pPr marL="673930" lvl="1" defTabSz="829452">
              <a:defRPr/>
            </a:pPr>
            <a:r>
              <a:rPr lang="en-US" altLang="en-US" sz="2903">
                <a:solidFill>
                  <a:srgbClr val="0033CC"/>
                </a:solidFill>
              </a:rPr>
              <a:t>1</a:t>
            </a:r>
            <a:r>
              <a:rPr lang="en-US" altLang="en-US" sz="2903"/>
              <a:t> while(a&gt;b){</a:t>
            </a:r>
          </a:p>
          <a:p>
            <a:pPr marL="673930" lvl="1" defTabSz="829452">
              <a:defRPr/>
            </a:pPr>
            <a:r>
              <a:rPr lang="en-US" altLang="en-US" sz="2903">
                <a:solidFill>
                  <a:srgbClr val="0033CC"/>
                </a:solidFill>
              </a:rPr>
              <a:t>2</a:t>
            </a:r>
            <a:r>
              <a:rPr lang="en-US" altLang="en-US" sz="2903"/>
              <a:t>       b=b*a;</a:t>
            </a:r>
          </a:p>
          <a:p>
            <a:pPr marL="673930" lvl="1" defTabSz="829452">
              <a:defRPr/>
            </a:pPr>
            <a:r>
              <a:rPr lang="en-US" altLang="en-US" sz="2903">
                <a:solidFill>
                  <a:srgbClr val="0033CC"/>
                </a:solidFill>
              </a:rPr>
              <a:t>3</a:t>
            </a:r>
            <a:r>
              <a:rPr lang="en-US" altLang="en-US" sz="2903"/>
              <a:t>        b=b-1;}</a:t>
            </a:r>
          </a:p>
          <a:p>
            <a:pPr marL="673930" lvl="1" defTabSz="829452">
              <a:defRPr/>
            </a:pPr>
            <a:r>
              <a:rPr lang="en-US" altLang="en-US" sz="2903">
                <a:solidFill>
                  <a:srgbClr val="0033CC"/>
                </a:solidFill>
              </a:rPr>
              <a:t>4</a:t>
            </a:r>
            <a:r>
              <a:rPr lang="en-US" altLang="en-US" sz="2903"/>
              <a:t> c=b+d;</a:t>
            </a:r>
          </a:p>
        </p:txBody>
      </p:sp>
      <p:sp>
        <p:nvSpPr>
          <p:cNvPr id="1914884" name="Oval 4">
            <a:extLst>
              <a:ext uri="{FF2B5EF4-FFF2-40B4-BE49-F238E27FC236}">
                <a16:creationId xmlns:a16="http://schemas.microsoft.com/office/drawing/2014/main" id="{B93BB5B8-E4CB-4F0C-88D1-FEFC422AE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1828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812" b="1">
                <a:solidFill>
                  <a:srgbClr val="0033CC"/>
                </a:solidFill>
              </a:rPr>
              <a:t>1</a:t>
            </a:r>
            <a:endParaRPr lang="en-US" altLang="en-US" sz="2358">
              <a:solidFill>
                <a:srgbClr val="0033CC"/>
              </a:solidFill>
            </a:endParaRPr>
          </a:p>
        </p:txBody>
      </p:sp>
      <p:sp>
        <p:nvSpPr>
          <p:cNvPr id="1914885" name="Oval 5">
            <a:extLst>
              <a:ext uri="{FF2B5EF4-FFF2-40B4-BE49-F238E27FC236}">
                <a16:creationId xmlns:a16="http://schemas.microsoft.com/office/drawing/2014/main" id="{BA051B7D-ECD9-40DE-B03F-886C44BC4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2819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812" b="1">
                <a:solidFill>
                  <a:srgbClr val="0033CC"/>
                </a:solidFill>
              </a:rPr>
              <a:t>2</a:t>
            </a:r>
            <a:endParaRPr lang="en-US" altLang="en-US" sz="2358">
              <a:solidFill>
                <a:srgbClr val="0033CC"/>
              </a:solidFill>
            </a:endParaRPr>
          </a:p>
        </p:txBody>
      </p:sp>
      <p:sp>
        <p:nvSpPr>
          <p:cNvPr id="1914886" name="Oval 6">
            <a:extLst>
              <a:ext uri="{FF2B5EF4-FFF2-40B4-BE49-F238E27FC236}">
                <a16:creationId xmlns:a16="http://schemas.microsoft.com/office/drawing/2014/main" id="{52DC81CB-D66A-4DC9-B08D-E6B3761BF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810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812" b="1">
                <a:solidFill>
                  <a:srgbClr val="0033CC"/>
                </a:solidFill>
              </a:rPr>
              <a:t>3</a:t>
            </a:r>
            <a:endParaRPr lang="en-US" altLang="en-US" sz="2358">
              <a:solidFill>
                <a:srgbClr val="0033CC"/>
              </a:solidFill>
            </a:endParaRPr>
          </a:p>
        </p:txBody>
      </p:sp>
      <p:sp>
        <p:nvSpPr>
          <p:cNvPr id="1914887" name="Oval 7">
            <a:extLst>
              <a:ext uri="{FF2B5EF4-FFF2-40B4-BE49-F238E27FC236}">
                <a16:creationId xmlns:a16="http://schemas.microsoft.com/office/drawing/2014/main" id="{F0B2AA8F-43DB-4A38-B94E-3B7D7C38B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4495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812" b="1">
                <a:solidFill>
                  <a:srgbClr val="0033CC"/>
                </a:solidFill>
              </a:rPr>
              <a:t>4</a:t>
            </a:r>
            <a:endParaRPr lang="en-US" altLang="en-US" sz="2358">
              <a:solidFill>
                <a:srgbClr val="0033CC"/>
              </a:solidFill>
            </a:endParaRPr>
          </a:p>
        </p:txBody>
      </p:sp>
      <p:sp>
        <p:nvSpPr>
          <p:cNvPr id="73736" name="Line 8">
            <a:extLst>
              <a:ext uri="{FF2B5EF4-FFF2-40B4-BE49-F238E27FC236}">
                <a16:creationId xmlns:a16="http://schemas.microsoft.com/office/drawing/2014/main" id="{B7498FFF-DB0A-466C-ADEF-029187A644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2209800"/>
            <a:ext cx="127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7" name="Line 9">
            <a:extLst>
              <a:ext uri="{FF2B5EF4-FFF2-40B4-BE49-F238E27FC236}">
                <a16:creationId xmlns:a16="http://schemas.microsoft.com/office/drawing/2014/main" id="{436AA980-043D-4337-A991-90E734895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2766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8" name="Line 10">
            <a:extLst>
              <a:ext uri="{FF2B5EF4-FFF2-40B4-BE49-F238E27FC236}">
                <a16:creationId xmlns:a16="http://schemas.microsoft.com/office/drawing/2014/main" id="{70DA3A59-6364-42B7-8333-127A8C4A51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4900" y="4114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9" name="Line 11">
            <a:extLst>
              <a:ext uri="{FF2B5EF4-FFF2-40B4-BE49-F238E27FC236}">
                <a16:creationId xmlns:a16="http://schemas.microsoft.com/office/drawing/2014/main" id="{18996F68-D5DF-432A-84BE-7037C41009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84900" y="20574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40" name="Line 12">
            <a:extLst>
              <a:ext uri="{FF2B5EF4-FFF2-40B4-BE49-F238E27FC236}">
                <a16:creationId xmlns:a16="http://schemas.microsoft.com/office/drawing/2014/main" id="{8DEAE091-B322-47AC-B288-9E54468C5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4900" y="2057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41" name="Freeform 13">
            <a:extLst>
              <a:ext uri="{FF2B5EF4-FFF2-40B4-BE49-F238E27FC236}">
                <a16:creationId xmlns:a16="http://schemas.microsoft.com/office/drawing/2014/main" id="{99C1FB8D-1869-4EE1-9208-33276E035B23}"/>
              </a:ext>
            </a:extLst>
          </p:cNvPr>
          <p:cNvSpPr>
            <a:spLocks/>
          </p:cNvSpPr>
          <p:nvPr/>
        </p:nvSpPr>
        <p:spPr bwMode="auto">
          <a:xfrm>
            <a:off x="7632700" y="1905000"/>
            <a:ext cx="1130300" cy="2743200"/>
          </a:xfrm>
          <a:custGeom>
            <a:avLst/>
            <a:gdLst>
              <a:gd name="T0" fmla="*/ 0 w 712"/>
              <a:gd name="T1" fmla="*/ 203200 h 1296"/>
              <a:gd name="T2" fmla="*/ 838274 w 712"/>
              <a:gd name="T3" fmla="*/ 304800 h 1296"/>
              <a:gd name="T4" fmla="*/ 990688 w 712"/>
              <a:gd name="T5" fmla="*/ 2032000 h 1296"/>
              <a:gd name="T6" fmla="*/ 0 w 712"/>
              <a:gd name="T7" fmla="*/ 2743200 h 12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12" h="1296">
                <a:moveTo>
                  <a:pt x="0" y="96"/>
                </a:moveTo>
                <a:cubicBezTo>
                  <a:pt x="212" y="48"/>
                  <a:pt x="424" y="0"/>
                  <a:pt x="528" y="144"/>
                </a:cubicBezTo>
                <a:cubicBezTo>
                  <a:pt x="632" y="288"/>
                  <a:pt x="712" y="768"/>
                  <a:pt x="624" y="960"/>
                </a:cubicBezTo>
                <a:cubicBezTo>
                  <a:pt x="536" y="1152"/>
                  <a:pt x="268" y="1224"/>
                  <a:pt x="0" y="1296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906" name="Rectangle 2">
            <a:extLst>
              <a:ext uri="{FF2B5EF4-FFF2-40B4-BE49-F238E27FC236}">
                <a16:creationId xmlns:a16="http://schemas.microsoft.com/office/drawing/2014/main" id="{2DAFE7ED-AEA6-4869-B7D6-EDF715E44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4082" y="138112"/>
            <a:ext cx="8596668" cy="1320800"/>
          </a:xfrm>
        </p:spPr>
        <p:txBody>
          <a:bodyPr>
            <a:normAutofit/>
          </a:bodyPr>
          <a:lstStyle/>
          <a:p>
            <a:pPr defTabSz="829452">
              <a:defRPr/>
            </a:pPr>
            <a:r>
              <a:rPr lang="en-US" altLang="en-US" sz="6600" dirty="0"/>
              <a:t>Path</a:t>
            </a:r>
          </a:p>
        </p:txBody>
      </p:sp>
      <p:sp>
        <p:nvSpPr>
          <p:cNvPr id="1915907" name="Rectangle 3">
            <a:extLst>
              <a:ext uri="{FF2B5EF4-FFF2-40B4-BE49-F238E27FC236}">
                <a16:creationId xmlns:a16="http://schemas.microsoft.com/office/drawing/2014/main" id="{6C8A6E2E-A991-422A-827A-7537B9BD3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7322" y="1603514"/>
            <a:ext cx="9559167" cy="4190931"/>
          </a:xfrm>
        </p:spPr>
        <p:txBody>
          <a:bodyPr/>
          <a:lstStyle/>
          <a:p>
            <a:pPr marL="311045" indent="-311045" defTabSz="829452">
              <a:lnSpc>
                <a:spcPct val="105000"/>
              </a:lnSpc>
              <a:spcBef>
                <a:spcPct val="5000"/>
              </a:spcBef>
              <a:spcAft>
                <a:spcPct val="10000"/>
              </a:spcAft>
              <a:defRPr/>
            </a:pPr>
            <a:r>
              <a:rPr lang="en-US" altLang="en-US" sz="3991" dirty="0">
                <a:solidFill>
                  <a:schemeClr val="tx1"/>
                </a:solidFill>
              </a:rPr>
              <a:t>A path through a program:</a:t>
            </a:r>
          </a:p>
          <a:p>
            <a:pPr marL="673930" lvl="1" defTabSz="829452">
              <a:lnSpc>
                <a:spcPct val="105000"/>
              </a:lnSpc>
              <a:spcBef>
                <a:spcPct val="5000"/>
              </a:spcBef>
              <a:spcAft>
                <a:spcPct val="10000"/>
              </a:spcAft>
              <a:defRPr/>
            </a:pPr>
            <a:r>
              <a:rPr lang="en-US" altLang="en-US" sz="3628" dirty="0">
                <a:solidFill>
                  <a:schemeClr val="tx1"/>
                </a:solidFill>
              </a:rPr>
              <a:t>A node and edge sequence from the starting node to a terminal node of the control flow graph.</a:t>
            </a:r>
          </a:p>
          <a:p>
            <a:pPr marL="673930" lvl="1" defTabSz="829452">
              <a:lnSpc>
                <a:spcPct val="105000"/>
              </a:lnSpc>
              <a:spcBef>
                <a:spcPct val="5000"/>
              </a:spcBef>
              <a:spcAft>
                <a:spcPct val="10000"/>
              </a:spcAft>
              <a:defRPr/>
            </a:pPr>
            <a:r>
              <a:rPr lang="en-US" altLang="en-US" sz="3628" dirty="0">
                <a:solidFill>
                  <a:schemeClr val="tx1"/>
                </a:solidFill>
              </a:rPr>
              <a:t> There may be several terminal nodes for  program.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4">
            <a:extLst>
              <a:ext uri="{FF2B5EF4-FFF2-40B4-BE49-F238E27FC236}">
                <a16:creationId xmlns:a16="http://schemas.microsoft.com/office/drawing/2014/main" id="{4B036829-D475-42B3-9399-0987418CC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Types of structural testing</a:t>
            </a:r>
          </a:p>
        </p:txBody>
      </p:sp>
      <p:sp>
        <p:nvSpPr>
          <p:cNvPr id="44039" name="Rectangle 5">
            <a:extLst>
              <a:ext uri="{FF2B5EF4-FFF2-40B4-BE49-F238E27FC236}">
                <a16:creationId xmlns:a16="http://schemas.microsoft.com/office/drawing/2014/main" id="{56D5D485-3D6B-443E-828E-6AA37C40C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sz="2400" dirty="0"/>
              <a:t>Control flow based criteria</a:t>
            </a:r>
          </a:p>
          <a:p>
            <a:pPr lvl="1" eaLnBrk="1" hangingPunct="1"/>
            <a:r>
              <a:rPr lang="en-US" altLang="en-US" sz="2000" dirty="0"/>
              <a:t>looks at the coverage of the control flow graph</a:t>
            </a:r>
          </a:p>
          <a:p>
            <a:pPr eaLnBrk="1" hangingPunct="1"/>
            <a:r>
              <a:rPr lang="en-US" altLang="en-US" sz="2400" dirty="0"/>
              <a:t>Data flow based testing</a:t>
            </a:r>
            <a:endParaRPr lang="en-US" altLang="en-US" sz="3200" dirty="0"/>
          </a:p>
          <a:p>
            <a:pPr lvl="1" eaLnBrk="1" hangingPunct="1"/>
            <a:r>
              <a:rPr lang="en-US" altLang="en-US" sz="2000" dirty="0"/>
              <a:t>looks at the coverage in the definition-use graph</a:t>
            </a:r>
            <a:endParaRPr lang="en-US" altLang="en-US" sz="2800" dirty="0"/>
          </a:p>
          <a:p>
            <a:pPr eaLnBrk="1" hangingPunct="1"/>
            <a:r>
              <a:rPr lang="en-US" altLang="en-US" sz="2400" dirty="0"/>
              <a:t>Mutation testing</a:t>
            </a:r>
            <a:endParaRPr lang="en-US" altLang="en-US" sz="3200" dirty="0"/>
          </a:p>
          <a:p>
            <a:pPr lvl="1" eaLnBrk="1" hangingPunct="1"/>
            <a:r>
              <a:rPr lang="en-US" altLang="en-US" sz="2000" dirty="0"/>
              <a:t>looks at various mutants of the program</a:t>
            </a:r>
            <a:endParaRPr lang="en-US" altLang="en-US" dirty="0"/>
          </a:p>
        </p:txBody>
      </p:sp>
      <p:sp>
        <p:nvSpPr>
          <p:cNvPr id="44034" name="Footer Placeholder 4">
            <a:extLst>
              <a:ext uri="{FF2B5EF4-FFF2-40B4-BE49-F238E27FC236}">
                <a16:creationId xmlns:a16="http://schemas.microsoft.com/office/drawing/2014/main" id="{A3978877-4600-4EE7-AA17-C4484D0E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Testing</a:t>
            </a:r>
          </a:p>
        </p:txBody>
      </p:sp>
      <p:sp>
        <p:nvSpPr>
          <p:cNvPr id="44035" name="Slide Number Placeholder 5">
            <a:extLst>
              <a:ext uri="{FF2B5EF4-FFF2-40B4-BE49-F238E27FC236}">
                <a16:creationId xmlns:a16="http://schemas.microsoft.com/office/drawing/2014/main" id="{1BE9C302-59C0-4217-962F-4029DBA0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D3AD24-CA3A-4742-8FE3-B89A56CA75B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F4B5097D-8AAC-4BD1-A60F-98C930C54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/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E2EE3CBA-A82B-433F-9C42-8B4D73A31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930" name="Rectangle 2">
            <a:extLst>
              <a:ext uri="{FF2B5EF4-FFF2-40B4-BE49-F238E27FC236}">
                <a16:creationId xmlns:a16="http://schemas.microsoft.com/office/drawing/2014/main" id="{6F16BAA8-262C-4656-AC35-53EDCAAE5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4898"/>
              <a:t>Linearly Independent Path</a:t>
            </a:r>
          </a:p>
        </p:txBody>
      </p:sp>
      <p:sp>
        <p:nvSpPr>
          <p:cNvPr id="1916931" name="Rectangle 3">
            <a:extLst>
              <a:ext uri="{FF2B5EF4-FFF2-40B4-BE49-F238E27FC236}">
                <a16:creationId xmlns:a16="http://schemas.microsoft.com/office/drawing/2014/main" id="{653B1DF6-B731-4197-8218-6071DD8BA7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1045" indent="-311045" defTabSz="829452">
              <a:defRPr/>
            </a:pPr>
            <a:r>
              <a:rPr lang="en-US" altLang="en-US" sz="3991"/>
              <a:t>Any path through the program:</a:t>
            </a:r>
          </a:p>
          <a:p>
            <a:pPr marL="673930" lvl="1" defTabSz="829452">
              <a:defRPr/>
            </a:pPr>
            <a:r>
              <a:rPr lang="en-US" altLang="en-US" sz="3628">
                <a:solidFill>
                  <a:srgbClr val="0000CC"/>
                </a:solidFill>
              </a:rPr>
              <a:t>Introducing at least one new edge:</a:t>
            </a:r>
          </a:p>
          <a:p>
            <a:pPr marL="1036815" lvl="2" indent="-207363" defTabSz="829452">
              <a:defRPr/>
            </a:pPr>
            <a:r>
              <a:rPr lang="en-US" altLang="en-US" sz="3266">
                <a:solidFill>
                  <a:srgbClr val="0000CC"/>
                </a:solidFill>
              </a:rPr>
              <a:t>That is not included in any other  independent paths.</a:t>
            </a:r>
            <a:r>
              <a:rPr lang="en-US" altLang="en-US" sz="3266"/>
              <a:t>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954" name="Rectangle 2">
            <a:extLst>
              <a:ext uri="{FF2B5EF4-FFF2-40B4-BE49-F238E27FC236}">
                <a16:creationId xmlns:a16="http://schemas.microsoft.com/office/drawing/2014/main" id="{49EEB82F-21E4-46F4-AD2A-0E3122EF8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5987"/>
              <a:t>Independent path</a:t>
            </a:r>
          </a:p>
        </p:txBody>
      </p:sp>
      <p:sp>
        <p:nvSpPr>
          <p:cNvPr id="1917955" name="Rectangle 3">
            <a:extLst>
              <a:ext uri="{FF2B5EF4-FFF2-40B4-BE49-F238E27FC236}">
                <a16:creationId xmlns:a16="http://schemas.microsoft.com/office/drawing/2014/main" id="{6C218834-42ED-450B-8D44-C910F500BA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1045" indent="-311045" defTabSz="829452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en-US" sz="3628"/>
              <a:t>It is straight forward: </a:t>
            </a:r>
          </a:p>
          <a:p>
            <a:pPr marL="673930" lvl="1" defTabSz="829452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en-US" sz="3266"/>
              <a:t>To identify linearly independent paths of simple programs.</a:t>
            </a:r>
          </a:p>
          <a:p>
            <a:pPr marL="311045" indent="-311045" defTabSz="829452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en-US" sz="3628"/>
              <a:t>For complicated programs:</a:t>
            </a:r>
          </a:p>
          <a:p>
            <a:pPr marL="673930" lvl="1" defTabSz="829452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en-US" sz="3266"/>
              <a:t>It is not so easy to determine the number of independent paths.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91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91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91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91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795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978" name="Rectangle 2">
            <a:extLst>
              <a:ext uri="{FF2B5EF4-FFF2-40B4-BE49-F238E27FC236}">
                <a16:creationId xmlns:a16="http://schemas.microsoft.com/office/drawing/2014/main" id="{08AC78F1-0EE4-49CA-A275-2E1D9F170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5427" y="592138"/>
            <a:ext cx="8175625" cy="1141412"/>
          </a:xfrm>
        </p:spPr>
        <p:txBody>
          <a:bodyPr>
            <a:normAutofit fontScale="90000"/>
          </a:bodyPr>
          <a:lstStyle/>
          <a:p>
            <a:pPr defTabSz="829452">
              <a:defRPr/>
            </a:pPr>
            <a:r>
              <a:rPr lang="en-US" altLang="en-US" sz="5443" dirty="0"/>
              <a:t>McCabe's Cyclomatic Metric </a:t>
            </a:r>
          </a:p>
        </p:txBody>
      </p:sp>
      <p:sp>
        <p:nvSpPr>
          <p:cNvPr id="1918979" name="Rectangle 3">
            <a:extLst>
              <a:ext uri="{FF2B5EF4-FFF2-40B4-BE49-F238E27FC236}">
                <a16:creationId xmlns:a16="http://schemas.microsoft.com/office/drawing/2014/main" id="{71FA8C22-DE2F-417A-8867-EFF9838B6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5862" y="1733550"/>
            <a:ext cx="9320628" cy="4510088"/>
          </a:xfrm>
        </p:spPr>
        <p:txBody>
          <a:bodyPr/>
          <a:lstStyle/>
          <a:p>
            <a:pPr marL="311045" indent="-311045" defTabSz="829452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altLang="en-US" sz="3628" dirty="0"/>
              <a:t>An upper bound: </a:t>
            </a:r>
          </a:p>
          <a:p>
            <a:pPr marL="673930" lvl="1" defTabSz="829452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altLang="en-US" sz="3266" dirty="0"/>
              <a:t>For the number of linearly independent paths of a program </a:t>
            </a:r>
          </a:p>
          <a:p>
            <a:pPr marL="311045" indent="-311045" defTabSz="829452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altLang="en-US" sz="3628" dirty="0"/>
              <a:t>Provides a practical way of determining: </a:t>
            </a:r>
          </a:p>
          <a:p>
            <a:pPr marL="673930" lvl="1" defTabSz="829452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altLang="en-US" sz="3266" dirty="0"/>
              <a:t>The maximum number of linearly independent paths in a program.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002" name="Rectangle 2">
            <a:extLst>
              <a:ext uri="{FF2B5EF4-FFF2-40B4-BE49-F238E27FC236}">
                <a16:creationId xmlns:a16="http://schemas.microsoft.com/office/drawing/2014/main" id="{A5315CB5-4894-4993-B13E-531F29B27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2174" y="533399"/>
            <a:ext cx="7772400" cy="1141412"/>
          </a:xfrm>
        </p:spPr>
        <p:txBody>
          <a:bodyPr>
            <a:normAutofit fontScale="90000"/>
          </a:bodyPr>
          <a:lstStyle/>
          <a:p>
            <a:pPr defTabSz="829452">
              <a:defRPr/>
            </a:pPr>
            <a:r>
              <a:rPr lang="en-US" altLang="en-US" sz="4898" dirty="0"/>
              <a:t>McCabe's Cyclomatic Metric </a:t>
            </a:r>
          </a:p>
        </p:txBody>
      </p:sp>
      <p:sp>
        <p:nvSpPr>
          <p:cNvPr id="1920003" name="Rectangle 3">
            <a:extLst>
              <a:ext uri="{FF2B5EF4-FFF2-40B4-BE49-F238E27FC236}">
                <a16:creationId xmlns:a16="http://schemas.microsoft.com/office/drawing/2014/main" id="{85A5DCFB-934E-4D28-A430-811466215A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2366" y="1814514"/>
            <a:ext cx="9167124" cy="4510087"/>
          </a:xfrm>
        </p:spPr>
        <p:txBody>
          <a:bodyPr>
            <a:normAutofit/>
          </a:bodyPr>
          <a:lstStyle/>
          <a:p>
            <a:pPr marL="311045" indent="-311045" defTabSz="829452">
              <a:defRPr/>
            </a:pPr>
            <a:r>
              <a:rPr lang="en-US" altLang="en-US" sz="3600" dirty="0"/>
              <a:t>Given a control flow graph G,</a:t>
            </a:r>
            <a:br>
              <a:rPr lang="en-US" altLang="en-US" sz="3600" dirty="0"/>
            </a:br>
            <a:r>
              <a:rPr lang="en-US" altLang="en-US" sz="3600" dirty="0"/>
              <a:t>cyclomatic complexity V(G): </a:t>
            </a:r>
          </a:p>
          <a:p>
            <a:pPr marL="673930" lvl="1" defTabSz="829452">
              <a:defRPr/>
            </a:pPr>
            <a:r>
              <a:rPr lang="en-US" altLang="en-US" sz="3600" dirty="0"/>
              <a:t> V(G)= E-N+2</a:t>
            </a:r>
          </a:p>
          <a:p>
            <a:pPr marL="1036815" lvl="2" indent="-207363" defTabSz="829452">
              <a:defRPr/>
            </a:pPr>
            <a:r>
              <a:rPr lang="en-US" altLang="en-US" sz="3200" dirty="0"/>
              <a:t>N is the number of  nodes in G</a:t>
            </a:r>
          </a:p>
          <a:p>
            <a:pPr marL="1036815" lvl="2" indent="-207363" defTabSz="829452">
              <a:defRPr/>
            </a:pPr>
            <a:r>
              <a:rPr lang="en-US" altLang="en-US" sz="3200" dirty="0"/>
              <a:t>E is the number of edges in 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864C9316-4AA1-43F6-80F6-BB79C638C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382588"/>
            <a:ext cx="7772400" cy="1141412"/>
          </a:xfrm>
        </p:spPr>
        <p:txBody>
          <a:bodyPr/>
          <a:lstStyle/>
          <a:p>
            <a:pPr defTabSz="828675"/>
            <a:r>
              <a:rPr lang="en-US" altLang="en-US"/>
              <a:t>Example Control Flow Graph </a:t>
            </a:r>
          </a:p>
        </p:txBody>
      </p:sp>
      <p:sp>
        <p:nvSpPr>
          <p:cNvPr id="1921027" name="Oval 3">
            <a:extLst>
              <a:ext uri="{FF2B5EF4-FFF2-40B4-BE49-F238E27FC236}">
                <a16:creationId xmlns:a16="http://schemas.microsoft.com/office/drawing/2014/main" id="{B29CDA67-9BBD-4293-89AF-5715A75E5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676400"/>
            <a:ext cx="457200" cy="4587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812" b="1">
                <a:solidFill>
                  <a:srgbClr val="0033CC"/>
                </a:solidFill>
              </a:rPr>
              <a:t>1</a:t>
            </a:r>
            <a:endParaRPr lang="en-US" altLang="en-US" sz="2358">
              <a:solidFill>
                <a:srgbClr val="0033CC"/>
              </a:solidFill>
            </a:endParaRPr>
          </a:p>
        </p:txBody>
      </p:sp>
      <p:sp>
        <p:nvSpPr>
          <p:cNvPr id="1921028" name="Oval 4">
            <a:extLst>
              <a:ext uri="{FF2B5EF4-FFF2-40B4-BE49-F238E27FC236}">
                <a16:creationId xmlns:a16="http://schemas.microsoft.com/office/drawing/2014/main" id="{1218E803-4B97-4C7D-874D-36871F15B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36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812" b="1">
                <a:solidFill>
                  <a:srgbClr val="0033CC"/>
                </a:solidFill>
              </a:rPr>
              <a:t>2</a:t>
            </a:r>
            <a:endParaRPr lang="en-US" altLang="en-US" sz="2358">
              <a:solidFill>
                <a:srgbClr val="0033CC"/>
              </a:solidFill>
            </a:endParaRPr>
          </a:p>
        </p:txBody>
      </p:sp>
      <p:sp>
        <p:nvSpPr>
          <p:cNvPr id="1921029" name="Oval 5">
            <a:extLst>
              <a:ext uri="{FF2B5EF4-FFF2-40B4-BE49-F238E27FC236}">
                <a16:creationId xmlns:a16="http://schemas.microsoft.com/office/drawing/2014/main" id="{4DD45FB6-7955-4629-A72F-1F6A38BE2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812" b="1">
                <a:solidFill>
                  <a:srgbClr val="0033CC"/>
                </a:solidFill>
              </a:rPr>
              <a:t>3</a:t>
            </a:r>
            <a:endParaRPr lang="en-US" altLang="en-US" sz="2358">
              <a:solidFill>
                <a:srgbClr val="0033CC"/>
              </a:solidFill>
            </a:endParaRPr>
          </a:p>
        </p:txBody>
      </p:sp>
      <p:sp>
        <p:nvSpPr>
          <p:cNvPr id="1921030" name="Oval 6">
            <a:extLst>
              <a:ext uri="{FF2B5EF4-FFF2-40B4-BE49-F238E27FC236}">
                <a16:creationId xmlns:a16="http://schemas.microsoft.com/office/drawing/2014/main" id="{7AFE56F4-593C-42F7-8346-3D432FCB8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812" b="1">
                <a:solidFill>
                  <a:srgbClr val="0033CC"/>
                </a:solidFill>
              </a:rPr>
              <a:t>4</a:t>
            </a:r>
            <a:endParaRPr lang="en-US" altLang="en-US" sz="2358">
              <a:solidFill>
                <a:srgbClr val="0033CC"/>
              </a:solidFill>
            </a:endParaRPr>
          </a:p>
        </p:txBody>
      </p:sp>
      <p:sp>
        <p:nvSpPr>
          <p:cNvPr id="1921031" name="Oval 7">
            <a:extLst>
              <a:ext uri="{FF2B5EF4-FFF2-40B4-BE49-F238E27FC236}">
                <a16:creationId xmlns:a16="http://schemas.microsoft.com/office/drawing/2014/main" id="{74594185-5E25-4E1D-BDAB-C1FC5BDAE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812" b="1">
                <a:solidFill>
                  <a:srgbClr val="0033CC"/>
                </a:solidFill>
              </a:rPr>
              <a:t>5</a:t>
            </a:r>
            <a:endParaRPr lang="en-US" altLang="en-US" sz="2358">
              <a:solidFill>
                <a:srgbClr val="0033CC"/>
              </a:solidFill>
            </a:endParaRPr>
          </a:p>
        </p:txBody>
      </p:sp>
      <p:sp>
        <p:nvSpPr>
          <p:cNvPr id="1921032" name="Oval 8">
            <a:extLst>
              <a:ext uri="{FF2B5EF4-FFF2-40B4-BE49-F238E27FC236}">
                <a16:creationId xmlns:a16="http://schemas.microsoft.com/office/drawing/2014/main" id="{77EAF852-C37B-4786-B43A-BA52708E1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343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2812" b="1">
                <a:solidFill>
                  <a:srgbClr val="0033CC"/>
                </a:solidFill>
              </a:rPr>
              <a:t>6</a:t>
            </a:r>
            <a:endParaRPr lang="en-US" altLang="en-US" sz="2358">
              <a:solidFill>
                <a:srgbClr val="0033CC"/>
              </a:solidFill>
            </a:endParaRPr>
          </a:p>
        </p:txBody>
      </p:sp>
      <p:sp>
        <p:nvSpPr>
          <p:cNvPr id="79881" name="Line 9">
            <a:extLst>
              <a:ext uri="{FF2B5EF4-FFF2-40B4-BE49-F238E27FC236}">
                <a16:creationId xmlns:a16="http://schemas.microsoft.com/office/drawing/2014/main" id="{6AD09032-CE4B-452F-987D-9BCC87986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82" name="Line 10">
            <a:extLst>
              <a:ext uri="{FF2B5EF4-FFF2-40B4-BE49-F238E27FC236}">
                <a16:creationId xmlns:a16="http://schemas.microsoft.com/office/drawing/2014/main" id="{AA17DB81-FFED-4470-8E9F-B054B804F5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743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83" name="Line 11">
            <a:extLst>
              <a:ext uri="{FF2B5EF4-FFF2-40B4-BE49-F238E27FC236}">
                <a16:creationId xmlns:a16="http://schemas.microsoft.com/office/drawing/2014/main" id="{2CDC80A9-42EB-4862-AA5D-1643A7246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7432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84" name="Line 12">
            <a:extLst>
              <a:ext uri="{FF2B5EF4-FFF2-40B4-BE49-F238E27FC236}">
                <a16:creationId xmlns:a16="http://schemas.microsoft.com/office/drawing/2014/main" id="{8D0C36AE-1438-445B-9E26-37C15F1D0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5052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85" name="Line 13">
            <a:extLst>
              <a:ext uri="{FF2B5EF4-FFF2-40B4-BE49-F238E27FC236}">
                <a16:creationId xmlns:a16="http://schemas.microsoft.com/office/drawing/2014/main" id="{7C5EDFDC-ECE0-46C2-819F-725BD0404F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505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86" name="Line 14">
            <a:extLst>
              <a:ext uri="{FF2B5EF4-FFF2-40B4-BE49-F238E27FC236}">
                <a16:creationId xmlns:a16="http://schemas.microsoft.com/office/drawing/2014/main" id="{2DBA576D-DD83-406C-949B-C9667324D9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3962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87" name="Line 15">
            <a:extLst>
              <a:ext uri="{FF2B5EF4-FFF2-40B4-BE49-F238E27FC236}">
                <a16:creationId xmlns:a16="http://schemas.microsoft.com/office/drawing/2014/main" id="{85B5B083-CBBD-4CFA-9A82-3B98E97A79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1905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88" name="Line 16">
            <a:extLst>
              <a:ext uri="{FF2B5EF4-FFF2-40B4-BE49-F238E27FC236}">
                <a16:creationId xmlns:a16="http://schemas.microsoft.com/office/drawing/2014/main" id="{7EF0CC4E-4C24-4F96-A9B9-572BA80E6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905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889" name="Freeform 17">
            <a:extLst>
              <a:ext uri="{FF2B5EF4-FFF2-40B4-BE49-F238E27FC236}">
                <a16:creationId xmlns:a16="http://schemas.microsoft.com/office/drawing/2014/main" id="{A31E265F-81D5-4B45-899C-85B651F7E152}"/>
              </a:ext>
            </a:extLst>
          </p:cNvPr>
          <p:cNvSpPr>
            <a:spLocks/>
          </p:cNvSpPr>
          <p:nvPr/>
        </p:nvSpPr>
        <p:spPr bwMode="auto">
          <a:xfrm>
            <a:off x="5334000" y="1752600"/>
            <a:ext cx="1130300" cy="2743200"/>
          </a:xfrm>
          <a:custGeom>
            <a:avLst/>
            <a:gdLst>
              <a:gd name="T0" fmla="*/ 0 w 712"/>
              <a:gd name="T1" fmla="*/ 203200 h 1296"/>
              <a:gd name="T2" fmla="*/ 838274 w 712"/>
              <a:gd name="T3" fmla="*/ 304800 h 1296"/>
              <a:gd name="T4" fmla="*/ 990688 w 712"/>
              <a:gd name="T5" fmla="*/ 2032000 h 1296"/>
              <a:gd name="T6" fmla="*/ 0 w 712"/>
              <a:gd name="T7" fmla="*/ 2743200 h 12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12" h="1296">
                <a:moveTo>
                  <a:pt x="0" y="96"/>
                </a:moveTo>
                <a:cubicBezTo>
                  <a:pt x="212" y="48"/>
                  <a:pt x="424" y="0"/>
                  <a:pt x="528" y="144"/>
                </a:cubicBezTo>
                <a:cubicBezTo>
                  <a:pt x="632" y="288"/>
                  <a:pt x="712" y="768"/>
                  <a:pt x="624" y="960"/>
                </a:cubicBezTo>
                <a:cubicBezTo>
                  <a:pt x="536" y="1152"/>
                  <a:pt x="268" y="1224"/>
                  <a:pt x="0" y="1296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21042" name="Text Box 18">
            <a:extLst>
              <a:ext uri="{FF2B5EF4-FFF2-40B4-BE49-F238E27FC236}">
                <a16:creationId xmlns:a16="http://schemas.microsoft.com/office/drawing/2014/main" id="{6063862A-3847-44AF-BC6A-8B2388E24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713" y="2422526"/>
            <a:ext cx="3071812" cy="14319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903" b="1">
                <a:latin typeface="Comic Sans MS" panose="030F0702030302020204" pitchFamily="66" charset="0"/>
              </a:rPr>
              <a:t>Cyclomatic complexity = </a:t>
            </a:r>
            <a:br>
              <a:rPr lang="en-US" altLang="en-US" sz="2903" b="1">
                <a:latin typeface="Comic Sans MS" panose="030F0702030302020204" pitchFamily="66" charset="0"/>
              </a:rPr>
            </a:br>
            <a:r>
              <a:rPr lang="en-US" altLang="en-US" sz="2903" b="1">
                <a:latin typeface="Comic Sans MS" panose="030F0702030302020204" pitchFamily="66" charset="0"/>
              </a:rPr>
              <a:t>7-6+2 = 3.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074" name="Rectangle 2">
            <a:extLst>
              <a:ext uri="{FF2B5EF4-FFF2-40B4-BE49-F238E27FC236}">
                <a16:creationId xmlns:a16="http://schemas.microsoft.com/office/drawing/2014/main" id="{0AFFA824-E3C1-45C8-80BD-4D847026F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4898" dirty="0"/>
              <a:t>Cyclomatic Complexity</a:t>
            </a:r>
          </a:p>
        </p:txBody>
      </p:sp>
      <p:sp>
        <p:nvSpPr>
          <p:cNvPr id="1923075" name="Rectangle 3">
            <a:extLst>
              <a:ext uri="{FF2B5EF4-FFF2-40B4-BE49-F238E27FC236}">
                <a16:creationId xmlns:a16="http://schemas.microsoft.com/office/drawing/2014/main" id="{7FF783A4-453A-4AEB-93B8-EE513EF786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84922" y="1767647"/>
            <a:ext cx="8482012" cy="4729163"/>
          </a:xfrm>
        </p:spPr>
        <p:txBody>
          <a:bodyPr/>
          <a:lstStyle/>
          <a:p>
            <a:pPr marL="311045" indent="-311045" defTabSz="829452">
              <a:defRPr/>
            </a:pPr>
            <a:r>
              <a:rPr lang="en-US" altLang="en-US" sz="3200" dirty="0"/>
              <a:t>Another way of computing cyclomatic complexity: </a:t>
            </a:r>
          </a:p>
          <a:p>
            <a:pPr marL="673930" lvl="1" defTabSz="829452">
              <a:defRPr/>
            </a:pPr>
            <a:r>
              <a:rPr lang="en-US" altLang="en-US" sz="2800" dirty="0"/>
              <a:t>inspect control flow graph</a:t>
            </a:r>
          </a:p>
          <a:p>
            <a:pPr marL="673930" lvl="1" defTabSz="829452">
              <a:defRPr/>
            </a:pPr>
            <a:r>
              <a:rPr lang="en-US" altLang="en-US" sz="2800" dirty="0"/>
              <a:t>determine number of bounded areas in the graph</a:t>
            </a:r>
          </a:p>
          <a:p>
            <a:pPr marL="311045" indent="-311045" defTabSz="829452">
              <a:defRPr/>
            </a:pPr>
            <a:r>
              <a:rPr lang="en-US" altLang="en-US" sz="3200" dirty="0"/>
              <a:t>V(G) = Total number of bounded areas + 1</a:t>
            </a:r>
          </a:p>
          <a:p>
            <a:pPr marL="673930" lvl="1" defTabSz="829452">
              <a:defRPr/>
            </a:pPr>
            <a:r>
              <a:rPr lang="en-US" altLang="en-US" sz="2800" dirty="0"/>
              <a:t>Any region enclosed by a nodes and edge sequence.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22" name="Rectangle 2">
            <a:extLst>
              <a:ext uri="{FF2B5EF4-FFF2-40B4-BE49-F238E27FC236}">
                <a16:creationId xmlns:a16="http://schemas.microsoft.com/office/drawing/2014/main" id="{CC090A61-27D1-45B8-9640-518BACFD3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382588"/>
            <a:ext cx="7772400" cy="1141412"/>
          </a:xfrm>
        </p:spPr>
        <p:txBody>
          <a:bodyPr>
            <a:normAutofit fontScale="90000"/>
          </a:bodyPr>
          <a:lstStyle/>
          <a:p>
            <a:pPr defTabSz="829452">
              <a:defRPr/>
            </a:pPr>
            <a:r>
              <a:rPr lang="en-US" altLang="en-US" sz="5443"/>
              <a:t>Example Control Flow Graph</a:t>
            </a:r>
          </a:p>
        </p:txBody>
      </p:sp>
      <p:sp>
        <p:nvSpPr>
          <p:cNvPr id="1925123" name="Oval 3">
            <a:extLst>
              <a:ext uri="{FF2B5EF4-FFF2-40B4-BE49-F238E27FC236}">
                <a16:creationId xmlns:a16="http://schemas.microsoft.com/office/drawing/2014/main" id="{C33056E0-A623-48AC-B227-50074943D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676400"/>
            <a:ext cx="457200" cy="458788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3175" b="1"/>
              <a:t>1</a:t>
            </a:r>
            <a:endParaRPr lang="en-US" altLang="en-US" sz="2812" b="1"/>
          </a:p>
        </p:txBody>
      </p:sp>
      <p:sp>
        <p:nvSpPr>
          <p:cNvPr id="1925124" name="Oval 4">
            <a:extLst>
              <a:ext uri="{FF2B5EF4-FFF2-40B4-BE49-F238E27FC236}">
                <a16:creationId xmlns:a16="http://schemas.microsoft.com/office/drawing/2014/main" id="{30FA08A7-CFBE-4DCA-9F9F-BB9B4C037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362200"/>
            <a:ext cx="457200" cy="457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3175" b="1"/>
              <a:t>2</a:t>
            </a:r>
            <a:endParaRPr lang="en-US" altLang="en-US" sz="2812" b="1"/>
          </a:p>
        </p:txBody>
      </p:sp>
      <p:sp>
        <p:nvSpPr>
          <p:cNvPr id="1925125" name="Oval 5">
            <a:extLst>
              <a:ext uri="{FF2B5EF4-FFF2-40B4-BE49-F238E27FC236}">
                <a16:creationId xmlns:a16="http://schemas.microsoft.com/office/drawing/2014/main" id="{DA75B1DC-EC91-420D-A197-F52271FC1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0"/>
            <a:ext cx="457200" cy="457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3175" b="1"/>
              <a:t>3</a:t>
            </a:r>
            <a:endParaRPr lang="en-US" altLang="en-US" sz="2812" b="1"/>
          </a:p>
        </p:txBody>
      </p:sp>
      <p:sp>
        <p:nvSpPr>
          <p:cNvPr id="1925126" name="Oval 6">
            <a:extLst>
              <a:ext uri="{FF2B5EF4-FFF2-40B4-BE49-F238E27FC236}">
                <a16:creationId xmlns:a16="http://schemas.microsoft.com/office/drawing/2014/main" id="{CF8CC947-4E3D-4BEF-A6CA-B4059A401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457200" cy="457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3175" b="1"/>
              <a:t>4</a:t>
            </a:r>
            <a:endParaRPr lang="en-US" altLang="en-US" sz="2812" b="1"/>
          </a:p>
        </p:txBody>
      </p:sp>
      <p:sp>
        <p:nvSpPr>
          <p:cNvPr id="1925127" name="Oval 7">
            <a:extLst>
              <a:ext uri="{FF2B5EF4-FFF2-40B4-BE49-F238E27FC236}">
                <a16:creationId xmlns:a16="http://schemas.microsoft.com/office/drawing/2014/main" id="{AFBF84C7-E42C-4DF4-ADA9-FDDA3CB2D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657600"/>
            <a:ext cx="457200" cy="457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3175" b="1"/>
              <a:t>5</a:t>
            </a:r>
            <a:endParaRPr lang="en-US" altLang="en-US" sz="2812" b="1"/>
          </a:p>
        </p:txBody>
      </p:sp>
      <p:sp>
        <p:nvSpPr>
          <p:cNvPr id="1925128" name="Oval 8">
            <a:extLst>
              <a:ext uri="{FF2B5EF4-FFF2-40B4-BE49-F238E27FC236}">
                <a16:creationId xmlns:a16="http://schemas.microsoft.com/office/drawing/2014/main" id="{63A33646-5696-42D2-A89B-0E26D149E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343400"/>
            <a:ext cx="457200" cy="457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3175" b="1"/>
              <a:t>6</a:t>
            </a:r>
            <a:endParaRPr lang="en-US" altLang="en-US" sz="2812" b="1"/>
          </a:p>
        </p:txBody>
      </p:sp>
      <p:sp>
        <p:nvSpPr>
          <p:cNvPr id="81929" name="Line 9">
            <a:extLst>
              <a:ext uri="{FF2B5EF4-FFF2-40B4-BE49-F238E27FC236}">
                <a16:creationId xmlns:a16="http://schemas.microsoft.com/office/drawing/2014/main" id="{5CD2B4DE-CBFB-40D0-84FF-439E99684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30" name="Line 10">
            <a:extLst>
              <a:ext uri="{FF2B5EF4-FFF2-40B4-BE49-F238E27FC236}">
                <a16:creationId xmlns:a16="http://schemas.microsoft.com/office/drawing/2014/main" id="{CE029737-A1AF-4EBE-BCF4-98B47E084C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743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31" name="Line 11">
            <a:extLst>
              <a:ext uri="{FF2B5EF4-FFF2-40B4-BE49-F238E27FC236}">
                <a16:creationId xmlns:a16="http://schemas.microsoft.com/office/drawing/2014/main" id="{69EFB50E-E6D9-4548-9856-20814399E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7432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32" name="Line 12">
            <a:extLst>
              <a:ext uri="{FF2B5EF4-FFF2-40B4-BE49-F238E27FC236}">
                <a16:creationId xmlns:a16="http://schemas.microsoft.com/office/drawing/2014/main" id="{21045933-315B-4AA9-ADC6-7A36B480B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5052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33" name="Line 13">
            <a:extLst>
              <a:ext uri="{FF2B5EF4-FFF2-40B4-BE49-F238E27FC236}">
                <a16:creationId xmlns:a16="http://schemas.microsoft.com/office/drawing/2014/main" id="{C64DB984-DBA0-4A5B-AD17-932B810D9A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505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34" name="Line 14">
            <a:extLst>
              <a:ext uri="{FF2B5EF4-FFF2-40B4-BE49-F238E27FC236}">
                <a16:creationId xmlns:a16="http://schemas.microsoft.com/office/drawing/2014/main" id="{A558F4DF-F386-45D8-B5BD-C1F8D61196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3962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35" name="Line 15">
            <a:extLst>
              <a:ext uri="{FF2B5EF4-FFF2-40B4-BE49-F238E27FC236}">
                <a16:creationId xmlns:a16="http://schemas.microsoft.com/office/drawing/2014/main" id="{1C42A4D5-8C66-4E80-8DC6-13B777CE3A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1905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36" name="Line 16">
            <a:extLst>
              <a:ext uri="{FF2B5EF4-FFF2-40B4-BE49-F238E27FC236}">
                <a16:creationId xmlns:a16="http://schemas.microsoft.com/office/drawing/2014/main" id="{F561A8AD-68FB-4477-83D4-F49C77082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905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37" name="Freeform 17">
            <a:extLst>
              <a:ext uri="{FF2B5EF4-FFF2-40B4-BE49-F238E27FC236}">
                <a16:creationId xmlns:a16="http://schemas.microsoft.com/office/drawing/2014/main" id="{99C9D42F-2377-4992-AF43-FBC4350DADE6}"/>
              </a:ext>
            </a:extLst>
          </p:cNvPr>
          <p:cNvSpPr>
            <a:spLocks/>
          </p:cNvSpPr>
          <p:nvPr/>
        </p:nvSpPr>
        <p:spPr bwMode="auto">
          <a:xfrm>
            <a:off x="5334000" y="1752600"/>
            <a:ext cx="1130300" cy="2743200"/>
          </a:xfrm>
          <a:custGeom>
            <a:avLst/>
            <a:gdLst>
              <a:gd name="T0" fmla="*/ 0 w 712"/>
              <a:gd name="T1" fmla="*/ 203200 h 1296"/>
              <a:gd name="T2" fmla="*/ 838274 w 712"/>
              <a:gd name="T3" fmla="*/ 304800 h 1296"/>
              <a:gd name="T4" fmla="*/ 990688 w 712"/>
              <a:gd name="T5" fmla="*/ 2032000 h 1296"/>
              <a:gd name="T6" fmla="*/ 0 w 712"/>
              <a:gd name="T7" fmla="*/ 2743200 h 12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12" h="1296">
                <a:moveTo>
                  <a:pt x="0" y="96"/>
                </a:moveTo>
                <a:cubicBezTo>
                  <a:pt x="212" y="48"/>
                  <a:pt x="424" y="0"/>
                  <a:pt x="528" y="144"/>
                </a:cubicBezTo>
                <a:cubicBezTo>
                  <a:pt x="632" y="288"/>
                  <a:pt x="712" y="768"/>
                  <a:pt x="624" y="960"/>
                </a:cubicBezTo>
                <a:cubicBezTo>
                  <a:pt x="536" y="1152"/>
                  <a:pt x="268" y="1224"/>
                  <a:pt x="0" y="1296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146" name="Rectangle 2">
            <a:extLst>
              <a:ext uri="{FF2B5EF4-FFF2-40B4-BE49-F238E27FC236}">
                <a16:creationId xmlns:a16="http://schemas.microsoft.com/office/drawing/2014/main" id="{A2C697C8-9E55-4326-81CF-C632BD0F7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7257"/>
              <a:t>Example</a:t>
            </a:r>
          </a:p>
        </p:txBody>
      </p:sp>
      <p:sp>
        <p:nvSpPr>
          <p:cNvPr id="1926147" name="Rectangle 3">
            <a:extLst>
              <a:ext uri="{FF2B5EF4-FFF2-40B4-BE49-F238E27FC236}">
                <a16:creationId xmlns:a16="http://schemas.microsoft.com/office/drawing/2014/main" id="{731A27E9-441F-4E4B-BC1A-ED061A2A19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1045" indent="-311045" defTabSz="829452">
              <a:defRPr/>
            </a:pPr>
            <a:r>
              <a:rPr lang="en-US" altLang="en-US" sz="3628"/>
              <a:t>From a visual examination of the CFG:</a:t>
            </a:r>
          </a:p>
          <a:p>
            <a:pPr marL="673930" lvl="1" defTabSz="829452">
              <a:defRPr/>
            </a:pPr>
            <a:r>
              <a:rPr lang="en-US" altLang="en-US" sz="3266"/>
              <a:t>the number of bounded areas is 2. </a:t>
            </a:r>
          </a:p>
          <a:p>
            <a:pPr marL="673930" lvl="1" defTabSz="829452">
              <a:defRPr/>
            </a:pPr>
            <a:r>
              <a:rPr lang="en-US" altLang="en-US" sz="3266"/>
              <a:t>cyclomatic complexity = 2+1=3.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170" name="Rectangle 2">
            <a:extLst>
              <a:ext uri="{FF2B5EF4-FFF2-40B4-BE49-F238E27FC236}">
                <a16:creationId xmlns:a16="http://schemas.microsoft.com/office/drawing/2014/main" id="{2C661F6C-96D4-4E81-99CE-D9D6F9FB7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4898"/>
              <a:t>Cyclomatic complexity</a:t>
            </a:r>
          </a:p>
        </p:txBody>
      </p:sp>
      <p:sp>
        <p:nvSpPr>
          <p:cNvPr id="1927171" name="Rectangle 3">
            <a:extLst>
              <a:ext uri="{FF2B5EF4-FFF2-40B4-BE49-F238E27FC236}">
                <a16:creationId xmlns:a16="http://schemas.microsoft.com/office/drawing/2014/main" id="{68925144-7DD5-4C7A-94CE-6EBEAA0F25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1045" indent="-311045" defTabSz="829452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altLang="en-US" sz="3628"/>
              <a:t>McCabe's metric provides:</a:t>
            </a:r>
          </a:p>
          <a:p>
            <a:pPr marL="1036815" lvl="2" indent="-207363" defTabSz="829452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altLang="en-US" sz="2903">
                <a:solidFill>
                  <a:srgbClr val="0033CC"/>
                </a:solidFill>
              </a:rPr>
              <a:t>A quantitative measure of  testing difficulty and the ultimate reliability</a:t>
            </a:r>
            <a:r>
              <a:rPr lang="en-US" altLang="en-US" sz="2903"/>
              <a:t> </a:t>
            </a:r>
          </a:p>
          <a:p>
            <a:pPr marL="311045" indent="-311045" defTabSz="829452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altLang="en-US" sz="3628"/>
              <a:t>Intuitively, </a:t>
            </a:r>
          </a:p>
          <a:p>
            <a:pPr marL="673930" lvl="1" defTabSz="829452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altLang="en-US" sz="3266"/>
              <a:t>Number of bounded areas increases with the number of decision nodes and loops.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194" name="Rectangle 2">
            <a:extLst>
              <a:ext uri="{FF2B5EF4-FFF2-40B4-BE49-F238E27FC236}">
                <a16:creationId xmlns:a16="http://schemas.microsoft.com/office/drawing/2014/main" id="{B1C2A820-2A53-4930-BB80-9DD3BA6AA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4898"/>
              <a:t>Cyclomatic Complexity</a:t>
            </a:r>
          </a:p>
        </p:txBody>
      </p:sp>
      <p:sp>
        <p:nvSpPr>
          <p:cNvPr id="1928195" name="Rectangle 3">
            <a:extLst>
              <a:ext uri="{FF2B5EF4-FFF2-40B4-BE49-F238E27FC236}">
                <a16:creationId xmlns:a16="http://schemas.microsoft.com/office/drawing/2014/main" id="{137C71CE-06B6-4CC5-A9AC-12D7E9E6D5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3" y="2160589"/>
            <a:ext cx="9924405" cy="3880773"/>
          </a:xfrm>
        </p:spPr>
        <p:txBody>
          <a:bodyPr/>
          <a:lstStyle/>
          <a:p>
            <a:pPr marL="311045" indent="-311045" defTabSz="829452">
              <a:defRPr/>
            </a:pPr>
            <a:r>
              <a:rPr lang="en-US" altLang="en-US" sz="3628" dirty="0"/>
              <a:t>The first method of computing V(G) is amenable to automation:</a:t>
            </a:r>
          </a:p>
          <a:p>
            <a:pPr marL="673930" lvl="1" defTabSz="829452">
              <a:defRPr/>
            </a:pPr>
            <a:r>
              <a:rPr lang="en-US" altLang="en-US" sz="3266" dirty="0"/>
              <a:t>You can write a program which determines the number of nodes and edges of a graph </a:t>
            </a:r>
          </a:p>
          <a:p>
            <a:pPr marL="673930" lvl="1" defTabSz="829452">
              <a:defRPr/>
            </a:pPr>
            <a:r>
              <a:rPr lang="en-US" altLang="en-US" sz="3266" dirty="0"/>
              <a:t>Applies the formula to find V(G).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4">
            <a:extLst>
              <a:ext uri="{FF2B5EF4-FFF2-40B4-BE49-F238E27FC236}">
                <a16:creationId xmlns:a16="http://schemas.microsoft.com/office/drawing/2014/main" id="{EC8FEFDD-DD65-44D1-9B59-E672F6EB8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Control flow based criteria</a:t>
            </a:r>
          </a:p>
        </p:txBody>
      </p:sp>
      <p:sp>
        <p:nvSpPr>
          <p:cNvPr id="46087" name="Rectangle 5">
            <a:extLst>
              <a:ext uri="{FF2B5EF4-FFF2-40B4-BE49-F238E27FC236}">
                <a16:creationId xmlns:a16="http://schemas.microsoft.com/office/drawing/2014/main" id="{183F49FD-41E5-49EA-87C0-BE55A356CD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sz="2400" dirty="0"/>
              <a:t>Considers the  program as control flow graph</a:t>
            </a:r>
          </a:p>
          <a:p>
            <a:pPr lvl="1" eaLnBrk="1" hangingPunct="1"/>
            <a:r>
              <a:rPr lang="en-US" altLang="en-US" sz="2000" dirty="0"/>
              <a:t>Nodes represent code blocks – i.e. set of statements always executed together</a:t>
            </a:r>
          </a:p>
          <a:p>
            <a:pPr lvl="1" eaLnBrk="1" hangingPunct="1"/>
            <a:r>
              <a:rPr lang="en-US" altLang="en-US" sz="2000" dirty="0"/>
              <a:t>An edge (</a:t>
            </a:r>
            <a:r>
              <a:rPr lang="en-US" altLang="en-US" sz="2000" dirty="0" err="1"/>
              <a:t>i,j</a:t>
            </a:r>
            <a:r>
              <a:rPr lang="en-US" altLang="en-US" sz="2000" dirty="0"/>
              <a:t>) represents a possible transfer of control from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to j </a:t>
            </a:r>
          </a:p>
          <a:p>
            <a:pPr eaLnBrk="1" hangingPunct="1"/>
            <a:r>
              <a:rPr lang="en-US" altLang="en-US" sz="2400" dirty="0"/>
              <a:t>Assume a start node and an end node</a:t>
            </a:r>
          </a:p>
          <a:p>
            <a:pPr eaLnBrk="1" hangingPunct="1"/>
            <a:r>
              <a:rPr lang="en-US" altLang="en-US" sz="2400" dirty="0"/>
              <a:t>A path is a sequence of nodes from start to end</a:t>
            </a:r>
            <a:endParaRPr lang="en-US" altLang="en-US" dirty="0"/>
          </a:p>
        </p:txBody>
      </p:sp>
      <p:sp>
        <p:nvSpPr>
          <p:cNvPr id="46082" name="Footer Placeholder 4">
            <a:extLst>
              <a:ext uri="{FF2B5EF4-FFF2-40B4-BE49-F238E27FC236}">
                <a16:creationId xmlns:a16="http://schemas.microsoft.com/office/drawing/2014/main" id="{8D53C6BA-6DCB-4794-8E38-F6FBC526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Testing</a:t>
            </a:r>
          </a:p>
        </p:txBody>
      </p:sp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AA53ED6C-30DA-4164-9A7B-3BFF3C31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B8EFEB-968F-4419-B81E-02A1458BD10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7601F80D-2303-4BDB-8F98-07E9DCBE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/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CA969B56-509F-4424-B78F-A5D846D2A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218" name="Rectangle 2">
            <a:extLst>
              <a:ext uri="{FF2B5EF4-FFF2-40B4-BE49-F238E27FC236}">
                <a16:creationId xmlns:a16="http://schemas.microsoft.com/office/drawing/2014/main" id="{DFE13BE8-2713-4BC4-BA00-13C60E374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4898"/>
              <a:t>Cyclomatic complexity</a:t>
            </a:r>
          </a:p>
        </p:txBody>
      </p:sp>
      <p:sp>
        <p:nvSpPr>
          <p:cNvPr id="1929219" name="Rectangle 3">
            <a:extLst>
              <a:ext uri="{FF2B5EF4-FFF2-40B4-BE49-F238E27FC236}">
                <a16:creationId xmlns:a16="http://schemas.microsoft.com/office/drawing/2014/main" id="{3C6BFDAB-705A-4185-B86E-F96D0E55A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4" y="2160589"/>
            <a:ext cx="9977414" cy="3880773"/>
          </a:xfrm>
        </p:spPr>
        <p:txBody>
          <a:bodyPr/>
          <a:lstStyle/>
          <a:p>
            <a:pPr marL="311045" indent="-311045" defTabSz="829452">
              <a:defRPr/>
            </a:pPr>
            <a:r>
              <a:rPr lang="en-US" altLang="en-US" sz="3628" dirty="0"/>
              <a:t>The cyclomatic complexity of a program provides:</a:t>
            </a:r>
          </a:p>
          <a:p>
            <a:pPr marL="673930" lvl="1" defTabSz="829452">
              <a:defRPr/>
            </a:pPr>
            <a:r>
              <a:rPr lang="en-US" altLang="en-US" sz="3266" dirty="0"/>
              <a:t>A lower bound on the number of test cases to be designed</a:t>
            </a:r>
          </a:p>
          <a:p>
            <a:pPr marL="673930" lvl="1" defTabSz="829452">
              <a:defRPr/>
            </a:pPr>
            <a:r>
              <a:rPr lang="en-US" altLang="en-US" sz="3266" dirty="0"/>
              <a:t>To guarantee coverage of all linearly independent paths.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266" name="Rectangle 2">
            <a:extLst>
              <a:ext uri="{FF2B5EF4-FFF2-40B4-BE49-F238E27FC236}">
                <a16:creationId xmlns:a16="http://schemas.microsoft.com/office/drawing/2014/main" id="{E4E01331-7EED-4DAC-9F53-7999F5729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4898"/>
              <a:t>Cyclomatic Complexity</a:t>
            </a:r>
          </a:p>
        </p:txBody>
      </p:sp>
      <p:sp>
        <p:nvSpPr>
          <p:cNvPr id="1931267" name="Rectangle 3">
            <a:extLst>
              <a:ext uri="{FF2B5EF4-FFF2-40B4-BE49-F238E27FC236}">
                <a16:creationId xmlns:a16="http://schemas.microsoft.com/office/drawing/2014/main" id="{2257CE37-3244-471F-9710-C3FDBDC7BE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1635" y="1826938"/>
            <a:ext cx="9095340" cy="4683125"/>
          </a:xfrm>
        </p:spPr>
        <p:txBody>
          <a:bodyPr/>
          <a:lstStyle/>
          <a:p>
            <a:pPr marL="311045" indent="-311045" defTabSz="829452">
              <a:lnSpc>
                <a:spcPct val="105000"/>
              </a:lnSpc>
              <a:spcBef>
                <a:spcPct val="15000"/>
              </a:spcBef>
              <a:spcAft>
                <a:spcPct val="5000"/>
              </a:spcAft>
              <a:defRPr/>
            </a:pPr>
            <a:r>
              <a:rPr lang="en-US" altLang="en-US" sz="3266" dirty="0"/>
              <a:t>Knowing the number of test cases required: </a:t>
            </a:r>
          </a:p>
          <a:p>
            <a:pPr marL="673930" lvl="1" defTabSz="829452">
              <a:lnSpc>
                <a:spcPct val="105000"/>
              </a:lnSpc>
              <a:spcBef>
                <a:spcPct val="15000"/>
              </a:spcBef>
              <a:spcAft>
                <a:spcPct val="5000"/>
              </a:spcAft>
              <a:defRPr/>
            </a:pPr>
            <a:r>
              <a:rPr lang="en-US" altLang="en-US" sz="2903" dirty="0"/>
              <a:t>Does not make it any easier to derive the test cases, </a:t>
            </a:r>
          </a:p>
          <a:p>
            <a:pPr marL="673930" lvl="1" defTabSz="829452">
              <a:lnSpc>
                <a:spcPct val="105000"/>
              </a:lnSpc>
              <a:spcBef>
                <a:spcPct val="15000"/>
              </a:spcBef>
              <a:spcAft>
                <a:spcPct val="5000"/>
              </a:spcAft>
              <a:defRPr/>
            </a:pPr>
            <a:r>
              <a:rPr lang="en-US" altLang="en-US" sz="2903" dirty="0"/>
              <a:t>Only gives an indication of the minimum number of test cases required.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290" name="Rectangle 2">
            <a:extLst>
              <a:ext uri="{FF2B5EF4-FFF2-40B4-BE49-F238E27FC236}">
                <a16:creationId xmlns:a16="http://schemas.microsoft.com/office/drawing/2014/main" id="{506181E4-9DE3-47BE-91BD-974AA18B3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334" y="202163"/>
            <a:ext cx="8596668" cy="596348"/>
          </a:xfrm>
        </p:spPr>
        <p:txBody>
          <a:bodyPr>
            <a:normAutofit fontScale="90000"/>
          </a:bodyPr>
          <a:lstStyle/>
          <a:p>
            <a:pPr defTabSz="829452">
              <a:defRPr/>
            </a:pPr>
            <a:r>
              <a:rPr lang="en-US" altLang="en-US" sz="6531" dirty="0"/>
              <a:t>Path Testing</a:t>
            </a:r>
          </a:p>
        </p:txBody>
      </p:sp>
      <p:sp>
        <p:nvSpPr>
          <p:cNvPr id="1932291" name="Rectangle 3">
            <a:extLst>
              <a:ext uri="{FF2B5EF4-FFF2-40B4-BE49-F238E27FC236}">
                <a16:creationId xmlns:a16="http://schemas.microsoft.com/office/drawing/2014/main" id="{3DE89634-76F7-49FB-9885-48AEC2B0EA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6592" y="1400176"/>
            <a:ext cx="9820898" cy="4659313"/>
          </a:xfrm>
        </p:spPr>
        <p:txBody>
          <a:bodyPr/>
          <a:lstStyle/>
          <a:p>
            <a:pPr marL="311045" indent="-311045" defTabSz="829452">
              <a:defRPr/>
            </a:pPr>
            <a:r>
              <a:rPr lang="en-US" altLang="en-US" sz="3266" dirty="0"/>
              <a:t>The tester proposes:</a:t>
            </a:r>
          </a:p>
          <a:p>
            <a:pPr marL="673930" lvl="1" defTabSz="829452">
              <a:defRPr/>
            </a:pPr>
            <a:r>
              <a:rPr lang="en-US" altLang="en-US" sz="2903" dirty="0"/>
              <a:t>An initial set of test data using his experience and judgement. </a:t>
            </a:r>
          </a:p>
          <a:p>
            <a:pPr marL="311045" indent="-311045" defTabSz="829452">
              <a:spcBef>
                <a:spcPct val="10000"/>
              </a:spcBef>
              <a:defRPr/>
            </a:pPr>
            <a:r>
              <a:rPr lang="en-US" altLang="en-US" sz="3266" dirty="0"/>
              <a:t>A dynamic program analyzer is used: </a:t>
            </a:r>
          </a:p>
          <a:p>
            <a:pPr marL="673930" lvl="1" defTabSz="829452">
              <a:spcBef>
                <a:spcPct val="10000"/>
              </a:spcBef>
              <a:defRPr/>
            </a:pPr>
            <a:r>
              <a:rPr lang="en-US" altLang="en-US" sz="2903" dirty="0"/>
              <a:t>To indicate which parts of the program have been tested</a:t>
            </a:r>
          </a:p>
          <a:p>
            <a:pPr marL="673930" lvl="1" defTabSz="829452">
              <a:spcBef>
                <a:spcPct val="10000"/>
              </a:spcBef>
              <a:defRPr/>
            </a:pPr>
            <a:r>
              <a:rPr lang="en-US" altLang="en-US" sz="2903" dirty="0"/>
              <a:t>The output of the dynamic analysis </a:t>
            </a:r>
          </a:p>
          <a:p>
            <a:pPr marL="1036815" lvl="2" indent="-207363" defTabSz="829452">
              <a:spcBef>
                <a:spcPct val="10000"/>
              </a:spcBef>
              <a:defRPr/>
            </a:pPr>
            <a:r>
              <a:rPr lang="en-US" altLang="en-US" sz="2540" dirty="0"/>
              <a:t>used to guide the tester in selecting additional test cases.</a:t>
            </a:r>
          </a:p>
          <a:p>
            <a:pPr marL="311045" indent="-311045" defTabSz="829452">
              <a:defRPr/>
            </a:pPr>
            <a:endParaRPr lang="en-US" altLang="en-US" sz="3266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338" name="Rectangle 2">
            <a:extLst>
              <a:ext uri="{FF2B5EF4-FFF2-40B4-BE49-F238E27FC236}">
                <a16:creationId xmlns:a16="http://schemas.microsoft.com/office/drawing/2014/main" id="{2C733797-3CED-463C-AA49-291464DF8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1" y="382588"/>
            <a:ext cx="8302625" cy="1141412"/>
          </a:xfrm>
        </p:spPr>
        <p:txBody>
          <a:bodyPr/>
          <a:lstStyle/>
          <a:p>
            <a:pPr defTabSz="829452">
              <a:defRPr/>
            </a:pPr>
            <a:r>
              <a:rPr lang="en-US" altLang="en-US" sz="4898"/>
              <a:t>Derivation of Test Cases</a:t>
            </a:r>
          </a:p>
        </p:txBody>
      </p:sp>
      <p:sp>
        <p:nvSpPr>
          <p:cNvPr id="1934339" name="Rectangle 3">
            <a:extLst>
              <a:ext uri="{FF2B5EF4-FFF2-40B4-BE49-F238E27FC236}">
                <a16:creationId xmlns:a16="http://schemas.microsoft.com/office/drawing/2014/main" id="{B2E88469-51A3-40DE-81D4-54D0D2E6A6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1045" indent="-311045" defTabSz="829452">
              <a:defRPr/>
            </a:pPr>
            <a:r>
              <a:rPr lang="en-US" altLang="en-US" sz="3266"/>
              <a:t>Let us discuss the steps:</a:t>
            </a:r>
          </a:p>
          <a:p>
            <a:pPr marL="673930" lvl="1" defTabSz="829452">
              <a:defRPr/>
            </a:pPr>
            <a:r>
              <a:rPr lang="en-US" altLang="en-US" sz="2903"/>
              <a:t>to derive path coverage-based test cases of a program.</a:t>
            </a:r>
          </a:p>
          <a:p>
            <a:pPr marL="311045" indent="-311045" defTabSz="829452">
              <a:defRPr/>
            </a:pPr>
            <a:r>
              <a:rPr lang="en-US" altLang="en-US"/>
              <a:t>Draw control flow graph.</a:t>
            </a:r>
          </a:p>
          <a:p>
            <a:pPr marL="311045" indent="-311045" defTabSz="829452">
              <a:defRPr/>
            </a:pPr>
            <a:r>
              <a:rPr lang="en-US" altLang="en-US"/>
              <a:t>Determine V(G).</a:t>
            </a:r>
          </a:p>
          <a:p>
            <a:pPr marL="311045" indent="-311045" defTabSz="829452">
              <a:defRPr/>
            </a:pPr>
            <a:r>
              <a:rPr lang="en-US" altLang="en-US"/>
              <a:t>Determine the set of linearly independent paths.</a:t>
            </a:r>
          </a:p>
          <a:p>
            <a:pPr marL="311045" indent="-311045" defTabSz="829452">
              <a:defRPr/>
            </a:pPr>
            <a:r>
              <a:rPr lang="en-US" altLang="en-US"/>
              <a:t>Prepare test cases: </a:t>
            </a:r>
          </a:p>
          <a:p>
            <a:pPr marL="673930" lvl="1" defTabSz="829452">
              <a:defRPr/>
            </a:pPr>
            <a:r>
              <a:rPr lang="en-US" altLang="en-US"/>
              <a:t>to force execution along each path.</a:t>
            </a:r>
            <a:endParaRPr lang="en-US" altLang="en-US" sz="2903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386" name="Rectangle 2">
            <a:extLst>
              <a:ext uri="{FF2B5EF4-FFF2-40B4-BE49-F238E27FC236}">
                <a16:creationId xmlns:a16="http://schemas.microsoft.com/office/drawing/2014/main" id="{78640488-4301-45BB-AACE-403E6BAD8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7257"/>
              <a:t>Example</a:t>
            </a:r>
          </a:p>
        </p:txBody>
      </p:sp>
      <p:sp>
        <p:nvSpPr>
          <p:cNvPr id="1936387" name="Rectangle 3">
            <a:extLst>
              <a:ext uri="{FF2B5EF4-FFF2-40B4-BE49-F238E27FC236}">
                <a16:creationId xmlns:a16="http://schemas.microsoft.com/office/drawing/2014/main" id="{9AAC54E6-7476-441B-AFC2-EC63F64B97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11045" indent="-311045" defTabSz="829452">
              <a:defRPr/>
            </a:pPr>
            <a:r>
              <a:rPr lang="en-US" altLang="en-US" sz="3266"/>
              <a:t>int f1(int x,int y){                    </a:t>
            </a:r>
          </a:p>
          <a:p>
            <a:pPr marL="311045" indent="-311045" defTabSz="829452">
              <a:defRPr/>
            </a:pPr>
            <a:r>
              <a:rPr lang="en-US" altLang="en-US" sz="3266">
                <a:solidFill>
                  <a:srgbClr val="3399FF"/>
                </a:solidFill>
              </a:rPr>
              <a:t>1</a:t>
            </a:r>
            <a:r>
              <a:rPr lang="en-US" altLang="en-US" sz="3266"/>
              <a:t> while (x != y){</a:t>
            </a:r>
          </a:p>
          <a:p>
            <a:pPr marL="311045" indent="-311045" defTabSz="829452">
              <a:defRPr/>
            </a:pPr>
            <a:r>
              <a:rPr lang="en-US" altLang="en-US" sz="3266">
                <a:solidFill>
                  <a:srgbClr val="3399FF"/>
                </a:solidFill>
              </a:rPr>
              <a:t>2</a:t>
            </a:r>
            <a:r>
              <a:rPr lang="en-US" altLang="en-US" sz="3266"/>
              <a:t>    if (x&gt;y) then </a:t>
            </a:r>
          </a:p>
          <a:p>
            <a:pPr marL="311045" indent="-311045" defTabSz="829452">
              <a:defRPr/>
            </a:pPr>
            <a:r>
              <a:rPr lang="en-US" altLang="en-US" sz="3266">
                <a:solidFill>
                  <a:srgbClr val="3399FF"/>
                </a:solidFill>
              </a:rPr>
              <a:t>3</a:t>
            </a:r>
            <a:r>
              <a:rPr lang="en-US" altLang="en-US" sz="3266"/>
              <a:t>         x=x-y;</a:t>
            </a:r>
          </a:p>
          <a:p>
            <a:pPr marL="311045" indent="-311045" defTabSz="829452">
              <a:defRPr/>
            </a:pPr>
            <a:r>
              <a:rPr lang="en-US" altLang="en-US" sz="3266">
                <a:solidFill>
                  <a:srgbClr val="3399FF"/>
                </a:solidFill>
              </a:rPr>
              <a:t>4</a:t>
            </a:r>
            <a:r>
              <a:rPr lang="en-US" altLang="en-US" sz="3266"/>
              <a:t>    else y=y-x;</a:t>
            </a:r>
          </a:p>
          <a:p>
            <a:pPr marL="311045" indent="-311045" defTabSz="829452">
              <a:defRPr/>
            </a:pPr>
            <a:r>
              <a:rPr lang="en-US" altLang="en-US" sz="3266">
                <a:solidFill>
                  <a:srgbClr val="3399FF"/>
                </a:solidFill>
              </a:rPr>
              <a:t>5</a:t>
            </a:r>
            <a:r>
              <a:rPr lang="en-US" altLang="en-US" sz="3266"/>
              <a:t> }</a:t>
            </a:r>
          </a:p>
          <a:p>
            <a:pPr marL="311045" indent="-311045" defTabSz="829452">
              <a:defRPr/>
            </a:pPr>
            <a:r>
              <a:rPr lang="en-US" altLang="en-US" sz="3266">
                <a:solidFill>
                  <a:srgbClr val="3399FF"/>
                </a:solidFill>
              </a:rPr>
              <a:t>6</a:t>
            </a:r>
            <a:r>
              <a:rPr lang="en-US" altLang="en-US" sz="3266"/>
              <a:t> return x;        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410" name="Rectangle 2">
            <a:extLst>
              <a:ext uri="{FF2B5EF4-FFF2-40B4-BE49-F238E27FC236}">
                <a16:creationId xmlns:a16="http://schemas.microsoft.com/office/drawing/2014/main" id="{48F619CA-5D84-445F-B841-7F63D5442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306388"/>
            <a:ext cx="7772400" cy="1141412"/>
          </a:xfrm>
        </p:spPr>
        <p:txBody>
          <a:bodyPr>
            <a:normAutofit fontScale="90000"/>
          </a:bodyPr>
          <a:lstStyle/>
          <a:p>
            <a:pPr defTabSz="829452">
              <a:defRPr/>
            </a:pPr>
            <a:r>
              <a:rPr lang="en-US" altLang="en-US" sz="4898"/>
              <a:t>Example Control Flow Diagram</a:t>
            </a:r>
          </a:p>
        </p:txBody>
      </p:sp>
      <p:sp>
        <p:nvSpPr>
          <p:cNvPr id="1937411" name="Oval 3">
            <a:extLst>
              <a:ext uri="{FF2B5EF4-FFF2-40B4-BE49-F238E27FC236}">
                <a16:creationId xmlns:a16="http://schemas.microsoft.com/office/drawing/2014/main" id="{1076E784-9EC0-4500-8080-7327D0FD5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676400"/>
            <a:ext cx="457200" cy="458788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3175" b="1"/>
              <a:t>1</a:t>
            </a:r>
            <a:endParaRPr lang="en-US" altLang="en-US" sz="2812"/>
          </a:p>
        </p:txBody>
      </p:sp>
      <p:sp>
        <p:nvSpPr>
          <p:cNvPr id="1937412" name="Oval 4">
            <a:extLst>
              <a:ext uri="{FF2B5EF4-FFF2-40B4-BE49-F238E27FC236}">
                <a16:creationId xmlns:a16="http://schemas.microsoft.com/office/drawing/2014/main" id="{1305A513-9687-4FB8-811C-E30E8352E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362200"/>
            <a:ext cx="457200" cy="457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3175" b="1"/>
              <a:t>2</a:t>
            </a:r>
            <a:endParaRPr lang="en-US" altLang="en-US" sz="2812"/>
          </a:p>
        </p:txBody>
      </p:sp>
      <p:sp>
        <p:nvSpPr>
          <p:cNvPr id="1937413" name="Oval 5">
            <a:extLst>
              <a:ext uri="{FF2B5EF4-FFF2-40B4-BE49-F238E27FC236}">
                <a16:creationId xmlns:a16="http://schemas.microsoft.com/office/drawing/2014/main" id="{9778AA3E-A80F-422F-BC48-82B507C1A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0"/>
            <a:ext cx="457200" cy="457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3175" b="1"/>
              <a:t>3</a:t>
            </a:r>
            <a:endParaRPr lang="en-US" altLang="en-US" sz="2812"/>
          </a:p>
        </p:txBody>
      </p:sp>
      <p:sp>
        <p:nvSpPr>
          <p:cNvPr id="1937414" name="Oval 6">
            <a:extLst>
              <a:ext uri="{FF2B5EF4-FFF2-40B4-BE49-F238E27FC236}">
                <a16:creationId xmlns:a16="http://schemas.microsoft.com/office/drawing/2014/main" id="{42F0B438-55E5-49F7-B9BA-659F5A84B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457200" cy="457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3175" b="1"/>
              <a:t>4</a:t>
            </a:r>
            <a:endParaRPr lang="en-US" altLang="en-US" sz="2812"/>
          </a:p>
        </p:txBody>
      </p:sp>
      <p:sp>
        <p:nvSpPr>
          <p:cNvPr id="1937415" name="Oval 7">
            <a:extLst>
              <a:ext uri="{FF2B5EF4-FFF2-40B4-BE49-F238E27FC236}">
                <a16:creationId xmlns:a16="http://schemas.microsoft.com/office/drawing/2014/main" id="{E7518B3A-E82D-45D0-8C99-E8C71A8DE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657600"/>
            <a:ext cx="457200" cy="457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3175" b="1"/>
              <a:t>5</a:t>
            </a:r>
            <a:endParaRPr lang="en-US" altLang="en-US" sz="2812"/>
          </a:p>
        </p:txBody>
      </p:sp>
      <p:sp>
        <p:nvSpPr>
          <p:cNvPr id="1937416" name="Oval 8">
            <a:extLst>
              <a:ext uri="{FF2B5EF4-FFF2-40B4-BE49-F238E27FC236}">
                <a16:creationId xmlns:a16="http://schemas.microsoft.com/office/drawing/2014/main" id="{54A94342-D7F8-4536-B24D-EC3B12D7C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343400"/>
            <a:ext cx="457200" cy="4572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29" tIns="45714" rIns="91429" bIns="45714" anchor="ctr"/>
          <a:lstStyle>
            <a:lvl1pPr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3238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08063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1300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defTabSz="10080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733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305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877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44925" defTabSz="1008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3175" b="1"/>
              <a:t>6</a:t>
            </a:r>
            <a:endParaRPr lang="en-US" altLang="en-US" sz="2812"/>
          </a:p>
        </p:txBody>
      </p:sp>
      <p:sp>
        <p:nvSpPr>
          <p:cNvPr id="92169" name="Line 9">
            <a:extLst>
              <a:ext uri="{FF2B5EF4-FFF2-40B4-BE49-F238E27FC236}">
                <a16:creationId xmlns:a16="http://schemas.microsoft.com/office/drawing/2014/main" id="{0905D36E-7CC9-43B0-95C5-D67436E5E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170" name="Line 10">
            <a:extLst>
              <a:ext uri="{FF2B5EF4-FFF2-40B4-BE49-F238E27FC236}">
                <a16:creationId xmlns:a16="http://schemas.microsoft.com/office/drawing/2014/main" id="{91108FAE-21F8-4E79-BDC2-6FF0D415EF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743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171" name="Line 11">
            <a:extLst>
              <a:ext uri="{FF2B5EF4-FFF2-40B4-BE49-F238E27FC236}">
                <a16:creationId xmlns:a16="http://schemas.microsoft.com/office/drawing/2014/main" id="{B2127B5C-6544-42D3-85E0-E0CC93910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7432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172" name="Line 12">
            <a:extLst>
              <a:ext uri="{FF2B5EF4-FFF2-40B4-BE49-F238E27FC236}">
                <a16:creationId xmlns:a16="http://schemas.microsoft.com/office/drawing/2014/main" id="{4820AED2-4DB6-4CED-B6BD-60A54286D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5052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173" name="Line 13">
            <a:extLst>
              <a:ext uri="{FF2B5EF4-FFF2-40B4-BE49-F238E27FC236}">
                <a16:creationId xmlns:a16="http://schemas.microsoft.com/office/drawing/2014/main" id="{F1A50B07-3C8B-4E7D-A1E4-A2B8F1A103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5052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174" name="Line 14">
            <a:extLst>
              <a:ext uri="{FF2B5EF4-FFF2-40B4-BE49-F238E27FC236}">
                <a16:creationId xmlns:a16="http://schemas.microsoft.com/office/drawing/2014/main" id="{2916594B-D9E3-4926-9E6D-55EB8D763C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3962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175" name="Line 15">
            <a:extLst>
              <a:ext uri="{FF2B5EF4-FFF2-40B4-BE49-F238E27FC236}">
                <a16:creationId xmlns:a16="http://schemas.microsoft.com/office/drawing/2014/main" id="{84728ECB-D519-4BD4-80E1-8C09538CD2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1905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176" name="Line 16">
            <a:extLst>
              <a:ext uri="{FF2B5EF4-FFF2-40B4-BE49-F238E27FC236}">
                <a16:creationId xmlns:a16="http://schemas.microsoft.com/office/drawing/2014/main" id="{17BFD6A0-6AE0-4331-8F58-4EB352DD2A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905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177" name="Freeform 17">
            <a:extLst>
              <a:ext uri="{FF2B5EF4-FFF2-40B4-BE49-F238E27FC236}">
                <a16:creationId xmlns:a16="http://schemas.microsoft.com/office/drawing/2014/main" id="{3C31F6FB-4E2E-482C-9541-AF6C696A7D4A}"/>
              </a:ext>
            </a:extLst>
          </p:cNvPr>
          <p:cNvSpPr>
            <a:spLocks/>
          </p:cNvSpPr>
          <p:nvPr/>
        </p:nvSpPr>
        <p:spPr bwMode="auto">
          <a:xfrm>
            <a:off x="5334000" y="1752600"/>
            <a:ext cx="1130300" cy="2743200"/>
          </a:xfrm>
          <a:custGeom>
            <a:avLst/>
            <a:gdLst>
              <a:gd name="T0" fmla="*/ 0 w 712"/>
              <a:gd name="T1" fmla="*/ 203200 h 1296"/>
              <a:gd name="T2" fmla="*/ 838274 w 712"/>
              <a:gd name="T3" fmla="*/ 304800 h 1296"/>
              <a:gd name="T4" fmla="*/ 990688 w 712"/>
              <a:gd name="T5" fmla="*/ 2032000 h 1296"/>
              <a:gd name="T6" fmla="*/ 0 w 712"/>
              <a:gd name="T7" fmla="*/ 2743200 h 12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12" h="1296">
                <a:moveTo>
                  <a:pt x="0" y="96"/>
                </a:moveTo>
                <a:cubicBezTo>
                  <a:pt x="212" y="48"/>
                  <a:pt x="424" y="0"/>
                  <a:pt x="528" y="144"/>
                </a:cubicBezTo>
                <a:cubicBezTo>
                  <a:pt x="632" y="288"/>
                  <a:pt x="712" y="768"/>
                  <a:pt x="624" y="960"/>
                </a:cubicBezTo>
                <a:cubicBezTo>
                  <a:pt x="536" y="1152"/>
                  <a:pt x="268" y="1224"/>
                  <a:pt x="0" y="1296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434" name="Rectangle 2">
            <a:extLst>
              <a:ext uri="{FF2B5EF4-FFF2-40B4-BE49-F238E27FC236}">
                <a16:creationId xmlns:a16="http://schemas.microsoft.com/office/drawing/2014/main" id="{8523558B-4579-438E-A4CF-D17816A34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4898"/>
              <a:t>Derivation of Test Cases</a:t>
            </a:r>
          </a:p>
        </p:txBody>
      </p:sp>
      <p:sp>
        <p:nvSpPr>
          <p:cNvPr id="1938435" name="Rectangle 3">
            <a:extLst>
              <a:ext uri="{FF2B5EF4-FFF2-40B4-BE49-F238E27FC236}">
                <a16:creationId xmlns:a16="http://schemas.microsoft.com/office/drawing/2014/main" id="{4D88110A-D2F9-42D8-9431-BAB1DFDBEB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1045" indent="-311045" defTabSz="829452">
              <a:defRPr/>
            </a:pPr>
            <a:r>
              <a:rPr lang="en-US" altLang="en-US" sz="3628"/>
              <a:t>Number of independent paths: 3</a:t>
            </a:r>
          </a:p>
          <a:p>
            <a:pPr marL="673930" lvl="1" defTabSz="829452">
              <a:defRPr/>
            </a:pPr>
            <a:r>
              <a:rPr lang="en-US" altLang="en-US" sz="3266"/>
              <a:t>1,6     </a:t>
            </a:r>
            <a:r>
              <a:rPr lang="en-US" altLang="en-US" sz="3266">
                <a:solidFill>
                  <a:srgbClr val="3399FF"/>
                </a:solidFill>
              </a:rPr>
              <a:t>test case (x=1, y=1)</a:t>
            </a:r>
          </a:p>
          <a:p>
            <a:pPr marL="673930" lvl="1" defTabSz="829452">
              <a:defRPr/>
            </a:pPr>
            <a:r>
              <a:rPr lang="en-US" altLang="en-US" sz="3266"/>
              <a:t>1,2,3,5,1,6 </a:t>
            </a:r>
            <a:r>
              <a:rPr lang="en-US" altLang="en-US" sz="3266">
                <a:solidFill>
                  <a:srgbClr val="3399FF"/>
                </a:solidFill>
              </a:rPr>
              <a:t>test case(x=1, y=2)</a:t>
            </a:r>
            <a:endParaRPr lang="en-US" altLang="en-US" sz="3266"/>
          </a:p>
          <a:p>
            <a:pPr marL="673930" lvl="1" defTabSz="829452">
              <a:defRPr/>
            </a:pPr>
            <a:r>
              <a:rPr lang="en-US" altLang="en-US" sz="3266"/>
              <a:t>1,2,4,5,1,6  </a:t>
            </a:r>
            <a:r>
              <a:rPr lang="en-US" altLang="en-US" sz="3266">
                <a:solidFill>
                  <a:srgbClr val="3399FF"/>
                </a:solidFill>
              </a:rPr>
              <a:t>test case(x=2, y=1)</a:t>
            </a:r>
            <a:endParaRPr lang="en-US" altLang="en-US" sz="3266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988C4FFD-0635-428F-B22B-87E700C3F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8675"/>
            <a:r>
              <a:rPr lang="en-US" altLang="en-US"/>
              <a:t>An interesting application of cyclomatic complexity</a:t>
            </a:r>
          </a:p>
        </p:txBody>
      </p:sp>
      <p:sp>
        <p:nvSpPr>
          <p:cNvPr id="1939459" name="Rectangle 3">
            <a:extLst>
              <a:ext uri="{FF2B5EF4-FFF2-40B4-BE49-F238E27FC236}">
                <a16:creationId xmlns:a16="http://schemas.microsoft.com/office/drawing/2014/main" id="{0F8362BC-ED35-4068-A16F-6031D89051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4" y="2160589"/>
            <a:ext cx="9553344" cy="3880773"/>
          </a:xfrm>
        </p:spPr>
        <p:txBody>
          <a:bodyPr/>
          <a:lstStyle/>
          <a:p>
            <a:pPr marL="311045" indent="-311045" defTabSz="829452">
              <a:defRPr/>
            </a:pPr>
            <a:r>
              <a:rPr lang="en-US" altLang="en-US" sz="3628" dirty="0"/>
              <a:t>Relationship exists between:</a:t>
            </a:r>
          </a:p>
          <a:p>
            <a:pPr marL="673930" lvl="1" defTabSz="829452">
              <a:defRPr/>
            </a:pPr>
            <a:r>
              <a:rPr lang="en-US" altLang="en-US" sz="3266" dirty="0"/>
              <a:t>McCabe's metric</a:t>
            </a:r>
          </a:p>
          <a:p>
            <a:pPr marL="673930" lvl="1" defTabSz="829452">
              <a:defRPr/>
            </a:pPr>
            <a:r>
              <a:rPr lang="en-US" altLang="en-US" sz="3266" dirty="0"/>
              <a:t>The number of errors existing in the code, </a:t>
            </a:r>
          </a:p>
          <a:p>
            <a:pPr marL="673930" lvl="1" defTabSz="829452">
              <a:defRPr/>
            </a:pPr>
            <a:r>
              <a:rPr lang="en-US" altLang="en-US" sz="3266" dirty="0"/>
              <a:t>The time required to find and correct the errors.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482" name="Rectangle 2">
            <a:extLst>
              <a:ext uri="{FF2B5EF4-FFF2-40B4-BE49-F238E27FC236}">
                <a16:creationId xmlns:a16="http://schemas.microsoft.com/office/drawing/2014/main" id="{F8CEB4F3-D2E9-42B3-A254-880E0B480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4898"/>
              <a:t>Cyclomatic Complexity</a:t>
            </a:r>
          </a:p>
        </p:txBody>
      </p:sp>
      <p:sp>
        <p:nvSpPr>
          <p:cNvPr id="1940483" name="Rectangle 3">
            <a:extLst>
              <a:ext uri="{FF2B5EF4-FFF2-40B4-BE49-F238E27FC236}">
                <a16:creationId xmlns:a16="http://schemas.microsoft.com/office/drawing/2014/main" id="{3954BD4A-B42F-41DB-8AA1-6BFD0CDA55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1045" indent="-311045" defTabSz="829452">
              <a:defRPr/>
            </a:pPr>
            <a:r>
              <a:rPr lang="en-US" altLang="en-US" sz="3628"/>
              <a:t>Cyclomatic complexity of a program: </a:t>
            </a:r>
          </a:p>
          <a:p>
            <a:pPr marL="673930" lvl="1" defTabSz="829452">
              <a:defRPr/>
            </a:pPr>
            <a:r>
              <a:rPr lang="en-US" altLang="en-US" sz="3266">
                <a:solidFill>
                  <a:srgbClr val="0033CC"/>
                </a:solidFill>
              </a:rPr>
              <a:t>Also indicates the psychological complexity of a program.</a:t>
            </a:r>
            <a:r>
              <a:rPr lang="en-US" altLang="en-US" sz="3266"/>
              <a:t> </a:t>
            </a:r>
          </a:p>
          <a:p>
            <a:pPr marL="673930" lvl="1" defTabSz="829452">
              <a:defRPr/>
            </a:pPr>
            <a:r>
              <a:rPr lang="en-US" altLang="en-US" sz="3266"/>
              <a:t>Difficulty level of understanding the program.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506" name="Rectangle 2">
            <a:extLst>
              <a:ext uri="{FF2B5EF4-FFF2-40B4-BE49-F238E27FC236}">
                <a16:creationId xmlns:a16="http://schemas.microsoft.com/office/drawing/2014/main" id="{D1DDA899-3EAA-4FD6-BE5B-584A97E8A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4898"/>
              <a:t>Cyclomatic Complexity</a:t>
            </a:r>
          </a:p>
        </p:txBody>
      </p:sp>
      <p:sp>
        <p:nvSpPr>
          <p:cNvPr id="1941507" name="Rectangle 3">
            <a:extLst>
              <a:ext uri="{FF2B5EF4-FFF2-40B4-BE49-F238E27FC236}">
                <a16:creationId xmlns:a16="http://schemas.microsoft.com/office/drawing/2014/main" id="{F962696D-F13F-4F80-9C7B-49789B2201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1045" indent="-311045" defTabSz="829452">
              <a:lnSpc>
                <a:spcPct val="95000"/>
              </a:lnSpc>
              <a:spcBef>
                <a:spcPct val="10000"/>
              </a:spcBef>
              <a:defRPr/>
            </a:pPr>
            <a:r>
              <a:rPr lang="en-US" altLang="en-US" sz="3266" dirty="0"/>
              <a:t>From maintenance perspective, </a:t>
            </a:r>
          </a:p>
          <a:p>
            <a:pPr marL="673930" lvl="1" defTabSz="829452">
              <a:lnSpc>
                <a:spcPct val="95000"/>
              </a:lnSpc>
              <a:spcBef>
                <a:spcPct val="10000"/>
              </a:spcBef>
              <a:defRPr/>
            </a:pPr>
            <a:r>
              <a:rPr lang="en-US" altLang="en-US" sz="2903" dirty="0"/>
              <a:t>limit cyclomatic complexity </a:t>
            </a:r>
          </a:p>
          <a:p>
            <a:pPr marL="1036815" lvl="2" indent="-207363" defTabSz="829452">
              <a:lnSpc>
                <a:spcPct val="95000"/>
              </a:lnSpc>
              <a:spcBef>
                <a:spcPct val="10000"/>
              </a:spcBef>
              <a:defRPr/>
            </a:pPr>
            <a:r>
              <a:rPr lang="en-US" altLang="en-US" sz="2540" dirty="0"/>
              <a:t>of modules to some reasonable value. </a:t>
            </a:r>
          </a:p>
          <a:p>
            <a:pPr marL="673930" lvl="1" defTabSz="829452">
              <a:lnSpc>
                <a:spcPct val="95000"/>
              </a:lnSpc>
              <a:spcBef>
                <a:spcPct val="10000"/>
              </a:spcBef>
              <a:defRPr/>
            </a:pPr>
            <a:r>
              <a:rPr lang="en-US" altLang="en-US" sz="2903" dirty="0"/>
              <a:t>Good software development organizations: </a:t>
            </a:r>
          </a:p>
          <a:p>
            <a:pPr marL="1036815" lvl="2" indent="-207363" defTabSz="829452">
              <a:lnSpc>
                <a:spcPct val="95000"/>
              </a:lnSpc>
              <a:spcBef>
                <a:spcPct val="10000"/>
              </a:spcBef>
              <a:defRPr/>
            </a:pPr>
            <a:r>
              <a:rPr lang="en-US" altLang="en-US" sz="2540" dirty="0"/>
              <a:t>restrict cyclomatic complexity of functions to a maximum </a:t>
            </a:r>
            <a:r>
              <a:rPr lang="en-US" altLang="en-US" sz="2540"/>
              <a:t>of 10 </a:t>
            </a:r>
            <a:r>
              <a:rPr lang="en-US" altLang="en-US" sz="2540" dirty="0"/>
              <a:t>or so.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4">
            <a:extLst>
              <a:ext uri="{FF2B5EF4-FFF2-40B4-BE49-F238E27FC236}">
                <a16:creationId xmlns:a16="http://schemas.microsoft.com/office/drawing/2014/main" id="{56434E0E-4C81-4518-9C93-067159A1F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Statement Coverage Criterion</a:t>
            </a:r>
          </a:p>
        </p:txBody>
      </p:sp>
      <p:sp>
        <p:nvSpPr>
          <p:cNvPr id="48135" name="Rectangle 5">
            <a:extLst>
              <a:ext uri="{FF2B5EF4-FFF2-40B4-BE49-F238E27FC236}">
                <a16:creationId xmlns:a16="http://schemas.microsoft.com/office/drawing/2014/main" id="{8C11BF6D-94C9-4B9A-B1F5-65B11F48EF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4" y="1828800"/>
            <a:ext cx="9685866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sz="2400" dirty="0"/>
              <a:t>Criterion: Each statement is executed at least once during testing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I.e. set of paths executed during testing should include all nodes</a:t>
            </a:r>
          </a:p>
          <a:p>
            <a:pPr eaLnBrk="1" hangingPunct="1"/>
            <a:r>
              <a:rPr lang="en-US" altLang="en-US" sz="2400" dirty="0"/>
              <a:t>Limitation: does not require a decision to evaluate to false if no else clause</a:t>
            </a:r>
          </a:p>
          <a:p>
            <a:pPr eaLnBrk="1" hangingPunct="1"/>
            <a:r>
              <a:rPr lang="en-US" altLang="en-US" sz="2400" dirty="0"/>
              <a:t>E.g.:  abs (x) : if ( x&gt;=0) x = -x; return(x)</a:t>
            </a:r>
          </a:p>
          <a:p>
            <a:pPr lvl="1" eaLnBrk="1" hangingPunct="1"/>
            <a:r>
              <a:rPr lang="en-US" altLang="en-US" sz="2000" dirty="0"/>
              <a:t>The set of test cases {x = 0} achieves 100% statement coverage, but error not detected</a:t>
            </a:r>
          </a:p>
          <a:p>
            <a:pPr eaLnBrk="1" hangingPunct="1"/>
            <a:r>
              <a:rPr lang="en-US" altLang="en-US" sz="2400" dirty="0"/>
              <a:t>Guaranteeing 100% coverage not always possible due to possibility of unreachable nodes</a:t>
            </a:r>
          </a:p>
        </p:txBody>
      </p:sp>
      <p:sp>
        <p:nvSpPr>
          <p:cNvPr id="48130" name="Footer Placeholder 4">
            <a:extLst>
              <a:ext uri="{FF2B5EF4-FFF2-40B4-BE49-F238E27FC236}">
                <a16:creationId xmlns:a16="http://schemas.microsoft.com/office/drawing/2014/main" id="{205B325F-3EE2-4198-895D-FFB79832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Testing</a:t>
            </a:r>
          </a:p>
        </p:txBody>
      </p:sp>
      <p:sp>
        <p:nvSpPr>
          <p:cNvPr id="48131" name="Slide Number Placeholder 5">
            <a:extLst>
              <a:ext uri="{FF2B5EF4-FFF2-40B4-BE49-F238E27FC236}">
                <a16:creationId xmlns:a16="http://schemas.microsoft.com/office/drawing/2014/main" id="{DEFE24FD-7474-4624-ACBF-9F1BBD9E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68F1E0-8357-4CB5-8459-46C3A13429D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DB0EB21D-6D5E-4FD3-949B-5F72C92F9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/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113F65C3-86A1-4C76-8AC8-C5F0A08FB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/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2">
            <a:extLst>
              <a:ext uri="{FF2B5EF4-FFF2-40B4-BE49-F238E27FC236}">
                <a16:creationId xmlns:a16="http://schemas.microsoft.com/office/drawing/2014/main" id="{B784F72A-6FC6-4DE5-8B99-DA801C44E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 flow based…</a:t>
            </a:r>
          </a:p>
        </p:txBody>
      </p:sp>
      <p:sp>
        <p:nvSpPr>
          <p:cNvPr id="97285" name="Rectangle 3">
            <a:extLst>
              <a:ext uri="{FF2B5EF4-FFF2-40B4-BE49-F238E27FC236}">
                <a16:creationId xmlns:a16="http://schemas.microsoft.com/office/drawing/2014/main" id="{72F73B32-3158-4BB8-80E2-ED46CE21C0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There are other criteria too - path coverage, predicate coverage, cyclomatic complexity based, 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None is sufficient to detect all types of defects (e.g. a program missing some paths cannot be detected)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They provide some quantitative handle on the breadth of testing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More used to evaluate the level of testing rather than selecting test cases</a:t>
            </a:r>
            <a:endParaRPr lang="en-US" altLang="en-US" dirty="0"/>
          </a:p>
        </p:txBody>
      </p:sp>
      <p:sp>
        <p:nvSpPr>
          <p:cNvPr id="97282" name="Footer Placeholder 4">
            <a:extLst>
              <a:ext uri="{FF2B5EF4-FFF2-40B4-BE49-F238E27FC236}">
                <a16:creationId xmlns:a16="http://schemas.microsoft.com/office/drawing/2014/main" id="{74E80CB2-E51F-4A8B-BD64-53AA5A98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Testing</a:t>
            </a:r>
          </a:p>
        </p:txBody>
      </p:sp>
      <p:sp>
        <p:nvSpPr>
          <p:cNvPr id="97283" name="Slide Number Placeholder 5">
            <a:extLst>
              <a:ext uri="{FF2B5EF4-FFF2-40B4-BE49-F238E27FC236}">
                <a16:creationId xmlns:a16="http://schemas.microsoft.com/office/drawing/2014/main" id="{5F5FEE71-BDE4-444D-954E-7C245CED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CC9AA8-2980-4773-8877-C64F14EC5CC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0" name="Rectangle 4">
            <a:extLst>
              <a:ext uri="{FF2B5EF4-FFF2-40B4-BE49-F238E27FC236}">
                <a16:creationId xmlns:a16="http://schemas.microsoft.com/office/drawing/2014/main" id="{35FD4742-EFB7-4646-85DD-55932B9A2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047" y="581026"/>
            <a:ext cx="8596668" cy="1320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sz="3600" dirty="0"/>
              <a:t>Tool support  and test case selection</a:t>
            </a:r>
          </a:p>
        </p:txBody>
      </p:sp>
      <p:sp>
        <p:nvSpPr>
          <p:cNvPr id="98311" name="Rectangle 5">
            <a:extLst>
              <a:ext uri="{FF2B5EF4-FFF2-40B4-BE49-F238E27FC236}">
                <a16:creationId xmlns:a16="http://schemas.microsoft.com/office/drawing/2014/main" id="{28F7E182-98E0-4F02-BC61-3F37921B7D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1878" y="2017713"/>
            <a:ext cx="969721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sz="2400" dirty="0"/>
              <a:t>Two major issues for using these criteria</a:t>
            </a:r>
          </a:p>
          <a:p>
            <a:pPr lvl="1" eaLnBrk="1" hangingPunct="1"/>
            <a:r>
              <a:rPr lang="en-US" altLang="en-US" sz="2000" dirty="0"/>
              <a:t>How to determine the coverage</a:t>
            </a:r>
          </a:p>
          <a:p>
            <a:pPr lvl="1" eaLnBrk="1" hangingPunct="1"/>
            <a:r>
              <a:rPr lang="en-US" altLang="en-US" sz="2000" dirty="0"/>
              <a:t>How to select test cases to ensure coverage</a:t>
            </a:r>
          </a:p>
          <a:p>
            <a:pPr eaLnBrk="1" hangingPunct="1"/>
            <a:r>
              <a:rPr lang="en-US" altLang="en-US" sz="2400" dirty="0"/>
              <a:t>For determining coverage  - tools are essential</a:t>
            </a:r>
          </a:p>
          <a:p>
            <a:pPr eaLnBrk="1" hangingPunct="1"/>
            <a:r>
              <a:rPr lang="en-US" altLang="en-US" sz="2400" dirty="0"/>
              <a:t>Tools also tell which branches and statements are not executed </a:t>
            </a:r>
          </a:p>
          <a:p>
            <a:pPr eaLnBrk="1" hangingPunct="1"/>
            <a:r>
              <a:rPr lang="en-US" altLang="en-US" sz="2400" dirty="0"/>
              <a:t>Test case selection is mostly manual - test plan is to be augmented based on coverage data</a:t>
            </a:r>
            <a:endParaRPr lang="en-US" altLang="en-US" sz="3200" dirty="0"/>
          </a:p>
        </p:txBody>
      </p:sp>
      <p:sp>
        <p:nvSpPr>
          <p:cNvPr id="98306" name="Footer Placeholder 4">
            <a:extLst>
              <a:ext uri="{FF2B5EF4-FFF2-40B4-BE49-F238E27FC236}">
                <a16:creationId xmlns:a16="http://schemas.microsoft.com/office/drawing/2014/main" id="{A627A152-FEB7-4843-8AAF-369AF453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Testing</a:t>
            </a:r>
          </a:p>
        </p:txBody>
      </p:sp>
      <p:sp>
        <p:nvSpPr>
          <p:cNvPr id="98307" name="Slide Number Placeholder 5">
            <a:extLst>
              <a:ext uri="{FF2B5EF4-FFF2-40B4-BE49-F238E27FC236}">
                <a16:creationId xmlns:a16="http://schemas.microsoft.com/office/drawing/2014/main" id="{32B87C50-4CD4-4DBA-B988-B5E75511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756135-E988-47FD-BF5F-631BAACBE79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766E827E-2498-4E0E-A6ED-1399AD07D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/>
          </a:p>
        </p:txBody>
      </p:sp>
      <p:sp>
        <p:nvSpPr>
          <p:cNvPr id="98309" name="Rectangle 3">
            <a:extLst>
              <a:ext uri="{FF2B5EF4-FFF2-40B4-BE49-F238E27FC236}">
                <a16:creationId xmlns:a16="http://schemas.microsoft.com/office/drawing/2014/main" id="{1EE69C44-32F1-4904-90F8-CF6CE88CE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/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2">
            <a:extLst>
              <a:ext uri="{FF2B5EF4-FFF2-40B4-BE49-F238E27FC236}">
                <a16:creationId xmlns:a16="http://schemas.microsoft.com/office/drawing/2014/main" id="{6E0E427B-F077-4864-A65C-7AEEDD9C8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a Project</a:t>
            </a:r>
          </a:p>
        </p:txBody>
      </p:sp>
      <p:sp>
        <p:nvSpPr>
          <p:cNvPr id="100357" name="Rectangle 3">
            <a:extLst>
              <a:ext uri="{FF2B5EF4-FFF2-40B4-BE49-F238E27FC236}">
                <a16:creationId xmlns:a16="http://schemas.microsoft.com/office/drawing/2014/main" id="{3AF02007-01A6-4945-B35C-880292AD5E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8064" y="1643754"/>
            <a:ext cx="8596668" cy="388077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400" dirty="0"/>
              <a:t>Both functional and structural should be used</a:t>
            </a:r>
          </a:p>
          <a:p>
            <a:pPr eaLnBrk="1" hangingPunct="1"/>
            <a:r>
              <a:rPr lang="en-US" altLang="en-US" sz="2400" dirty="0"/>
              <a:t>Test plans are usually determined using functional methods; during testing, for further rounds, based on the coverage, more test cases can be added</a:t>
            </a:r>
          </a:p>
          <a:p>
            <a:pPr eaLnBrk="1" hangingPunct="1"/>
            <a:r>
              <a:rPr lang="en-US" altLang="en-US" sz="2400" dirty="0"/>
              <a:t>Structural testing is useful at lower levels only; at higher levels ensuring coverage is difficult</a:t>
            </a:r>
          </a:p>
          <a:p>
            <a:pPr eaLnBrk="1" hangingPunct="1"/>
            <a:r>
              <a:rPr lang="en-US" altLang="en-US" sz="2400" dirty="0"/>
              <a:t>Hence, a combination of functional and structural at unit testing</a:t>
            </a:r>
          </a:p>
          <a:p>
            <a:pPr eaLnBrk="1" hangingPunct="1"/>
            <a:r>
              <a:rPr lang="en-US" altLang="en-US" sz="2400" dirty="0"/>
              <a:t>Functional testing (but monitoring of coverage) at higher levels</a:t>
            </a:r>
          </a:p>
        </p:txBody>
      </p:sp>
      <p:sp>
        <p:nvSpPr>
          <p:cNvPr id="100354" name="Footer Placeholder 4">
            <a:extLst>
              <a:ext uri="{FF2B5EF4-FFF2-40B4-BE49-F238E27FC236}">
                <a16:creationId xmlns:a16="http://schemas.microsoft.com/office/drawing/2014/main" id="{2432665D-9B3E-4A90-9854-E77C0F0A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Testing</a:t>
            </a:r>
          </a:p>
        </p:txBody>
      </p:sp>
      <p:sp>
        <p:nvSpPr>
          <p:cNvPr id="100355" name="Slide Number Placeholder 5">
            <a:extLst>
              <a:ext uri="{FF2B5EF4-FFF2-40B4-BE49-F238E27FC236}">
                <a16:creationId xmlns:a16="http://schemas.microsoft.com/office/drawing/2014/main" id="{9F652BDD-D11E-4B3E-93AF-876FD361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7EECA8-4FE9-4BE3-A28C-106948AD9DC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6" name="Rectangle 4">
            <a:extLst>
              <a:ext uri="{FF2B5EF4-FFF2-40B4-BE49-F238E27FC236}">
                <a16:creationId xmlns:a16="http://schemas.microsoft.com/office/drawing/2014/main" id="{8E6728A2-7652-4ECD-B591-A5215DD43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7" y="287338"/>
            <a:ext cx="10390716" cy="14620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Comparison</a:t>
            </a:r>
          </a:p>
        </p:txBody>
      </p:sp>
      <p:sp>
        <p:nvSpPr>
          <p:cNvPr id="102402" name="Footer Placeholder 4">
            <a:extLst>
              <a:ext uri="{FF2B5EF4-FFF2-40B4-BE49-F238E27FC236}">
                <a16:creationId xmlns:a16="http://schemas.microsoft.com/office/drawing/2014/main" id="{E5B1CA49-2D60-4868-9179-A6ED7872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Testing</a:t>
            </a:r>
          </a:p>
        </p:txBody>
      </p:sp>
      <p:sp>
        <p:nvSpPr>
          <p:cNvPr id="102403" name="Slide Number Placeholder 5">
            <a:extLst>
              <a:ext uri="{FF2B5EF4-FFF2-40B4-BE49-F238E27FC236}">
                <a16:creationId xmlns:a16="http://schemas.microsoft.com/office/drawing/2014/main" id="{0151B8D4-DF11-416A-950F-C11313F3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84A29A-9A93-4AC0-96FF-5759E5D2547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D3E9E39E-7B54-4352-A9BE-E92DABD44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/>
          </a:p>
        </p:txBody>
      </p:sp>
      <p:sp>
        <p:nvSpPr>
          <p:cNvPr id="102405" name="Rectangle 3">
            <a:extLst>
              <a:ext uri="{FF2B5EF4-FFF2-40B4-BE49-F238E27FC236}">
                <a16:creationId xmlns:a16="http://schemas.microsoft.com/office/drawing/2014/main" id="{E808CEEA-7363-4072-AA01-C381BFAFA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/>
          </a:p>
        </p:txBody>
      </p:sp>
      <p:graphicFrame>
        <p:nvGraphicFramePr>
          <p:cNvPr id="102407" name="Object 5">
            <a:hlinkClick r:id="" action="ppaction://ole?verb=0"/>
            <a:extLst>
              <a:ext uri="{FF2B5EF4-FFF2-40B4-BE49-F238E27FC236}">
                <a16:creationId xmlns:a16="http://schemas.microsoft.com/office/drawing/2014/main" id="{4047EBDF-05F3-41C1-8655-E3FEB1D205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443509"/>
              </p:ext>
            </p:extLst>
          </p:nvPr>
        </p:nvGraphicFramePr>
        <p:xfrm>
          <a:off x="1188507" y="1749425"/>
          <a:ext cx="7743825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Document" r:id="rId4" imgW="7758684" imgH="4495800" progId="Word.Document.8">
                  <p:embed/>
                </p:oleObj>
              </mc:Choice>
              <mc:Fallback>
                <p:oleObj name="Document" r:id="rId4" imgW="7758684" imgH="4495800" progId="Word.Document.8">
                  <p:embed/>
                  <p:pic>
                    <p:nvPicPr>
                      <p:cNvPr id="102407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047EBDF-05F3-41C1-8655-E3FEB1D2055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507" y="1749425"/>
                        <a:ext cx="7743825" cy="449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082" name="Rectangle 2">
            <a:extLst>
              <a:ext uri="{FF2B5EF4-FFF2-40B4-BE49-F238E27FC236}">
                <a16:creationId xmlns:a16="http://schemas.microsoft.com/office/drawing/2014/main" id="{C18BE8E2-D882-48CD-BBD5-2A51CA56B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5497" y="418479"/>
            <a:ext cx="7799387" cy="1136650"/>
          </a:xfrm>
        </p:spPr>
        <p:txBody>
          <a:bodyPr vert="horz" lIns="17998" tIns="46795" rIns="17998" bIns="46795" rtlCol="0" anchor="ctr">
            <a:normAutofit/>
          </a:bodyPr>
          <a:lstStyle/>
          <a:p>
            <a:pPr defTabSz="829452">
              <a:spcBef>
                <a:spcPts val="987"/>
              </a:spcBef>
              <a:defRPr/>
            </a:pPr>
            <a:r>
              <a:rPr lang="en-GB" altLang="en-US" sz="6531" dirty="0"/>
              <a:t>System Testing</a:t>
            </a:r>
          </a:p>
        </p:txBody>
      </p:sp>
      <p:sp>
        <p:nvSpPr>
          <p:cNvPr id="1838083" name="Rectangle 3">
            <a:extLst>
              <a:ext uri="{FF2B5EF4-FFF2-40B4-BE49-F238E27FC236}">
                <a16:creationId xmlns:a16="http://schemas.microsoft.com/office/drawing/2014/main" id="{B5AB5EA6-F63D-4DAE-91A1-8297EB7ABD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1879" y="2120348"/>
            <a:ext cx="9198736" cy="3362878"/>
          </a:xfrm>
        </p:spPr>
        <p:txBody>
          <a:bodyPr vert="horz" lIns="17998" tIns="46795" rIns="17998" bIns="46795" rtlCol="0">
            <a:normAutofit/>
          </a:bodyPr>
          <a:lstStyle/>
          <a:p>
            <a:pPr marL="311045" indent="-311045" defTabSz="829452">
              <a:spcBef>
                <a:spcPts val="907"/>
              </a:spcBef>
              <a:defRPr/>
            </a:pPr>
            <a:r>
              <a:rPr lang="en-GB" altLang="en-US" sz="3991" dirty="0"/>
              <a:t>There are three main kinds of system testing:</a:t>
            </a:r>
          </a:p>
          <a:p>
            <a:pPr marL="673930" lvl="1" defTabSz="829452">
              <a:spcBef>
                <a:spcPts val="806"/>
              </a:spcBef>
              <a:defRPr/>
            </a:pPr>
            <a:r>
              <a:rPr lang="en-GB" altLang="en-US" sz="3628" dirty="0"/>
              <a:t>Alpha Testing</a:t>
            </a:r>
          </a:p>
          <a:p>
            <a:pPr marL="673930" lvl="1" defTabSz="829452">
              <a:spcBef>
                <a:spcPts val="806"/>
              </a:spcBef>
              <a:defRPr/>
            </a:pPr>
            <a:r>
              <a:rPr lang="en-GB" altLang="en-US" sz="3628" dirty="0"/>
              <a:t>Beta Testing</a:t>
            </a:r>
          </a:p>
          <a:p>
            <a:pPr marL="673930" lvl="1" defTabSz="829452">
              <a:spcBef>
                <a:spcPts val="806"/>
              </a:spcBef>
              <a:defRPr/>
            </a:pPr>
            <a:r>
              <a:rPr lang="en-GB" altLang="en-US" sz="3628" dirty="0"/>
              <a:t>Acceptance Testing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130" name="Rectangle 2">
            <a:extLst>
              <a:ext uri="{FF2B5EF4-FFF2-40B4-BE49-F238E27FC236}">
                <a16:creationId xmlns:a16="http://schemas.microsoft.com/office/drawing/2014/main" id="{67EA7814-5A46-4B5A-A2AF-317797751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5514" y="166688"/>
            <a:ext cx="7799387" cy="1136650"/>
          </a:xfrm>
        </p:spPr>
        <p:txBody>
          <a:bodyPr vert="horz" lIns="17998" tIns="46795" rIns="17998" bIns="46795" rtlCol="0" anchor="ctr">
            <a:normAutofit fontScale="90000"/>
          </a:bodyPr>
          <a:lstStyle/>
          <a:p>
            <a:pPr defTabSz="829452">
              <a:spcBef>
                <a:spcPts val="1111"/>
              </a:spcBef>
              <a:defRPr/>
            </a:pPr>
            <a:r>
              <a:rPr lang="en-GB" altLang="en-US" sz="7257"/>
              <a:t>Alpha Testing</a:t>
            </a:r>
          </a:p>
        </p:txBody>
      </p:sp>
      <p:sp>
        <p:nvSpPr>
          <p:cNvPr id="1840131" name="Rectangle 3">
            <a:extLst>
              <a:ext uri="{FF2B5EF4-FFF2-40B4-BE49-F238E27FC236}">
                <a16:creationId xmlns:a16="http://schemas.microsoft.com/office/drawing/2014/main" id="{E2A6369F-3FEC-4DC5-9C24-8B70FB51F9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4" y="1643271"/>
            <a:ext cx="8596668" cy="4398092"/>
          </a:xfrm>
        </p:spPr>
        <p:txBody>
          <a:bodyPr vert="horz" lIns="17998" tIns="46795" rIns="17998" bIns="46795" rtlCol="0">
            <a:normAutofit fontScale="40000" lnSpcReduction="20000"/>
          </a:bodyPr>
          <a:lstStyle/>
          <a:p>
            <a:pPr marL="311045" indent="-311045" defTabSz="829452">
              <a:spcBef>
                <a:spcPts val="907"/>
              </a:spcBef>
              <a:defRPr/>
            </a:pPr>
            <a:r>
              <a:rPr lang="en-GB" altLang="en-US" sz="3991" dirty="0">
                <a:solidFill>
                  <a:schemeClr val="tx1"/>
                </a:solidFill>
                <a:latin typeface="Arial Black" panose="020B0A04020102020204" pitchFamily="34" charset="0"/>
              </a:rPr>
              <a:t>System testing is carried out by the test team within the developing organization.</a:t>
            </a:r>
          </a:p>
          <a:p>
            <a:pPr marL="311045" indent="-311045" defTabSz="829452">
              <a:spcBef>
                <a:spcPts val="907"/>
              </a:spcBef>
              <a:defRPr/>
            </a:pPr>
            <a:r>
              <a:rPr lang="en-US" sz="40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Its main purpose is to discover software bugs that were not found before.</a:t>
            </a:r>
          </a:p>
          <a:p>
            <a:pPr marL="311045" indent="-311045" defTabSz="829452">
              <a:spcBef>
                <a:spcPts val="907"/>
              </a:spcBef>
              <a:defRPr/>
            </a:pPr>
            <a:r>
              <a:rPr lang="en-US" sz="40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At the stage of alpha testing, software behavior is verified under real-life conditions by imitating the end-users’ actions.</a:t>
            </a:r>
          </a:p>
          <a:p>
            <a:pPr marL="311045" indent="-311045" defTabSz="829452">
              <a:spcBef>
                <a:spcPts val="907"/>
              </a:spcBef>
              <a:defRPr/>
            </a:pPr>
            <a:r>
              <a:rPr lang="en-US" sz="40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The alpha phase includes the following testing types: smoke, sanity, integration, systems, usability, UI (user interface), acceptance, regression, and 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functional testing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. </a:t>
            </a:r>
          </a:p>
          <a:p>
            <a:pPr marL="311045" indent="-311045" defTabSz="829452">
              <a:spcBef>
                <a:spcPts val="907"/>
              </a:spcBef>
              <a:defRPr/>
            </a:pPr>
            <a:r>
              <a:rPr lang="en-US" sz="40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If an error is detected, then it is immediately addressed to the development team. </a:t>
            </a:r>
          </a:p>
          <a:p>
            <a:pPr marL="311045" indent="-311045" defTabSz="829452">
              <a:spcBef>
                <a:spcPts val="907"/>
              </a:spcBef>
              <a:defRPr/>
            </a:pPr>
            <a:r>
              <a:rPr lang="en-US" sz="40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Alpha testing helps to discover issues missed at the stage of requirement gathering. </a:t>
            </a:r>
          </a:p>
          <a:p>
            <a:pPr marL="311045" indent="-311045" defTabSz="829452">
              <a:spcBef>
                <a:spcPts val="907"/>
              </a:spcBef>
              <a:defRPr/>
            </a:pPr>
            <a:r>
              <a:rPr lang="en-US" sz="40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The alpha release is the software version that has passed alpha testing. </a:t>
            </a:r>
          </a:p>
          <a:p>
            <a:pPr marL="311045" indent="-311045" defTabSz="829452">
              <a:spcBef>
                <a:spcPts val="907"/>
              </a:spcBef>
              <a:defRPr/>
            </a:pPr>
            <a:r>
              <a:rPr lang="en-US" sz="4000" b="0" i="0" dirty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The next stage is beta testing.</a:t>
            </a:r>
            <a:endParaRPr lang="en-GB" altLang="en-US" sz="399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178" name="Rectangle 2">
            <a:extLst>
              <a:ext uri="{FF2B5EF4-FFF2-40B4-BE49-F238E27FC236}">
                <a16:creationId xmlns:a16="http://schemas.microsoft.com/office/drawing/2014/main" id="{B9570BB1-A60D-4119-9A9D-35508C4A5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5514" y="166688"/>
            <a:ext cx="7799387" cy="1136650"/>
          </a:xfrm>
        </p:spPr>
        <p:txBody>
          <a:bodyPr vert="horz" lIns="17998" tIns="46795" rIns="17998" bIns="46795" rtlCol="0" anchor="ctr">
            <a:normAutofit fontScale="90000"/>
          </a:bodyPr>
          <a:lstStyle/>
          <a:p>
            <a:pPr defTabSz="829452">
              <a:spcBef>
                <a:spcPts val="1225"/>
              </a:spcBef>
              <a:defRPr/>
            </a:pPr>
            <a:r>
              <a:rPr lang="en-GB" altLang="en-US" sz="7982" dirty="0"/>
              <a:t>Beta Testing</a:t>
            </a:r>
          </a:p>
        </p:txBody>
      </p:sp>
      <p:sp>
        <p:nvSpPr>
          <p:cNvPr id="1842179" name="Rectangle 3">
            <a:extLst>
              <a:ext uri="{FF2B5EF4-FFF2-40B4-BE49-F238E27FC236}">
                <a16:creationId xmlns:a16="http://schemas.microsoft.com/office/drawing/2014/main" id="{917780C3-A10B-41B1-B21D-1F0BAA9C15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0343" y="1643270"/>
            <a:ext cx="8596668" cy="4623379"/>
          </a:xfrm>
        </p:spPr>
        <p:txBody>
          <a:bodyPr vert="horz" lIns="17998" tIns="46795" rIns="17998" bIns="46795" rtlCol="0">
            <a:normAutofit fontScale="55000" lnSpcReduction="20000"/>
          </a:bodyPr>
          <a:lstStyle/>
          <a:p>
            <a:pPr marL="311045" indent="-311045" defTabSz="829452">
              <a:spcBef>
                <a:spcPts val="907"/>
              </a:spcBef>
              <a:defRPr/>
            </a:pPr>
            <a:r>
              <a:rPr lang="en-GB" altLang="en-US" sz="399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testing performed by a select group of friendly customers.</a:t>
            </a:r>
          </a:p>
          <a:p>
            <a:r>
              <a:rPr lang="en-US" sz="4000" b="0" i="0" dirty="0">
                <a:solidFill>
                  <a:schemeClr val="tx1"/>
                </a:solidFill>
                <a:effectLst/>
                <a:latin typeface="Open Sans"/>
              </a:rPr>
              <a:t>All the testing activities are performed outside the organization that has developed the product. </a:t>
            </a:r>
          </a:p>
          <a:p>
            <a:r>
              <a:rPr lang="en-US" sz="4000" b="0" i="0" dirty="0">
                <a:solidFill>
                  <a:schemeClr val="tx1"/>
                </a:solidFill>
                <a:effectLst/>
                <a:latin typeface="Open Sans"/>
              </a:rPr>
              <a:t>Beta checking helps to identify the gaps between the stage of requirements gathering and their implementation. </a:t>
            </a:r>
          </a:p>
          <a:p>
            <a:pPr marL="311045" indent="-311045" defTabSz="829452">
              <a:spcBef>
                <a:spcPts val="907"/>
              </a:spcBef>
              <a:defRPr/>
            </a:pPr>
            <a:r>
              <a:rPr lang="en-US" sz="40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Beta testing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can be called pre-release testing. </a:t>
            </a:r>
          </a:p>
          <a:p>
            <a:pPr marL="311045" indent="-311045" defTabSz="829452">
              <a:spcBef>
                <a:spcPts val="907"/>
              </a:spcBef>
              <a:defRPr/>
            </a:pPr>
            <a:r>
              <a:rPr lang="en-US" sz="4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can be conducted by a limited number of end-users called 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beta testers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before the official product delivery. </a:t>
            </a:r>
          </a:p>
          <a:p>
            <a:pPr marL="311045" indent="-311045" defTabSz="829452">
              <a:spcBef>
                <a:spcPts val="907"/>
              </a:spcBef>
              <a:defRPr/>
            </a:pPr>
            <a:r>
              <a:rPr lang="en-US" sz="4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main purpose of beta testing is </a:t>
            </a:r>
          </a:p>
          <a:p>
            <a:pPr marL="711095" lvl="1" indent="-311045" defTabSz="829452">
              <a:spcBef>
                <a:spcPts val="907"/>
              </a:spcBef>
              <a:defRPr/>
            </a:pPr>
            <a:r>
              <a:rPr lang="en-US" sz="3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verify software compatibility with different software and hardware configurations, types of network connection, and to get the users’ feedback on software usability and functionality.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C3D2-7173-495C-871D-58B6B4EF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dirty="0"/>
              <a:t>Beta 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CEFA3-C8DA-4A6E-8089-8376C040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775"/>
            <a:ext cx="8596668" cy="4371588"/>
          </a:xfrm>
        </p:spPr>
        <p:txBody>
          <a:bodyPr>
            <a:normAutofit fontScale="85000" lnSpcReduction="10000"/>
          </a:bodyPr>
          <a:lstStyle/>
          <a:p>
            <a:pPr algn="l" fontAlgn="base"/>
            <a:r>
              <a:rPr lang="en-US" sz="40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two types of beta testing: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beta</a:t>
            </a:r>
            <a:r>
              <a:rPr lang="en-US" sz="40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available for a large group of end-users or to everyone interested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closed beta</a:t>
            </a:r>
            <a:r>
              <a:rPr lang="en-US" sz="40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available only to a limited number of users that are selected especially for beta testing.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Open Sans"/>
              </a:rPr>
              <a:t>During beta testing, end users detect and report bugs they have found. 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Open Sans"/>
              </a:rPr>
              <a:t>The product version that has passed beta testing is called beta release. 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Open Sans"/>
              </a:rPr>
              <a:t>After the beta phase comes gamma testing.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969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F908-FC04-4AEF-8213-35B801CF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34A54"/>
                </a:solidFill>
                <a:effectLst/>
                <a:latin typeface="Montserrat"/>
              </a:rPr>
              <a:t>Gamma 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3818-1D27-4B52-A0CE-B95BA588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749"/>
            <a:ext cx="8596668" cy="4530614"/>
          </a:xfrm>
        </p:spPr>
        <p:txBody>
          <a:bodyPr>
            <a:normAutofit fontScale="92500" lnSpcReduction="20000"/>
          </a:bodyPr>
          <a:lstStyle/>
          <a:p>
            <a:r>
              <a:rPr lang="en-US" b="1" i="0" u="none" strike="noStrike" dirty="0">
                <a:solidFill>
                  <a:schemeClr val="tx1"/>
                </a:solidFill>
                <a:effectLst/>
                <a:latin typeface="Open Sans"/>
              </a:rPr>
              <a:t>Gamma testing</a:t>
            </a:r>
            <a:r>
              <a:rPr lang="en-US" b="1" i="0" dirty="0">
                <a:solidFill>
                  <a:schemeClr val="tx1"/>
                </a:solidFill>
                <a:effectLst/>
                <a:latin typeface="Open Sans"/>
              </a:rPr>
              <a:t> is the final stage of the testing process conducted before software release. 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Open Sans"/>
              </a:rPr>
              <a:t>It makes sure that the product is ready for market release according to all the specified requirements. 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Open Sans"/>
              </a:rPr>
              <a:t>Gamma testing focuses on software security and functionality. 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Open Sans"/>
              </a:rPr>
              <a:t>But it does not include any in-house Quality Assurance (QA) activities. 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Open Sans"/>
              </a:rPr>
              <a:t>During gamma testing, the software does not undergo any modifications unless the detected bug is of a high priority and severity.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Open Sans"/>
              </a:rPr>
              <a:t>Only a limited number of users perform gamma testing, and testers do not participate. 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Open Sans"/>
              </a:rPr>
              <a:t>The checking includes the verification of certain specifications, not the whole product. 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Open Sans"/>
              </a:rPr>
              <a:t>Feedback received after gamma testing is considered as updates for upcoming software versions. 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Open Sans"/>
              </a:rPr>
              <a:t>But, because of a limited development cycle, gamma testing is usually skipped.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3056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26" name="Rectangle 2">
            <a:extLst>
              <a:ext uri="{FF2B5EF4-FFF2-40B4-BE49-F238E27FC236}">
                <a16:creationId xmlns:a16="http://schemas.microsoft.com/office/drawing/2014/main" id="{7721C6F2-95A5-4221-B90B-4E2BF731E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5514" y="166688"/>
            <a:ext cx="7799387" cy="1136650"/>
          </a:xfrm>
        </p:spPr>
        <p:txBody>
          <a:bodyPr vert="horz" lIns="17998" tIns="46795" rIns="17998" bIns="46795" rtlCol="0" anchor="ctr">
            <a:normAutofit/>
          </a:bodyPr>
          <a:lstStyle/>
          <a:p>
            <a:pPr defTabSz="829452">
              <a:spcBef>
                <a:spcPts val="907"/>
              </a:spcBef>
              <a:defRPr/>
            </a:pPr>
            <a:r>
              <a:rPr lang="en-GB" altLang="en-US" sz="5987"/>
              <a:t>Acceptance Testing</a:t>
            </a:r>
          </a:p>
        </p:txBody>
      </p:sp>
      <p:sp>
        <p:nvSpPr>
          <p:cNvPr id="1844227" name="Rectangle 3">
            <a:extLst>
              <a:ext uri="{FF2B5EF4-FFF2-40B4-BE49-F238E27FC236}">
                <a16:creationId xmlns:a16="http://schemas.microsoft.com/office/drawing/2014/main" id="{B4A77425-69CF-4764-BE82-4A158CCD04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17998" tIns="46795" rIns="17998" bIns="46795" rtlCol="0">
            <a:normAutofit/>
          </a:bodyPr>
          <a:lstStyle/>
          <a:p>
            <a:pPr marL="311045" indent="-311045" defTabSz="829452">
              <a:spcBef>
                <a:spcPts val="907"/>
              </a:spcBef>
              <a:defRPr/>
            </a:pPr>
            <a:r>
              <a:rPr lang="en-GB" altLang="en-US" sz="3991"/>
              <a:t>System testing performed by the customer himself: </a:t>
            </a:r>
          </a:p>
          <a:p>
            <a:pPr marL="673930" lvl="1" defTabSz="829452">
              <a:spcBef>
                <a:spcPts val="806"/>
              </a:spcBef>
              <a:defRPr/>
            </a:pPr>
            <a:r>
              <a:rPr lang="en-GB" altLang="en-US" sz="3628">
                <a:solidFill>
                  <a:srgbClr val="0000FF"/>
                </a:solidFill>
              </a:rPr>
              <a:t>to determine whether the system should be accepted or rejected.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234" name="Rectangle 2">
            <a:extLst>
              <a:ext uri="{FF2B5EF4-FFF2-40B4-BE49-F238E27FC236}">
                <a16:creationId xmlns:a16="http://schemas.microsoft.com/office/drawing/2014/main" id="{D771B730-25BA-45C7-86C7-526FF72C4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5443" dirty="0"/>
              <a:t>Statement Coverage</a:t>
            </a:r>
          </a:p>
        </p:txBody>
      </p:sp>
      <p:sp>
        <p:nvSpPr>
          <p:cNvPr id="1887235" name="Rectangle 3">
            <a:extLst>
              <a:ext uri="{FF2B5EF4-FFF2-40B4-BE49-F238E27FC236}">
                <a16:creationId xmlns:a16="http://schemas.microsoft.com/office/drawing/2014/main" id="{E88AF531-5643-4372-836C-59D8D6677C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4" y="2362200"/>
            <a:ext cx="9457266" cy="4114800"/>
          </a:xfrm>
        </p:spPr>
        <p:txBody>
          <a:bodyPr/>
          <a:lstStyle/>
          <a:p>
            <a:pPr marL="311045" indent="-311045" defTabSz="829452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defRPr/>
            </a:pPr>
            <a:r>
              <a:rPr lang="en-US" altLang="en-US" sz="3991" dirty="0"/>
              <a:t>Statement coverage methodology:</a:t>
            </a:r>
          </a:p>
          <a:p>
            <a:pPr marL="673930" lvl="1" defTabSz="829452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defRPr/>
            </a:pPr>
            <a:r>
              <a:rPr lang="en-US" altLang="en-US" sz="3628" dirty="0">
                <a:solidFill>
                  <a:schemeClr val="hlink"/>
                </a:solidFill>
              </a:rPr>
              <a:t>Design test cases so that every statement in the program is executed at least once.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7561-F132-4B26-B7E1-82E2B1E5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46E7A"/>
                </a:solidFill>
                <a:effectLst/>
                <a:latin typeface="Open Sans"/>
              </a:rPr>
              <a:t>software release life cycle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7B05-F4AE-45DE-A2F2-17F061B0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646E7A"/>
                </a:solidFill>
                <a:effectLst/>
                <a:latin typeface="Open Sans"/>
              </a:rPr>
              <a:t>pre-alpha stage</a:t>
            </a:r>
            <a:r>
              <a:rPr lang="en-US" b="0" i="0" dirty="0">
                <a:solidFill>
                  <a:srgbClr val="646E7A"/>
                </a:solidFill>
                <a:effectLst/>
                <a:latin typeface="Open Sans"/>
              </a:rPr>
              <a:t> that consists of activities done before the QA and testing phase. </a:t>
            </a:r>
            <a:endParaRPr lang="en-IN" dirty="0"/>
          </a:p>
        </p:txBody>
      </p:sp>
      <p:pic>
        <p:nvPicPr>
          <p:cNvPr id="2050" name="Picture 2" descr="software release phases">
            <a:extLst>
              <a:ext uri="{FF2B5EF4-FFF2-40B4-BE49-F238E27FC236}">
                <a16:creationId xmlns:a16="http://schemas.microsoft.com/office/drawing/2014/main" id="{FB3EBB43-C537-44F0-8589-D607EBF66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34" y="2871165"/>
            <a:ext cx="6943587" cy="270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9707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>
            <a:extLst>
              <a:ext uri="{FF2B5EF4-FFF2-40B4-BE49-F238E27FC236}">
                <a16:creationId xmlns:a16="http://schemas.microsoft.com/office/drawing/2014/main" id="{C7F36A7C-730A-4250-957B-67C6768294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Metrics</a:t>
            </a: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4F4072E3-A037-4A9A-BFB3-9986CB56134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2642" name="Rectangle 15">
            <a:extLst>
              <a:ext uri="{FF2B5EF4-FFF2-40B4-BE49-F238E27FC236}">
                <a16:creationId xmlns:a16="http://schemas.microsoft.com/office/drawing/2014/main" id="{AF413C34-21DB-49DC-9026-4699E46D4B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bg2"/>
                </a:solidFill>
              </a:rPr>
              <a:t>Testing</a:t>
            </a:r>
          </a:p>
        </p:txBody>
      </p:sp>
      <p:sp>
        <p:nvSpPr>
          <p:cNvPr id="112643" name="Rectangle 16">
            <a:extLst>
              <a:ext uri="{FF2B5EF4-FFF2-40B4-BE49-F238E27FC236}">
                <a16:creationId xmlns:a16="http://schemas.microsoft.com/office/drawing/2014/main" id="{10267892-D969-4C9A-B629-CC6C770834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1308B2-54DB-4727-A300-33FB48B8C792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2">
            <a:extLst>
              <a:ext uri="{FF2B5EF4-FFF2-40B4-BE49-F238E27FC236}">
                <a16:creationId xmlns:a16="http://schemas.microsoft.com/office/drawing/2014/main" id="{AFBBE2DD-80AB-4995-A39D-7E49748AD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</a:t>
            </a:r>
          </a:p>
        </p:txBody>
      </p:sp>
      <p:sp>
        <p:nvSpPr>
          <p:cNvPr id="113669" name="Rectangle 3">
            <a:extLst>
              <a:ext uri="{FF2B5EF4-FFF2-40B4-BE49-F238E27FC236}">
                <a16:creationId xmlns:a16="http://schemas.microsoft.com/office/drawing/2014/main" id="{1AFC1617-F94D-49E7-9191-38EF20C5E5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Defects found are generally logged</a:t>
            </a:r>
          </a:p>
          <a:p>
            <a:pPr eaLnBrk="1" hangingPunct="1"/>
            <a:r>
              <a:rPr lang="en-US" altLang="en-US" sz="2400" dirty="0"/>
              <a:t>The log forms the basic data source for metrics and analysis during testing</a:t>
            </a:r>
          </a:p>
          <a:p>
            <a:pPr eaLnBrk="1" hangingPunct="1"/>
            <a:r>
              <a:rPr lang="en-US" altLang="en-US" sz="2400" dirty="0"/>
              <a:t>Main questions of interest for which metrics can be used</a:t>
            </a:r>
          </a:p>
          <a:p>
            <a:pPr lvl="1" eaLnBrk="1" hangingPunct="1"/>
            <a:r>
              <a:rPr lang="en-US" altLang="en-US" sz="2000" dirty="0"/>
              <a:t>How good is the testing that has been done so far?</a:t>
            </a:r>
          </a:p>
          <a:p>
            <a:pPr lvl="1" eaLnBrk="1" hangingPunct="1"/>
            <a:r>
              <a:rPr lang="en-US" altLang="en-US" sz="2000" dirty="0"/>
              <a:t>What is the quality or reliability of software after testing is completed?</a:t>
            </a:r>
          </a:p>
        </p:txBody>
      </p:sp>
      <p:sp>
        <p:nvSpPr>
          <p:cNvPr id="113666" name="Footer Placeholder 4">
            <a:extLst>
              <a:ext uri="{FF2B5EF4-FFF2-40B4-BE49-F238E27FC236}">
                <a16:creationId xmlns:a16="http://schemas.microsoft.com/office/drawing/2014/main" id="{7D2032EA-35A3-4027-9B3A-69FACF9D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Testing</a:t>
            </a:r>
          </a:p>
        </p:txBody>
      </p:sp>
      <p:sp>
        <p:nvSpPr>
          <p:cNvPr id="113667" name="Slide Number Placeholder 5">
            <a:extLst>
              <a:ext uri="{FF2B5EF4-FFF2-40B4-BE49-F238E27FC236}">
                <a16:creationId xmlns:a16="http://schemas.microsoft.com/office/drawing/2014/main" id="{8DF11C5C-256C-4F3C-838C-AFC6B031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7C1B83-0124-4034-B96D-D803230272A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2">
            <a:extLst>
              <a:ext uri="{FF2B5EF4-FFF2-40B4-BE49-F238E27FC236}">
                <a16:creationId xmlns:a16="http://schemas.microsoft.com/office/drawing/2014/main" id="{92E8756B-DF96-4602-AC35-A5D3AB014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Coverage Analysis</a:t>
            </a:r>
          </a:p>
        </p:txBody>
      </p:sp>
      <p:sp>
        <p:nvSpPr>
          <p:cNvPr id="114693" name="Rectangle 3">
            <a:extLst>
              <a:ext uri="{FF2B5EF4-FFF2-40B4-BE49-F238E27FC236}">
                <a16:creationId xmlns:a16="http://schemas.microsoft.com/office/drawing/2014/main" id="{AAB695B9-F494-4615-9A1A-C34D9A8ACF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Coverage is very commonly used to evaluate the thoroughness of testing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This is not white box testing, but evaluating the overall testing through coverage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Organization sometimes have guidelines for coverage, particularly at unit level (say 90% before checking code in)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Coverage of requirements also checked – often by evaluating the test suites against requirements</a:t>
            </a:r>
          </a:p>
        </p:txBody>
      </p:sp>
      <p:sp>
        <p:nvSpPr>
          <p:cNvPr id="114690" name="Footer Placeholder 4">
            <a:extLst>
              <a:ext uri="{FF2B5EF4-FFF2-40B4-BE49-F238E27FC236}">
                <a16:creationId xmlns:a16="http://schemas.microsoft.com/office/drawing/2014/main" id="{4102C0F5-B9B0-47B9-BF3E-62DCAF52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Testing</a:t>
            </a:r>
          </a:p>
        </p:txBody>
      </p:sp>
      <p:sp>
        <p:nvSpPr>
          <p:cNvPr id="114691" name="Slide Number Placeholder 5">
            <a:extLst>
              <a:ext uri="{FF2B5EF4-FFF2-40B4-BE49-F238E27FC236}">
                <a16:creationId xmlns:a16="http://schemas.microsoft.com/office/drawing/2014/main" id="{59974660-B542-42EC-915D-68F3DE8A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6360EE-44CA-4E9C-ACFB-52953275B4F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2">
            <a:extLst>
              <a:ext uri="{FF2B5EF4-FFF2-40B4-BE49-F238E27FC236}">
                <a16:creationId xmlns:a16="http://schemas.microsoft.com/office/drawing/2014/main" id="{2E7ED8AF-3EBA-4CEB-806E-6956CC02D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Reliability Estimation</a:t>
            </a:r>
          </a:p>
        </p:txBody>
      </p:sp>
      <p:sp>
        <p:nvSpPr>
          <p:cNvPr id="115717" name="Rectangle 3">
            <a:extLst>
              <a:ext uri="{FF2B5EF4-FFF2-40B4-BE49-F238E27FC236}">
                <a16:creationId xmlns:a16="http://schemas.microsoft.com/office/drawing/2014/main" id="{930C41E6-2510-4231-B019-05C7F2CC73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High reliability is an important goal to be achieved by testing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Reliability is usually quantified as a probability or a failure rate or mean time to failure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R(t) = P(X &gt; 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MTTF = mean time to failure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Failure rate- failures per unit time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For a system reliability can be measured by counting failures over a period of time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Measurement often not possible for software as due to fixes reliability changes, and with one-off, not possible to measure</a:t>
            </a:r>
          </a:p>
        </p:txBody>
      </p:sp>
      <p:sp>
        <p:nvSpPr>
          <p:cNvPr id="115714" name="Footer Placeholder 4">
            <a:extLst>
              <a:ext uri="{FF2B5EF4-FFF2-40B4-BE49-F238E27FC236}">
                <a16:creationId xmlns:a16="http://schemas.microsoft.com/office/drawing/2014/main" id="{61E8E39C-FC23-4FBC-B123-0B37C130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Testing</a:t>
            </a:r>
          </a:p>
        </p:txBody>
      </p:sp>
      <p:sp>
        <p:nvSpPr>
          <p:cNvPr id="115715" name="Slide Number Placeholder 5">
            <a:extLst>
              <a:ext uri="{FF2B5EF4-FFF2-40B4-BE49-F238E27FC236}">
                <a16:creationId xmlns:a16="http://schemas.microsoft.com/office/drawing/2014/main" id="{22A5BEE4-6B22-4A70-AFD5-999F75C3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D81ADF-B459-4B2A-A552-47F335F6619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3333-4F8A-4A99-B016-94CE045F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861"/>
          </a:xfrm>
        </p:spPr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Reliability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B3F01-8F1C-409F-98E1-C050B093F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731"/>
            <a:ext cx="8596668" cy="4636632"/>
          </a:xfrm>
        </p:spPr>
        <p:txBody>
          <a:bodyPr/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Reliability metrics are used to quantitatively express the reliability of the software product. </a:t>
            </a:r>
          </a:p>
          <a:p>
            <a:r>
              <a:rPr lang="en-US" sz="2400" b="0" i="0" dirty="0">
                <a:solidFill>
                  <a:srgbClr val="610B4B"/>
                </a:solidFill>
                <a:effectLst/>
                <a:latin typeface="erdana"/>
              </a:rPr>
              <a:t>Mean Time to Failure (MTTF)</a:t>
            </a:r>
          </a:p>
          <a:p>
            <a:pPr lvl="1"/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MTTF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is described as the time interval between the two successive failures.</a:t>
            </a:r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pPr lvl="1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 time units are entirely dependent on the system &amp; it can even be stated in the number of transactions.</a:t>
            </a:r>
          </a:p>
          <a:p>
            <a:pPr lvl="1"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To measure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MTTF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, we can evidence the failure data for n failures. Let the failures appear at the time instants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t</a:t>
            </a:r>
            <a:r>
              <a:rPr lang="en-US" sz="2000" b="1" i="0" baseline="-25000" dirty="0">
                <a:solidFill>
                  <a:srgbClr val="333333"/>
                </a:solidFill>
                <a:effectLst/>
                <a:latin typeface="inter-bold"/>
              </a:rPr>
              <a:t>1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,t</a:t>
            </a:r>
            <a:r>
              <a:rPr lang="en-US" sz="2000" b="1" i="0" baseline="-25000" dirty="0">
                <a:solidFill>
                  <a:srgbClr val="333333"/>
                </a:solidFill>
                <a:effectLst/>
                <a:latin typeface="inter-bold"/>
              </a:rPr>
              <a:t>2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.....t</a:t>
            </a:r>
            <a:r>
              <a:rPr lang="en-US" sz="2000" b="1" i="0" baseline="-25000" dirty="0">
                <a:solidFill>
                  <a:srgbClr val="333333"/>
                </a:solidFill>
                <a:effectLst/>
                <a:latin typeface="inter-bold"/>
              </a:rPr>
              <a:t>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lvl="1" algn="just"/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MTTF can be calculated as</a:t>
            </a: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1688D-33BF-4C3D-87B0-F4C75E8E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143" y="5274780"/>
            <a:ext cx="15621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305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D904-B409-4585-990F-219DC0FC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Reliability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5645F-5FA5-4097-BA2C-287A6C085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749"/>
            <a:ext cx="8596668" cy="4530614"/>
          </a:xfrm>
        </p:spPr>
        <p:txBody>
          <a:bodyPr/>
          <a:lstStyle/>
          <a:p>
            <a:r>
              <a:rPr lang="en-US" sz="2000" b="0" i="0" dirty="0">
                <a:solidFill>
                  <a:srgbClr val="610B4B"/>
                </a:solidFill>
                <a:effectLst/>
                <a:latin typeface="erdana"/>
              </a:rPr>
              <a:t>Mean Time to Repair (MTTR)</a:t>
            </a:r>
          </a:p>
          <a:p>
            <a:pPr lvl="1"/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Once failure occurs, some-time is required to fix the error. </a:t>
            </a:r>
          </a:p>
          <a:p>
            <a:pPr lvl="1"/>
            <a:r>
              <a:rPr lang="en-US" sz="1800" b="1" i="0" dirty="0">
                <a:solidFill>
                  <a:srgbClr val="333333"/>
                </a:solidFill>
                <a:effectLst/>
                <a:latin typeface="inter-bold"/>
              </a:rPr>
              <a:t>MTTR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 measures the average time it takes to track the errors causing the failure and to fix them.</a:t>
            </a:r>
            <a:endParaRPr lang="en-US" sz="1800" dirty="0">
              <a:solidFill>
                <a:srgbClr val="610B4B"/>
              </a:solidFill>
              <a:latin typeface="erdana"/>
            </a:endParaRPr>
          </a:p>
          <a:p>
            <a:pPr algn="just"/>
            <a:r>
              <a:rPr lang="en-US" sz="2000" b="0" i="0" dirty="0">
                <a:solidFill>
                  <a:srgbClr val="610B4B"/>
                </a:solidFill>
                <a:effectLst/>
                <a:latin typeface="erdana"/>
              </a:rPr>
              <a:t>Mean Time Between Failure (MTBR)</a:t>
            </a:r>
          </a:p>
          <a:p>
            <a:pPr lvl="1" algn="just"/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We can merge 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inter-bold"/>
              </a:rPr>
              <a:t>MTTF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 &amp; 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inter-bold"/>
              </a:rPr>
              <a:t>MTTR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 metrics to get the MTBF metric.</a:t>
            </a:r>
          </a:p>
          <a:p>
            <a:pPr marL="457200" lvl="1" indent="0" algn="just"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           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inter-bold"/>
              </a:rPr>
              <a:t>MTBF = MTTF + MTTR</a:t>
            </a:r>
            <a:endParaRPr lang="en-US" sz="18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lvl="1" algn="just"/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Thus, an 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inter-bold"/>
              </a:rPr>
              <a:t>MTBF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 of 300 denoted that once the failure appears, the next failure is expected to appear only after 300 hours. </a:t>
            </a:r>
          </a:p>
          <a:p>
            <a:pPr lvl="1" algn="just"/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In this method, the time measurements are real-time &amp; not the execution time as in 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inter-bold"/>
              </a:rPr>
              <a:t>MTTF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8060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2">
            <a:extLst>
              <a:ext uri="{FF2B5EF4-FFF2-40B4-BE49-F238E27FC236}">
                <a16:creationId xmlns:a16="http://schemas.microsoft.com/office/drawing/2014/main" id="{05F9E583-7BF7-4BF6-880D-8838EEA7F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Reliability Estimation</a:t>
            </a:r>
          </a:p>
        </p:txBody>
      </p:sp>
      <p:sp>
        <p:nvSpPr>
          <p:cNvPr id="117765" name="Rectangle 3">
            <a:extLst>
              <a:ext uri="{FF2B5EF4-FFF2-40B4-BE49-F238E27FC236}">
                <a16:creationId xmlns:a16="http://schemas.microsoft.com/office/drawing/2014/main" id="{E27D5DA6-BE97-4F85-8B18-57762FEB3C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Simple method of measuring reliability achieved during testing</a:t>
            </a:r>
          </a:p>
          <a:p>
            <a:pPr lvl="1" eaLnBrk="1" hangingPunct="1"/>
            <a:r>
              <a:rPr lang="en-US" altLang="en-US" sz="2000" dirty="0"/>
              <a:t>Failure rate, measured by no of failures in some duration</a:t>
            </a:r>
          </a:p>
          <a:p>
            <a:pPr eaLnBrk="1" hangingPunct="1"/>
            <a:r>
              <a:rPr lang="en-US" altLang="en-US" sz="2400" dirty="0"/>
              <a:t>for using this for prediction, assumed that during this testing software is used as it will be by users</a:t>
            </a:r>
          </a:p>
          <a:p>
            <a:pPr eaLnBrk="1" hangingPunct="1"/>
            <a:r>
              <a:rPr lang="en-US" altLang="en-US" sz="2400" dirty="0"/>
              <a:t>Execution time is often used for failure rate, it can be converted to calendar time</a:t>
            </a:r>
          </a:p>
        </p:txBody>
      </p:sp>
      <p:sp>
        <p:nvSpPr>
          <p:cNvPr id="117762" name="Footer Placeholder 4">
            <a:extLst>
              <a:ext uri="{FF2B5EF4-FFF2-40B4-BE49-F238E27FC236}">
                <a16:creationId xmlns:a16="http://schemas.microsoft.com/office/drawing/2014/main" id="{ADD6F869-8812-4D1B-A51B-08E3847B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Testing</a:t>
            </a:r>
          </a:p>
        </p:txBody>
      </p:sp>
      <p:sp>
        <p:nvSpPr>
          <p:cNvPr id="117763" name="Slide Number Placeholder 5">
            <a:extLst>
              <a:ext uri="{FF2B5EF4-FFF2-40B4-BE49-F238E27FC236}">
                <a16:creationId xmlns:a16="http://schemas.microsoft.com/office/drawing/2014/main" id="{A99590DB-4A09-4A6E-90A1-EA24BFD0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3AAAAC-155D-451B-9B9B-44FB3FDB051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792556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>
            <a:extLst>
              <a:ext uri="{FF2B5EF4-FFF2-40B4-BE49-F238E27FC236}">
                <a16:creationId xmlns:a16="http://schemas.microsoft.com/office/drawing/2014/main" id="{755ECF9C-D80E-4E88-85F0-C6BE1F6FD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Reliability Estimation…</a:t>
            </a:r>
          </a:p>
        </p:txBody>
      </p:sp>
      <p:sp>
        <p:nvSpPr>
          <p:cNvPr id="116741" name="Rectangle 3">
            <a:extLst>
              <a:ext uri="{FF2B5EF4-FFF2-40B4-BE49-F238E27FC236}">
                <a16:creationId xmlns:a16="http://schemas.microsoft.com/office/drawing/2014/main" id="{CF9902AF-C985-46BF-8C20-3F0C1716FC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Sw</a:t>
            </a:r>
            <a:r>
              <a:rPr lang="en-US" altLang="en-US" sz="2400" dirty="0"/>
              <a:t> reliability estimation models are used to model the failure followed by fix model of software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Data about failures and their times during the last stages of testing is used by these model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These models then use this data and some statistical techniques to predict the reliability of the software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Software reliability growth models are quite complex and sophisticated </a:t>
            </a:r>
          </a:p>
        </p:txBody>
      </p:sp>
      <p:sp>
        <p:nvSpPr>
          <p:cNvPr id="116738" name="Footer Placeholder 4">
            <a:extLst>
              <a:ext uri="{FF2B5EF4-FFF2-40B4-BE49-F238E27FC236}">
                <a16:creationId xmlns:a16="http://schemas.microsoft.com/office/drawing/2014/main" id="{3852DA61-E588-481E-9A11-7A2A8474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Testing</a:t>
            </a:r>
          </a:p>
        </p:txBody>
      </p:sp>
      <p:sp>
        <p:nvSpPr>
          <p:cNvPr id="116739" name="Slide Number Placeholder 5">
            <a:extLst>
              <a:ext uri="{FF2B5EF4-FFF2-40B4-BE49-F238E27FC236}">
                <a16:creationId xmlns:a16="http://schemas.microsoft.com/office/drawing/2014/main" id="{4388C453-F7D7-44DD-8720-C36B5728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3AE44F-7A7C-43E3-9774-DB89774E926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en-US" sz="1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0" name="Rectangle 4">
            <a:extLst>
              <a:ext uri="{FF2B5EF4-FFF2-40B4-BE49-F238E27FC236}">
                <a16:creationId xmlns:a16="http://schemas.microsoft.com/office/drawing/2014/main" id="{0D920322-1F1B-4BA8-A0F5-F4BDDE9AE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sz="3600"/>
              <a:t>Defect removal efficiency</a:t>
            </a:r>
          </a:p>
        </p:txBody>
      </p:sp>
      <p:sp>
        <p:nvSpPr>
          <p:cNvPr id="118791" name="Rectangle 5">
            <a:extLst>
              <a:ext uri="{FF2B5EF4-FFF2-40B4-BE49-F238E27FC236}">
                <a16:creationId xmlns:a16="http://schemas.microsoft.com/office/drawing/2014/main" id="{19EDEE9B-6D25-4E60-A26A-37F8644805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dirty="0"/>
              <a:t>Basic objective of testing is to identify defects present in the programs</a:t>
            </a:r>
          </a:p>
          <a:p>
            <a:pPr eaLnBrk="1" hangingPunct="1"/>
            <a:r>
              <a:rPr lang="en-US" altLang="en-US" dirty="0"/>
              <a:t>Testing is good only if it succeeds in this goal</a:t>
            </a:r>
          </a:p>
          <a:p>
            <a:pPr eaLnBrk="1" hangingPunct="1"/>
            <a:r>
              <a:rPr lang="en-US" altLang="en-US" dirty="0"/>
              <a:t>Defect removal efficiency of a QC activity = % of present defects detected by that QC activity</a:t>
            </a:r>
          </a:p>
          <a:p>
            <a:pPr eaLnBrk="1" hangingPunct="1"/>
            <a:r>
              <a:rPr lang="en-US" altLang="en-US" dirty="0"/>
              <a:t>High DRE of a quality control activity means most defects present at the time will be removed</a:t>
            </a:r>
          </a:p>
        </p:txBody>
      </p:sp>
      <p:sp>
        <p:nvSpPr>
          <p:cNvPr id="118786" name="Footer Placeholder 4">
            <a:extLst>
              <a:ext uri="{FF2B5EF4-FFF2-40B4-BE49-F238E27FC236}">
                <a16:creationId xmlns:a16="http://schemas.microsoft.com/office/drawing/2014/main" id="{ADC07722-AC03-4288-8119-FDBC7F37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Testing</a:t>
            </a:r>
          </a:p>
        </p:txBody>
      </p:sp>
      <p:sp>
        <p:nvSpPr>
          <p:cNvPr id="118787" name="Slide Number Placeholder 5">
            <a:extLst>
              <a:ext uri="{FF2B5EF4-FFF2-40B4-BE49-F238E27FC236}">
                <a16:creationId xmlns:a16="http://schemas.microsoft.com/office/drawing/2014/main" id="{95FD9E4F-F15D-43F1-9DC1-D3D8D666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D42B03-31AB-4216-981C-E2E5DA86677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en-US" sz="1400"/>
          </a:p>
        </p:txBody>
      </p:sp>
      <p:sp>
        <p:nvSpPr>
          <p:cNvPr id="118788" name="Rectangle 2">
            <a:extLst>
              <a:ext uri="{FF2B5EF4-FFF2-40B4-BE49-F238E27FC236}">
                <a16:creationId xmlns:a16="http://schemas.microsoft.com/office/drawing/2014/main" id="{066E2809-69A4-498C-B53A-CF9BF2A24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/>
          </a:p>
        </p:txBody>
      </p:sp>
      <p:sp>
        <p:nvSpPr>
          <p:cNvPr id="118789" name="Rectangle 3">
            <a:extLst>
              <a:ext uri="{FF2B5EF4-FFF2-40B4-BE49-F238E27FC236}">
                <a16:creationId xmlns:a16="http://schemas.microsoft.com/office/drawing/2014/main" id="{6458642D-16A2-45C3-B775-F8E1350C5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258" name="Rectangle 2">
            <a:extLst>
              <a:ext uri="{FF2B5EF4-FFF2-40B4-BE49-F238E27FC236}">
                <a16:creationId xmlns:a16="http://schemas.microsoft.com/office/drawing/2014/main" id="{6F30FD74-A670-49CC-94ED-9E0640F1F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5443"/>
              <a:t>Statement Coverage</a:t>
            </a:r>
          </a:p>
        </p:txBody>
      </p:sp>
      <p:sp>
        <p:nvSpPr>
          <p:cNvPr id="1888259" name="Rectangle 3">
            <a:extLst>
              <a:ext uri="{FF2B5EF4-FFF2-40B4-BE49-F238E27FC236}">
                <a16:creationId xmlns:a16="http://schemas.microsoft.com/office/drawing/2014/main" id="{505D2312-3ED3-4F7F-8CE6-9104375151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3" y="2160589"/>
            <a:ext cx="9924405" cy="3880773"/>
          </a:xfrm>
        </p:spPr>
        <p:txBody>
          <a:bodyPr/>
          <a:lstStyle/>
          <a:p>
            <a:pPr marL="311045" indent="-311045" defTabSz="829452">
              <a:defRPr/>
            </a:pPr>
            <a:r>
              <a:rPr lang="en-US" altLang="en-US" sz="3991" dirty="0"/>
              <a:t>The principal idea: </a:t>
            </a:r>
          </a:p>
          <a:p>
            <a:pPr marL="673930" lvl="1" defTabSz="829452">
              <a:defRPr/>
            </a:pPr>
            <a:r>
              <a:rPr lang="en-US" altLang="en-US" sz="3628" dirty="0"/>
              <a:t>Unless a statement is executed, </a:t>
            </a:r>
          </a:p>
          <a:p>
            <a:pPr marL="673930" lvl="1" defTabSz="829452">
              <a:defRPr/>
            </a:pPr>
            <a:r>
              <a:rPr lang="en-US" altLang="en-US" sz="3628" dirty="0"/>
              <a:t>We have no way of knowing  if an error exists in that statement.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Rectangle 4">
            <a:extLst>
              <a:ext uri="{FF2B5EF4-FFF2-40B4-BE49-F238E27FC236}">
                <a16:creationId xmlns:a16="http://schemas.microsoft.com/office/drawing/2014/main" id="{9CB2AF90-DC9C-4EE5-872B-E7CB32B58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Defect removal efficiency …</a:t>
            </a:r>
          </a:p>
        </p:txBody>
      </p:sp>
      <p:sp>
        <p:nvSpPr>
          <p:cNvPr id="120839" name="Rectangle 5">
            <a:extLst>
              <a:ext uri="{FF2B5EF4-FFF2-40B4-BE49-F238E27FC236}">
                <a16:creationId xmlns:a16="http://schemas.microsoft.com/office/drawing/2014/main" id="{6BE137FD-0639-466B-BF1E-6B881FACE9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 lnSpcReduction="10000"/>
          </a:bodyPr>
          <a:lstStyle/>
          <a:p>
            <a:pPr eaLnBrk="1" hangingPunct="1"/>
            <a:r>
              <a:rPr lang="en-US" altLang="en-US" sz="2400"/>
              <a:t>DRE for a project can be evaluated only when all defects are know, including delivered defects</a:t>
            </a:r>
          </a:p>
          <a:p>
            <a:pPr eaLnBrk="1" hangingPunct="1"/>
            <a:r>
              <a:rPr lang="en-US" altLang="en-US" sz="2400"/>
              <a:t>Delivered defects are approximated as the number of defects found  in some duration after delivery</a:t>
            </a:r>
          </a:p>
          <a:p>
            <a:pPr eaLnBrk="1" hangingPunct="1"/>
            <a:r>
              <a:rPr lang="en-US" altLang="en-US" sz="2400"/>
              <a:t>The </a:t>
            </a:r>
            <a:r>
              <a:rPr lang="en-US" altLang="en-US" sz="2400" i="1"/>
              <a:t>injection stage</a:t>
            </a:r>
            <a:r>
              <a:rPr lang="en-US" altLang="en-US" sz="2400"/>
              <a:t> of a defect is the stage in which it was introduced in the software, and </a:t>
            </a:r>
            <a:r>
              <a:rPr lang="en-US" altLang="en-US" sz="2400" i="1"/>
              <a:t>detection stage</a:t>
            </a:r>
            <a:r>
              <a:rPr lang="en-US" altLang="en-US" sz="2400"/>
              <a:t> is when it was detected</a:t>
            </a:r>
          </a:p>
          <a:p>
            <a:pPr lvl="1" eaLnBrk="1" hangingPunct="1"/>
            <a:r>
              <a:rPr lang="en-US" altLang="en-US" sz="2000"/>
              <a:t>These stages are typically logged for defects</a:t>
            </a:r>
          </a:p>
          <a:p>
            <a:pPr eaLnBrk="1" hangingPunct="1"/>
            <a:r>
              <a:rPr lang="en-US" altLang="en-US" sz="2400"/>
              <a:t>With injection and detection stages of all defects, DRE for a QC activity can be computed</a:t>
            </a:r>
          </a:p>
        </p:txBody>
      </p:sp>
      <p:sp>
        <p:nvSpPr>
          <p:cNvPr id="120834" name="Footer Placeholder 4">
            <a:extLst>
              <a:ext uri="{FF2B5EF4-FFF2-40B4-BE49-F238E27FC236}">
                <a16:creationId xmlns:a16="http://schemas.microsoft.com/office/drawing/2014/main" id="{BA0E6A38-CB1E-44B7-A585-CFD33F9D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Testing</a:t>
            </a:r>
          </a:p>
        </p:txBody>
      </p:sp>
      <p:sp>
        <p:nvSpPr>
          <p:cNvPr id="120835" name="Slide Number Placeholder 5">
            <a:extLst>
              <a:ext uri="{FF2B5EF4-FFF2-40B4-BE49-F238E27FC236}">
                <a16:creationId xmlns:a16="http://schemas.microsoft.com/office/drawing/2014/main" id="{590818A9-6D7D-41DD-BFF5-6C529EAD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DCF1C5-64F8-465C-BB17-2573CD87604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en-US" sz="1400"/>
          </a:p>
        </p:txBody>
      </p:sp>
      <p:sp>
        <p:nvSpPr>
          <p:cNvPr id="120836" name="Rectangle 2">
            <a:extLst>
              <a:ext uri="{FF2B5EF4-FFF2-40B4-BE49-F238E27FC236}">
                <a16:creationId xmlns:a16="http://schemas.microsoft.com/office/drawing/2014/main" id="{8AF27309-A1FE-4941-B423-9407C85DF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/>
          </a:p>
        </p:txBody>
      </p:sp>
      <p:sp>
        <p:nvSpPr>
          <p:cNvPr id="120837" name="Rectangle 3">
            <a:extLst>
              <a:ext uri="{FF2B5EF4-FFF2-40B4-BE49-F238E27FC236}">
                <a16:creationId xmlns:a16="http://schemas.microsoft.com/office/drawing/2014/main" id="{20984FCF-69AB-4241-A499-B1FB2D67C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/>
          </a:p>
        </p:txBody>
      </p:sp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6" name="Rectangle 4">
            <a:extLst>
              <a:ext uri="{FF2B5EF4-FFF2-40B4-BE49-F238E27FC236}">
                <a16:creationId xmlns:a16="http://schemas.microsoft.com/office/drawing/2014/main" id="{BD8F405A-5A54-4F3A-B643-085AF98EF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/>
              <a:t>Defect Removal Efficiency …</a:t>
            </a:r>
          </a:p>
        </p:txBody>
      </p:sp>
      <p:sp>
        <p:nvSpPr>
          <p:cNvPr id="122887" name="Rectangle 5">
            <a:extLst>
              <a:ext uri="{FF2B5EF4-FFF2-40B4-BE49-F238E27FC236}">
                <a16:creationId xmlns:a16="http://schemas.microsoft.com/office/drawing/2014/main" id="{FF806FC3-C5B4-445B-9840-6320122319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/>
              <a:t>DREs of different QC activities are a process property - determined from past data</a:t>
            </a:r>
          </a:p>
          <a:p>
            <a:pPr eaLnBrk="1" hangingPunct="1"/>
            <a:r>
              <a:rPr lang="en-US" altLang="en-US"/>
              <a:t>Past DRE can be used as expected value for this project</a:t>
            </a:r>
          </a:p>
          <a:p>
            <a:pPr eaLnBrk="1" hangingPunct="1"/>
            <a:r>
              <a:rPr lang="en-US" altLang="en-US"/>
              <a:t>Process followed by the project must be improved for better DRE</a:t>
            </a:r>
          </a:p>
        </p:txBody>
      </p:sp>
      <p:sp>
        <p:nvSpPr>
          <p:cNvPr id="122882" name="Footer Placeholder 4">
            <a:extLst>
              <a:ext uri="{FF2B5EF4-FFF2-40B4-BE49-F238E27FC236}">
                <a16:creationId xmlns:a16="http://schemas.microsoft.com/office/drawing/2014/main" id="{6D1E7823-4362-485E-B6A8-8448F3F9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Testing</a:t>
            </a:r>
          </a:p>
        </p:txBody>
      </p:sp>
      <p:sp>
        <p:nvSpPr>
          <p:cNvPr id="122883" name="Slide Number Placeholder 5">
            <a:extLst>
              <a:ext uri="{FF2B5EF4-FFF2-40B4-BE49-F238E27FC236}">
                <a16:creationId xmlns:a16="http://schemas.microsoft.com/office/drawing/2014/main" id="{2E366ADA-AAE0-44CB-9888-73237B28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0B47AB-07D9-4900-93AD-3275FCC2381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en-US" sz="1400"/>
          </a:p>
        </p:txBody>
      </p:sp>
      <p:sp>
        <p:nvSpPr>
          <p:cNvPr id="122884" name="Rectangle 2">
            <a:extLst>
              <a:ext uri="{FF2B5EF4-FFF2-40B4-BE49-F238E27FC236}">
                <a16:creationId xmlns:a16="http://schemas.microsoft.com/office/drawing/2014/main" id="{39F2CD6F-ECCE-45C4-B0E5-88A80273C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/>
          </a:p>
        </p:txBody>
      </p:sp>
      <p:sp>
        <p:nvSpPr>
          <p:cNvPr id="122885" name="Rectangle 3">
            <a:extLst>
              <a:ext uri="{FF2B5EF4-FFF2-40B4-BE49-F238E27FC236}">
                <a16:creationId xmlns:a16="http://schemas.microsoft.com/office/drawing/2014/main" id="{5F92CCEB-9A52-4838-8787-E8F25540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/>
          </a:p>
        </p:txBody>
      </p:sp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6D0EF7B-09E8-4B8D-8624-7F44FED95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8337" y="439739"/>
            <a:ext cx="8794750" cy="1136650"/>
          </a:xfrm>
        </p:spPr>
        <p:txBody>
          <a:bodyPr vert="horz" lIns="17998" tIns="46795" rIns="17998" bIns="46795" rtlCol="0" anchor="ctr">
            <a:normAutofit fontScale="90000"/>
          </a:bodyPr>
          <a:lstStyle/>
          <a:p>
            <a:pPr defTabSz="828675">
              <a:spcBef>
                <a:spcPts val="800"/>
              </a:spcBef>
            </a:pPr>
            <a:r>
              <a:rPr lang="en-GB" altLang="en-US" sz="5400" dirty="0"/>
              <a:t>Verification versus Validation</a:t>
            </a:r>
          </a:p>
        </p:txBody>
      </p:sp>
      <p:sp>
        <p:nvSpPr>
          <p:cNvPr id="1717251" name="Rectangle 3">
            <a:extLst>
              <a:ext uri="{FF2B5EF4-FFF2-40B4-BE49-F238E27FC236}">
                <a16:creationId xmlns:a16="http://schemas.microsoft.com/office/drawing/2014/main" id="{D26E38BE-D443-40F4-8E89-663D246F40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6105" y="2014330"/>
            <a:ext cx="9833460" cy="4257884"/>
          </a:xfrm>
        </p:spPr>
        <p:txBody>
          <a:bodyPr vert="horz" lIns="17998" tIns="46795" rIns="17998" bIns="46795" rtlCol="0">
            <a:noAutofit/>
          </a:bodyPr>
          <a:lstStyle/>
          <a:p>
            <a:pPr marL="311045" indent="-311045" defTabSz="829452">
              <a:spcBef>
                <a:spcPts val="726"/>
              </a:spcBef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Verification is the process of determining</a:t>
            </a:r>
          </a:p>
          <a:p>
            <a:pPr marL="673930" lvl="1" defTabSz="829452">
              <a:spcBef>
                <a:spcPts val="658"/>
              </a:spcBef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Whether output of one phase of development conforms to its previous phase.</a:t>
            </a:r>
          </a:p>
          <a:p>
            <a:pPr marL="311045" indent="-311045" defTabSz="829452">
              <a:spcBef>
                <a:spcPts val="907"/>
              </a:spcBef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Validation is the process of determining</a:t>
            </a:r>
          </a:p>
          <a:p>
            <a:pPr marL="673930" lvl="1" defTabSz="829452">
              <a:spcBef>
                <a:spcPts val="658"/>
              </a:spcBef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Whether a fully developed system conforms to its SRS document.  </a:t>
            </a:r>
          </a:p>
          <a:p>
            <a:pPr marL="311045" indent="-311045" defTabSz="829452">
              <a:spcBef>
                <a:spcPts val="907"/>
              </a:spcBef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Verification is concerned with phase containment of errors, </a:t>
            </a:r>
          </a:p>
          <a:p>
            <a:pPr marL="673930" lvl="1" defTabSz="829452">
              <a:spcBef>
                <a:spcPts val="806"/>
              </a:spcBef>
              <a:defRPr/>
            </a:pPr>
            <a:r>
              <a:rPr lang="en-GB" altLang="en-US" sz="2400" dirty="0">
                <a:solidFill>
                  <a:schemeClr val="tx1"/>
                </a:solidFill>
              </a:rPr>
              <a:t>Whereas the aim of validation is that the final product be error free.</a:t>
            </a:r>
          </a:p>
        </p:txBody>
      </p:sp>
    </p:spTree>
    <p:extLst>
      <p:ext uri="{BB962C8B-B14F-4D97-AF65-F5344CB8AC3E}">
        <p14:creationId xmlns:p14="http://schemas.microsoft.com/office/powerpoint/2010/main" val="235859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306" name="Rectangle 2">
            <a:extLst>
              <a:ext uri="{FF2B5EF4-FFF2-40B4-BE49-F238E27FC236}">
                <a16:creationId xmlns:a16="http://schemas.microsoft.com/office/drawing/2014/main" id="{4122A8A8-3A51-4B43-BEB0-3900A4A53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4898"/>
              <a:t>Statement Coverage Criterion</a:t>
            </a:r>
          </a:p>
        </p:txBody>
      </p:sp>
      <p:sp>
        <p:nvSpPr>
          <p:cNvPr id="1890307" name="Rectangle 3">
            <a:extLst>
              <a:ext uri="{FF2B5EF4-FFF2-40B4-BE49-F238E27FC236}">
                <a16:creationId xmlns:a16="http://schemas.microsoft.com/office/drawing/2014/main" id="{F4192990-445E-446B-9069-51C14D5D4A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333" y="2160589"/>
            <a:ext cx="9924405" cy="3880773"/>
          </a:xfrm>
        </p:spPr>
        <p:txBody>
          <a:bodyPr/>
          <a:lstStyle/>
          <a:p>
            <a:pPr marL="311045" indent="-311045" defTabSz="829452">
              <a:spcBef>
                <a:spcPct val="10000"/>
              </a:spcBef>
              <a:spcAft>
                <a:spcPct val="5000"/>
              </a:spcAft>
              <a:defRPr/>
            </a:pPr>
            <a:r>
              <a:rPr lang="en-US" altLang="en-US" sz="3991" dirty="0"/>
              <a:t>Observing that a statement behaves properly for one input value:</a:t>
            </a:r>
          </a:p>
          <a:p>
            <a:pPr marL="673930" lvl="1" defTabSz="829452">
              <a:spcBef>
                <a:spcPct val="10000"/>
              </a:spcBef>
              <a:spcAft>
                <a:spcPct val="5000"/>
              </a:spcAft>
              <a:defRPr/>
            </a:pPr>
            <a:r>
              <a:rPr lang="en-US" altLang="en-US" sz="3628" dirty="0"/>
              <a:t>No guarantee that it will behave correctly for all input values.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330" name="Rectangle 2">
            <a:extLst>
              <a:ext uri="{FF2B5EF4-FFF2-40B4-BE49-F238E27FC236}">
                <a16:creationId xmlns:a16="http://schemas.microsoft.com/office/drawing/2014/main" id="{002C282D-B2FD-4DC6-BE5E-085D500FF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29452">
              <a:defRPr/>
            </a:pPr>
            <a:r>
              <a:rPr lang="en-US" altLang="en-US" sz="5987"/>
              <a:t>Example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39D3120-1E6C-4CE8-AC27-85242C7CEA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70089" y="1828801"/>
            <a:ext cx="8251825" cy="4683125"/>
          </a:xfrm>
        </p:spPr>
        <p:txBody>
          <a:bodyPr/>
          <a:lstStyle/>
          <a:p>
            <a:pPr marL="309563" indent="-309563" defTabSz="828675">
              <a:lnSpc>
                <a:spcPct val="95000"/>
              </a:lnSpc>
              <a:spcBef>
                <a:spcPct val="5000"/>
              </a:spcBef>
            </a:pPr>
            <a:r>
              <a:rPr lang="en-US" altLang="en-US" dirty="0"/>
              <a:t>int f1(int x, int y){                    </a:t>
            </a:r>
          </a:p>
          <a:p>
            <a:pPr marL="309563" indent="-309563" defTabSz="828675">
              <a:lnSpc>
                <a:spcPct val="95000"/>
              </a:lnSpc>
              <a:spcBef>
                <a:spcPct val="5000"/>
              </a:spcBef>
            </a:pPr>
            <a:r>
              <a:rPr lang="en-US" altLang="en-US" dirty="0">
                <a:solidFill>
                  <a:srgbClr val="000099"/>
                </a:solidFill>
              </a:rPr>
              <a:t>1</a:t>
            </a:r>
            <a:r>
              <a:rPr lang="en-US" altLang="en-US" dirty="0"/>
              <a:t> while (x != y){</a:t>
            </a:r>
          </a:p>
          <a:p>
            <a:pPr marL="309563" indent="-309563" defTabSz="828675">
              <a:lnSpc>
                <a:spcPct val="95000"/>
              </a:lnSpc>
              <a:spcBef>
                <a:spcPct val="5000"/>
              </a:spcBef>
            </a:pPr>
            <a:r>
              <a:rPr lang="en-US" altLang="en-US" dirty="0">
                <a:solidFill>
                  <a:srgbClr val="000099"/>
                </a:solidFill>
              </a:rPr>
              <a:t>2</a:t>
            </a:r>
            <a:r>
              <a:rPr lang="en-US" altLang="en-US" dirty="0"/>
              <a:t>    if (x&gt;y) then </a:t>
            </a:r>
          </a:p>
          <a:p>
            <a:pPr marL="309563" indent="-309563" defTabSz="828675">
              <a:lnSpc>
                <a:spcPct val="95000"/>
              </a:lnSpc>
              <a:spcBef>
                <a:spcPct val="5000"/>
              </a:spcBef>
            </a:pPr>
            <a:r>
              <a:rPr lang="en-US" altLang="en-US" dirty="0">
                <a:solidFill>
                  <a:srgbClr val="000099"/>
                </a:solidFill>
              </a:rPr>
              <a:t>3</a:t>
            </a:r>
            <a:r>
              <a:rPr lang="en-US" altLang="en-US" dirty="0"/>
              <a:t>         x=x-y;</a:t>
            </a:r>
          </a:p>
          <a:p>
            <a:pPr marL="309563" indent="-309563" defTabSz="828675">
              <a:lnSpc>
                <a:spcPct val="95000"/>
              </a:lnSpc>
              <a:spcBef>
                <a:spcPct val="5000"/>
              </a:spcBef>
            </a:pPr>
            <a:r>
              <a:rPr lang="en-US" altLang="en-US" dirty="0">
                <a:solidFill>
                  <a:srgbClr val="000099"/>
                </a:solidFill>
              </a:rPr>
              <a:t>4</a:t>
            </a:r>
            <a:r>
              <a:rPr lang="en-US" altLang="en-US" dirty="0"/>
              <a:t>    else y=y-x;</a:t>
            </a:r>
          </a:p>
          <a:p>
            <a:pPr marL="309563" indent="-309563" defTabSz="828675">
              <a:lnSpc>
                <a:spcPct val="95000"/>
              </a:lnSpc>
              <a:spcBef>
                <a:spcPct val="5000"/>
              </a:spcBef>
            </a:pPr>
            <a:r>
              <a:rPr lang="en-US" altLang="en-US" dirty="0">
                <a:solidFill>
                  <a:srgbClr val="000099"/>
                </a:solidFill>
              </a:rPr>
              <a:t>5</a:t>
            </a:r>
            <a:r>
              <a:rPr lang="en-US" altLang="en-US" dirty="0"/>
              <a:t> }</a:t>
            </a:r>
          </a:p>
          <a:p>
            <a:pPr marL="309563" indent="-309563" defTabSz="828675">
              <a:lnSpc>
                <a:spcPct val="95000"/>
              </a:lnSpc>
              <a:spcBef>
                <a:spcPct val="5000"/>
              </a:spcBef>
            </a:pPr>
            <a:r>
              <a:rPr lang="en-US" altLang="en-US" dirty="0">
                <a:solidFill>
                  <a:srgbClr val="000099"/>
                </a:solidFill>
              </a:rPr>
              <a:t>6</a:t>
            </a:r>
            <a:r>
              <a:rPr lang="en-US" altLang="en-US" dirty="0"/>
              <a:t> return x;        }</a:t>
            </a:r>
          </a:p>
        </p:txBody>
      </p:sp>
      <p:sp>
        <p:nvSpPr>
          <p:cNvPr id="1891332" name="WordArt 4">
            <a:extLst>
              <a:ext uri="{FF2B5EF4-FFF2-40B4-BE49-F238E27FC236}">
                <a16:creationId xmlns:a16="http://schemas.microsoft.com/office/drawing/2014/main" id="{7D6891D8-D0F0-4980-8865-8692C4CB45A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649914" y="3103564"/>
            <a:ext cx="2503487" cy="4016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266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99FF"/>
                </a:solidFill>
                <a:latin typeface="Arial Black" panose="020B0A04020102020204" pitchFamily="34" charset="0"/>
              </a:rPr>
              <a:t>Euclid's GCD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735</TotalTime>
  <Words>3287</Words>
  <Application>Microsoft Office PowerPoint</Application>
  <PresentationFormat>Widescreen</PresentationFormat>
  <Paragraphs>452</Paragraphs>
  <Slides>72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7" baseType="lpstr">
      <vt:lpstr>Arial</vt:lpstr>
      <vt:lpstr>Arial Black</vt:lpstr>
      <vt:lpstr>Calibri</vt:lpstr>
      <vt:lpstr>Comic Sans MS</vt:lpstr>
      <vt:lpstr>erdana</vt:lpstr>
      <vt:lpstr>inter-bold</vt:lpstr>
      <vt:lpstr>inter-regular</vt:lpstr>
      <vt:lpstr>Montserrat</vt:lpstr>
      <vt:lpstr>Open Sans</vt:lpstr>
      <vt:lpstr>Tahoma</vt:lpstr>
      <vt:lpstr>Times New Roman</vt:lpstr>
      <vt:lpstr>Trebuchet MS</vt:lpstr>
      <vt:lpstr>Wingdings 3</vt:lpstr>
      <vt:lpstr>Facet</vt:lpstr>
      <vt:lpstr>Document</vt:lpstr>
      <vt:lpstr>White Box Testing</vt:lpstr>
      <vt:lpstr>White box testing</vt:lpstr>
      <vt:lpstr>Types of structural testing</vt:lpstr>
      <vt:lpstr>Control flow based criteria</vt:lpstr>
      <vt:lpstr>Statement Coverage Criterion</vt:lpstr>
      <vt:lpstr>Statement Coverage</vt:lpstr>
      <vt:lpstr>Statement Coverage</vt:lpstr>
      <vt:lpstr>Statement Coverage Criterion</vt:lpstr>
      <vt:lpstr>Example</vt:lpstr>
      <vt:lpstr>Euclid's GCD Computation Algorithm</vt:lpstr>
      <vt:lpstr>Branch coverage</vt:lpstr>
      <vt:lpstr>Branch Coverage</vt:lpstr>
      <vt:lpstr>Stronger Testing</vt:lpstr>
      <vt:lpstr>Example</vt:lpstr>
      <vt:lpstr>Example</vt:lpstr>
      <vt:lpstr>Condition Coverage</vt:lpstr>
      <vt:lpstr>Example</vt:lpstr>
      <vt:lpstr>Branch Testing</vt:lpstr>
      <vt:lpstr>Branch testing</vt:lpstr>
      <vt:lpstr>Condition coverage</vt:lpstr>
      <vt:lpstr>Path Coverage</vt:lpstr>
      <vt:lpstr>Path Coverage-Based Testing</vt:lpstr>
      <vt:lpstr>How to Draw Control Flow Graph?</vt:lpstr>
      <vt:lpstr>Example</vt:lpstr>
      <vt:lpstr>Example Control Flow Graph</vt:lpstr>
      <vt:lpstr>How to draw Control flow graph?</vt:lpstr>
      <vt:lpstr>How to draw Control flow graph?</vt:lpstr>
      <vt:lpstr>How to draw Control flow graph?</vt:lpstr>
      <vt:lpstr>Path</vt:lpstr>
      <vt:lpstr>Linearly Independent Path</vt:lpstr>
      <vt:lpstr>Independent path</vt:lpstr>
      <vt:lpstr>McCabe's Cyclomatic Metric </vt:lpstr>
      <vt:lpstr>McCabe's Cyclomatic Metric </vt:lpstr>
      <vt:lpstr>Example Control Flow Graph </vt:lpstr>
      <vt:lpstr>Cyclomatic Complexity</vt:lpstr>
      <vt:lpstr>Example Control Flow Graph</vt:lpstr>
      <vt:lpstr>Example</vt:lpstr>
      <vt:lpstr>Cyclomatic complexity</vt:lpstr>
      <vt:lpstr>Cyclomatic Complexity</vt:lpstr>
      <vt:lpstr>Cyclomatic complexity</vt:lpstr>
      <vt:lpstr>Cyclomatic Complexity</vt:lpstr>
      <vt:lpstr>Path Testing</vt:lpstr>
      <vt:lpstr>Derivation of Test Cases</vt:lpstr>
      <vt:lpstr>Example</vt:lpstr>
      <vt:lpstr>Example Control Flow Diagram</vt:lpstr>
      <vt:lpstr>Derivation of Test Cases</vt:lpstr>
      <vt:lpstr>An interesting application of cyclomatic complexity</vt:lpstr>
      <vt:lpstr>Cyclomatic Complexity</vt:lpstr>
      <vt:lpstr>Cyclomatic Complexity</vt:lpstr>
      <vt:lpstr>Control flow based…</vt:lpstr>
      <vt:lpstr>Tool support  and test case selection</vt:lpstr>
      <vt:lpstr>In a Project</vt:lpstr>
      <vt:lpstr>Comparison</vt:lpstr>
      <vt:lpstr>System Testing</vt:lpstr>
      <vt:lpstr>Alpha Testing</vt:lpstr>
      <vt:lpstr>Beta Testing</vt:lpstr>
      <vt:lpstr>Beta Testing</vt:lpstr>
      <vt:lpstr>Gamma Testing</vt:lpstr>
      <vt:lpstr>Acceptance Testing</vt:lpstr>
      <vt:lpstr>software release life cycle</vt:lpstr>
      <vt:lpstr>Metrics</vt:lpstr>
      <vt:lpstr>Data</vt:lpstr>
      <vt:lpstr>Coverage Analysis</vt:lpstr>
      <vt:lpstr>Reliability Estimation</vt:lpstr>
      <vt:lpstr>Reliability Metrics</vt:lpstr>
      <vt:lpstr>Reliability Metrics</vt:lpstr>
      <vt:lpstr>Reliability Estimation</vt:lpstr>
      <vt:lpstr>Reliability Estimation…</vt:lpstr>
      <vt:lpstr>Defect removal efficiency</vt:lpstr>
      <vt:lpstr>Defect removal efficiency …</vt:lpstr>
      <vt:lpstr>Defect Removal Efficiency …</vt:lpstr>
      <vt:lpstr>Verification versus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Manjari Gupta</dc:creator>
  <cp:lastModifiedBy>Manjari Gupta</cp:lastModifiedBy>
  <cp:revision>62</cp:revision>
  <dcterms:created xsi:type="dcterms:W3CDTF">2021-06-29T08:33:05Z</dcterms:created>
  <dcterms:modified xsi:type="dcterms:W3CDTF">2023-08-22T04:21:08Z</dcterms:modified>
</cp:coreProperties>
</file>