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264" r:id="rId4"/>
    <p:sldId id="277" r:id="rId5"/>
    <p:sldId id="278" r:id="rId6"/>
    <p:sldId id="265" r:id="rId7"/>
    <p:sldId id="266" r:id="rId8"/>
    <p:sldId id="267" r:id="rId9"/>
    <p:sldId id="279" r:id="rId10"/>
    <p:sldId id="281" r:id="rId11"/>
    <p:sldId id="28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62B67-E5EE-4820-9143-7A2B9AC1EE5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8D76-22BE-4758-A18E-9F69BB8D7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5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914" name="Rectangle 2">
            <a:extLst>
              <a:ext uri="{FF2B5EF4-FFF2-40B4-BE49-F238E27FC236}">
                <a16:creationId xmlns:a16="http://schemas.microsoft.com/office/drawing/2014/main" id="{80139553-4759-4D06-91EA-2C36221EA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750" y="307975"/>
            <a:ext cx="6437313" cy="362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8915" name="Text Box 3">
            <a:extLst>
              <a:ext uri="{FF2B5EF4-FFF2-40B4-BE49-F238E27FC236}">
                <a16:creationId xmlns:a16="http://schemas.microsoft.com/office/drawing/2014/main" id="{85A61966-5519-4C45-B2FD-CD3766E31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0" name="Rectangle 2">
            <a:extLst>
              <a:ext uri="{FF2B5EF4-FFF2-40B4-BE49-F238E27FC236}">
                <a16:creationId xmlns:a16="http://schemas.microsoft.com/office/drawing/2014/main" id="{2FF72EB7-B78D-48D1-BA83-5A58F60BB5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750" y="307975"/>
            <a:ext cx="6437313" cy="362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3491" name="Text Box 3">
            <a:extLst>
              <a:ext uri="{FF2B5EF4-FFF2-40B4-BE49-F238E27FC236}">
                <a16:creationId xmlns:a16="http://schemas.microsoft.com/office/drawing/2014/main" id="{F432D8BC-B395-4218-9DF5-3438AB945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538" name="Rectangle 2">
            <a:extLst>
              <a:ext uri="{FF2B5EF4-FFF2-40B4-BE49-F238E27FC236}">
                <a16:creationId xmlns:a16="http://schemas.microsoft.com/office/drawing/2014/main" id="{78980810-758A-4283-82D1-EEEF2631A0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750" y="307975"/>
            <a:ext cx="6437313" cy="362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5539" name="Text Box 3">
            <a:extLst>
              <a:ext uri="{FF2B5EF4-FFF2-40B4-BE49-F238E27FC236}">
                <a16:creationId xmlns:a16="http://schemas.microsoft.com/office/drawing/2014/main" id="{42DAB7CE-9768-402D-8273-B087D3FBB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>
            <a:extLst>
              <a:ext uri="{FF2B5EF4-FFF2-40B4-BE49-F238E27FC236}">
                <a16:creationId xmlns:a16="http://schemas.microsoft.com/office/drawing/2014/main" id="{E97C6B1C-B6BE-4F5B-92CA-600A59D052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750" y="307975"/>
            <a:ext cx="6437313" cy="362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7587" name="Text Box 3">
            <a:extLst>
              <a:ext uri="{FF2B5EF4-FFF2-40B4-BE49-F238E27FC236}">
                <a16:creationId xmlns:a16="http://schemas.microsoft.com/office/drawing/2014/main" id="{3ADBCF40-DFA6-415F-B8CA-54902C79E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962" name="Rectangle 2">
            <a:extLst>
              <a:ext uri="{FF2B5EF4-FFF2-40B4-BE49-F238E27FC236}">
                <a16:creationId xmlns:a16="http://schemas.microsoft.com/office/drawing/2014/main" id="{F4280AE2-2FB5-41C4-9C10-79E390A5C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750" y="307975"/>
            <a:ext cx="6437313" cy="362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60963" name="Text Box 3">
            <a:extLst>
              <a:ext uri="{FF2B5EF4-FFF2-40B4-BE49-F238E27FC236}">
                <a16:creationId xmlns:a16="http://schemas.microsoft.com/office/drawing/2014/main" id="{5F8F1C97-D569-4958-A62C-6B386A86D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010" name="Rectangle 2">
            <a:extLst>
              <a:ext uri="{FF2B5EF4-FFF2-40B4-BE49-F238E27FC236}">
                <a16:creationId xmlns:a16="http://schemas.microsoft.com/office/drawing/2014/main" id="{DD2321BB-CEE0-4424-AD25-A090B3A82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63011" name="Text Box 3">
            <a:extLst>
              <a:ext uri="{FF2B5EF4-FFF2-40B4-BE49-F238E27FC236}">
                <a16:creationId xmlns:a16="http://schemas.microsoft.com/office/drawing/2014/main" id="{25EE6939-AB8C-48DC-8FFC-995CB83EB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058" name="Rectangle 2">
            <a:extLst>
              <a:ext uri="{FF2B5EF4-FFF2-40B4-BE49-F238E27FC236}">
                <a16:creationId xmlns:a16="http://schemas.microsoft.com/office/drawing/2014/main" id="{8895AC68-B563-43B9-9B2B-FA5C413D1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65059" name="Text Box 3">
            <a:extLst>
              <a:ext uri="{FF2B5EF4-FFF2-40B4-BE49-F238E27FC236}">
                <a16:creationId xmlns:a16="http://schemas.microsoft.com/office/drawing/2014/main" id="{DA7D521A-AE76-4FB4-9F29-E13999C27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>
            <a:extLst>
              <a:ext uri="{FF2B5EF4-FFF2-40B4-BE49-F238E27FC236}">
                <a16:creationId xmlns:a16="http://schemas.microsoft.com/office/drawing/2014/main" id="{C23CAD16-F997-4A50-B066-95C134285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67107" name="Text Box 3">
            <a:extLst>
              <a:ext uri="{FF2B5EF4-FFF2-40B4-BE49-F238E27FC236}">
                <a16:creationId xmlns:a16="http://schemas.microsoft.com/office/drawing/2014/main" id="{D5E80E5C-9F87-4232-87D5-968DDD0FE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>
            <a:extLst>
              <a:ext uri="{FF2B5EF4-FFF2-40B4-BE49-F238E27FC236}">
                <a16:creationId xmlns:a16="http://schemas.microsoft.com/office/drawing/2014/main" id="{83E12ABF-B6D7-4FF5-AB87-B0195C8A3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750" y="307975"/>
            <a:ext cx="6437313" cy="362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69155" name="Text Box 3">
            <a:extLst>
              <a:ext uri="{FF2B5EF4-FFF2-40B4-BE49-F238E27FC236}">
                <a16:creationId xmlns:a16="http://schemas.microsoft.com/office/drawing/2014/main" id="{04BC596E-748C-49C2-8816-2DFB51554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46" name="Rectangle 2">
            <a:extLst>
              <a:ext uri="{FF2B5EF4-FFF2-40B4-BE49-F238E27FC236}">
                <a16:creationId xmlns:a16="http://schemas.microsoft.com/office/drawing/2014/main" id="{8EA89E9A-EDB9-4B75-A1F2-8C5282576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77347" name="Text Box 3">
            <a:extLst>
              <a:ext uri="{FF2B5EF4-FFF2-40B4-BE49-F238E27FC236}">
                <a16:creationId xmlns:a16="http://schemas.microsoft.com/office/drawing/2014/main" id="{B439CB40-9F3A-4BCC-B23D-A51B2BF12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394" name="Rectangle 2">
            <a:extLst>
              <a:ext uri="{FF2B5EF4-FFF2-40B4-BE49-F238E27FC236}">
                <a16:creationId xmlns:a16="http://schemas.microsoft.com/office/drawing/2014/main" id="{0CB9C89D-9C07-460D-ACD8-694A97CAD2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79395" name="Text Box 3">
            <a:extLst>
              <a:ext uri="{FF2B5EF4-FFF2-40B4-BE49-F238E27FC236}">
                <a16:creationId xmlns:a16="http://schemas.microsoft.com/office/drawing/2014/main" id="{51504C52-4583-44DC-9F0E-250899CC1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442" name="Rectangle 2">
            <a:extLst>
              <a:ext uri="{FF2B5EF4-FFF2-40B4-BE49-F238E27FC236}">
                <a16:creationId xmlns:a16="http://schemas.microsoft.com/office/drawing/2014/main" id="{D8892F8E-4C80-4255-92BA-4F70983F5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1443" name="Text Box 3">
            <a:extLst>
              <a:ext uri="{FF2B5EF4-FFF2-40B4-BE49-F238E27FC236}">
                <a16:creationId xmlns:a16="http://schemas.microsoft.com/office/drawing/2014/main" id="{9F8CC499-3B37-43AF-96A2-D2F399707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E975-AB1A-4EE1-A05C-CF94DD02E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11439-08C9-4CFA-888E-7E72CDA52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9FB2-1D5F-4E4B-BF2F-D5E9DD8D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703-2EBA-4220-8696-9E52F17B577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2469-2AB5-4B0A-9197-38D6E61F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0F61-4727-4DE8-8499-55D9477C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13F-86CE-4E5D-B08A-1438114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55E5-442D-467F-AEE2-EA7E7B70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21D2D-38C7-477B-A75A-7FD47D109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DEF8-C689-4060-B3B2-CE695B13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703-2EBA-4220-8696-9E52F17B577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3516-40DB-48F3-A547-4AE49FBB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0832C-FD86-4E36-A973-1C536FE4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13F-86CE-4E5D-B08A-1438114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66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A31A5-7640-49CD-AF33-018907EF8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54A4-CE24-404B-AD3F-04C021C3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DA9A-DAE1-4587-926C-BC0B0986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703-2EBA-4220-8696-9E52F17B577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1741-B68D-4C40-A9D4-0599524B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4514B-DD25-4353-B07F-ACF3BE0A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13F-86CE-4E5D-B08A-1438114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1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856D-2039-4136-B0C9-7B315831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6DE0-B4B3-4A63-B2CD-75008DC7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2A94-7DCD-4990-A4DD-EAE3C8C2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703-2EBA-4220-8696-9E52F17B577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21AD-AE1B-456A-BAD7-C824BECD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2704-DE06-4C87-B521-D2362209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13F-86CE-4E5D-B08A-1438114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1F87-FC3C-4BE8-A99F-094679D3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2E39F-23A2-48D5-B331-3CDFD824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7E58-17C6-4D2E-8D38-E49F8427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703-2EBA-4220-8696-9E52F17B577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6361-8F8F-4807-B9A9-8FD6E0B6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B80B-37B3-40BF-80C4-4863E287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13F-86CE-4E5D-B08A-1438114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7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89F8-A431-436B-86EA-2646E97E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ED9B-1B46-4FA4-843F-D48550420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B845A-CCA5-4FE6-8E22-4BDCA68D8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C39FD-7919-4AA0-998F-5C72D92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703-2EBA-4220-8696-9E52F17B577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8E756-B724-4FAE-B8AB-8C8C5F3E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C0A22-C315-4E20-80BF-E1F9F1D8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13F-86CE-4E5D-B08A-1438114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1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6D55-0A02-477F-BBCB-BBD78B8A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0327B-9355-4CC2-91D9-E0871A16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AA329-0CB2-426C-8101-9A6D3D712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3F07D-5576-48FD-A632-E6D249674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DECC9-A18E-47EE-AB60-E405D8D4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6C248-839A-4123-9863-5CB16FFD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703-2EBA-4220-8696-9E52F17B577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60AB9-814B-4EF7-8A2E-C6A18AFA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DFE5E-DD6B-4CE6-8E03-03F32E68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13F-86CE-4E5D-B08A-1438114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02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CCD8-10CE-4AA3-A160-557E58B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DE1BF-7849-448B-8CCA-A1E34478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703-2EBA-4220-8696-9E52F17B577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747EA-D183-4A70-8CE5-731DCA9F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F88B6-0500-4F0F-9A76-EBCA87A8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13F-86CE-4E5D-B08A-1438114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8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8FBE9-A4F8-4E41-B7A2-DA20713B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703-2EBA-4220-8696-9E52F17B577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6E48B-9A58-471C-8CC3-320C1787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5411F-3F03-4CA8-ABFC-9461AC84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13F-86CE-4E5D-B08A-1438114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1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B84C-EEBF-43D5-9B2F-9619D784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F314-E453-4F35-B695-781D2C12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1E957-E3D0-4F9F-B8BE-E6E2E0D9B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826C0-55F1-4E1A-A4FB-20CEFB0D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703-2EBA-4220-8696-9E52F17B577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B5F78-E01B-4E13-A6E3-2DD659B6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C4824-9D8B-48AF-BA45-DF6FF2DD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13F-86CE-4E5D-B08A-1438114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8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0F09-FB08-4D77-8A5D-90EE6844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C5807-D302-4602-ABB3-344886DFA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86C2E-0942-429E-8911-AAFC34C22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9180E-DF75-4324-8645-84DC4DA6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703-2EBA-4220-8696-9E52F17B577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688B2-FD0A-4CA8-B8DF-67F9F140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3339-1BAF-4FEE-A78C-207A4E29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13F-86CE-4E5D-B08A-1438114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8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7853F-4C1F-45F6-8C42-64BBA38E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190D-A034-4F23-BDA6-C3F6B9F5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1C44-3F70-4D97-BFCD-F5DE5F4E3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E703-2EBA-4220-8696-9E52F17B577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E75E-D0D1-4B55-BBD5-A120756B5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7D90-F048-404F-8416-3EDF1BB21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113F-86CE-4E5D-B08A-1438114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890" name="Rectangle 2">
            <a:extLst>
              <a:ext uri="{FF2B5EF4-FFF2-40B4-BE49-F238E27FC236}">
                <a16:creationId xmlns:a16="http://schemas.microsoft.com/office/drawing/2014/main" id="{2D9C6A0E-D6AE-4197-BF37-EEB0F7EC5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176" y="410444"/>
            <a:ext cx="7771056" cy="113915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76"/>
              </a:spcBef>
            </a:pPr>
            <a:r>
              <a:rPr lang="en-GB" altLang="en-US" dirty="0"/>
              <a:t>Data Flow-Based Testing</a:t>
            </a:r>
          </a:p>
        </p:txBody>
      </p:sp>
      <p:sp>
        <p:nvSpPr>
          <p:cNvPr id="1957891" name="Rectangle 3">
            <a:extLst>
              <a:ext uri="{FF2B5EF4-FFF2-40B4-BE49-F238E27FC236}">
                <a16:creationId xmlns:a16="http://schemas.microsoft.com/office/drawing/2014/main" id="{B2D9FECF-707E-429C-AF9B-52C6E8C06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333" y="1674055"/>
            <a:ext cx="9454196" cy="4547398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96"/>
              </a:spcBef>
            </a:pP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Data flow testing is used to analyze the flow of data in the program. </a:t>
            </a:r>
          </a:p>
          <a:p>
            <a:pPr marL="311079" indent="-311079" defTabSz="829544">
              <a:spcBef>
                <a:spcPts val="896"/>
              </a:spcBef>
            </a:pPr>
            <a:r>
              <a:rPr lang="en-GB" altLang="en-US" sz="3992" dirty="0"/>
              <a:t>Selects test paths of a program</a:t>
            </a:r>
          </a:p>
          <a:p>
            <a:pPr marL="674004" lvl="1" defTabSz="829544">
              <a:spcBef>
                <a:spcPts val="794"/>
              </a:spcBef>
            </a:pPr>
            <a:r>
              <a:rPr lang="en-GB" altLang="en-US" sz="3629" dirty="0"/>
              <a:t>According to the locations of</a:t>
            </a:r>
          </a:p>
          <a:p>
            <a:pPr marL="1036930" lvl="2" indent="-207386" defTabSz="829544">
              <a:spcBef>
                <a:spcPts val="715"/>
              </a:spcBef>
            </a:pPr>
            <a:r>
              <a:rPr lang="en-GB" altLang="en-US" sz="3266" dirty="0">
                <a:solidFill>
                  <a:srgbClr val="0000CC"/>
                </a:solidFill>
              </a:rPr>
              <a:t>Definitions and uses of different variables in a program.</a:t>
            </a:r>
          </a:p>
          <a:p>
            <a:pPr marL="122530" indent="-207386" defTabSz="829544">
              <a:spcBef>
                <a:spcPts val="715"/>
              </a:spcBef>
            </a:pPr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 It has nothing to do with data flow diagrams.</a:t>
            </a:r>
            <a:endParaRPr lang="en-GB" altLang="en-US" sz="4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38-844A-41F0-A45D-DCE0562C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1026" name="Picture 2" descr="How to make associations in data flow testing link">
            <a:extLst>
              <a:ext uri="{FF2B5EF4-FFF2-40B4-BE49-F238E27FC236}">
                <a16:creationId xmlns:a16="http://schemas.microsoft.com/office/drawing/2014/main" id="{1DBA7D22-4594-47F0-8A2B-90D760C4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10" y="2192875"/>
            <a:ext cx="7364087" cy="39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73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A9E3-857B-4AE5-ADD7-AD9D39CB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F59B-A44F-4A70-9AF2-034910FD3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All c-use coverage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All c-use some p-use coverage</a:t>
            </a:r>
            <a:endParaRPr lang="en-IN" b="1" dirty="0">
              <a:solidFill>
                <a:srgbClr val="333333"/>
              </a:solidFill>
              <a:latin typeface="inter-bold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All p-use some c-use coverage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41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22" name="Rectangle 2">
            <a:extLst>
              <a:ext uri="{FF2B5EF4-FFF2-40B4-BE49-F238E27FC236}">
                <a16:creationId xmlns:a16="http://schemas.microsoft.com/office/drawing/2014/main" id="{2609C0D8-EC84-4D94-A9F0-D85D1D869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182900"/>
            <a:ext cx="7771056" cy="113915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896"/>
              </a:spcBef>
            </a:pPr>
            <a:r>
              <a:rPr lang="en-GB" altLang="en-US"/>
              <a:t>Mutation Testing</a:t>
            </a:r>
          </a:p>
        </p:txBody>
      </p:sp>
      <p:sp>
        <p:nvSpPr>
          <p:cNvPr id="1976323" name="Rectangle 3">
            <a:extLst>
              <a:ext uri="{FF2B5EF4-FFF2-40B4-BE49-F238E27FC236}">
                <a16:creationId xmlns:a16="http://schemas.microsoft.com/office/drawing/2014/main" id="{B3A59FFC-FF8C-4D46-9A89-5CEE0624A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96"/>
              </a:spcBef>
            </a:pPr>
            <a:r>
              <a:rPr lang="en-GB" altLang="en-US"/>
              <a:t>The software is first tested: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/>
              <a:t>using an initial testing method based on white-box strategies we already discussed.</a:t>
            </a:r>
          </a:p>
          <a:p>
            <a:pPr marL="311079" indent="-311079" defTabSz="829544">
              <a:spcBef>
                <a:spcPts val="896"/>
              </a:spcBef>
            </a:pPr>
            <a:r>
              <a:rPr lang="en-GB" altLang="en-US"/>
              <a:t>After the initial testing is complete,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/>
              <a:t>mutation testing is taken up.</a:t>
            </a:r>
          </a:p>
          <a:p>
            <a:pPr marL="311079" indent="-311079" defTabSz="829544">
              <a:spcBef>
                <a:spcPts val="896"/>
              </a:spcBef>
            </a:pPr>
            <a:r>
              <a:rPr lang="en-GB" altLang="en-US"/>
              <a:t>The idea behind mutation testing: 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/>
              <a:t>make a few arbitrary small changes to a program at a time.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370" name="Rectangle 2">
            <a:extLst>
              <a:ext uri="{FF2B5EF4-FFF2-40B4-BE49-F238E27FC236}">
                <a16:creationId xmlns:a16="http://schemas.microsoft.com/office/drawing/2014/main" id="{B839CB24-8D60-49AB-A3D3-3F1C0B917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182900"/>
            <a:ext cx="7771056" cy="113915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76"/>
              </a:spcBef>
            </a:pPr>
            <a:r>
              <a:rPr lang="en-GB" altLang="en-US"/>
              <a:t>Mutation Testing</a:t>
            </a:r>
          </a:p>
        </p:txBody>
      </p:sp>
      <p:sp>
        <p:nvSpPr>
          <p:cNvPr id="1978371" name="Rectangle 3">
            <a:extLst>
              <a:ext uri="{FF2B5EF4-FFF2-40B4-BE49-F238E27FC236}">
                <a16:creationId xmlns:a16="http://schemas.microsoft.com/office/drawing/2014/main" id="{8DA6993A-28DD-4E55-8F91-4D75C9C42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96"/>
              </a:spcBef>
            </a:pPr>
            <a:r>
              <a:rPr lang="en-GB" altLang="en-US" sz="3992"/>
              <a:t>Each time the program is changed, </a:t>
            </a:r>
          </a:p>
          <a:p>
            <a:pPr marL="674004" lvl="1" defTabSz="829544">
              <a:spcBef>
                <a:spcPts val="794"/>
              </a:spcBef>
            </a:pPr>
            <a:r>
              <a:rPr lang="en-GB" altLang="en-US" sz="3629"/>
              <a:t>it is called a </a:t>
            </a:r>
            <a:r>
              <a:rPr lang="en-GB" altLang="en-US" sz="3629">
                <a:solidFill>
                  <a:srgbClr val="0000CC"/>
                </a:solidFill>
              </a:rPr>
              <a:t>mutated program</a:t>
            </a:r>
            <a:r>
              <a:rPr lang="en-GB" altLang="en-US" sz="3629"/>
              <a:t> </a:t>
            </a:r>
          </a:p>
          <a:p>
            <a:pPr marL="674004" lvl="1" defTabSz="829544">
              <a:spcBef>
                <a:spcPts val="794"/>
              </a:spcBef>
            </a:pPr>
            <a:r>
              <a:rPr lang="en-GB" altLang="en-US" sz="3629"/>
              <a:t>the change is called a </a:t>
            </a:r>
            <a:r>
              <a:rPr lang="en-GB" altLang="en-US" sz="3629">
                <a:solidFill>
                  <a:srgbClr val="0000CC"/>
                </a:solidFill>
              </a:rPr>
              <a:t>mutant</a:t>
            </a:r>
            <a:r>
              <a:rPr lang="en-GB" altLang="en-US" sz="3629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418" name="Rectangle 2">
            <a:extLst>
              <a:ext uri="{FF2B5EF4-FFF2-40B4-BE49-F238E27FC236}">
                <a16:creationId xmlns:a16="http://schemas.microsoft.com/office/drawing/2014/main" id="{693692A4-5941-4CF7-8DF9-64D9463DD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182900"/>
            <a:ext cx="7771056" cy="113915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76"/>
              </a:spcBef>
            </a:pPr>
            <a:r>
              <a:rPr lang="en-GB" altLang="en-US"/>
              <a:t>Mutation Testing</a:t>
            </a:r>
          </a:p>
        </p:txBody>
      </p:sp>
      <p:sp>
        <p:nvSpPr>
          <p:cNvPr id="1980419" name="Rectangle 3">
            <a:extLst>
              <a:ext uri="{FF2B5EF4-FFF2-40B4-BE49-F238E27FC236}">
                <a16:creationId xmlns:a16="http://schemas.microsoft.com/office/drawing/2014/main" id="{C8047450-A3CD-499A-BD45-78B0C0990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96"/>
              </a:spcBef>
            </a:pPr>
            <a:r>
              <a:rPr lang="en-GB" altLang="en-US"/>
              <a:t>A  mutated program: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/>
              <a:t>tested against the full test suite of the program. </a:t>
            </a:r>
          </a:p>
          <a:p>
            <a:pPr marL="311079" indent="-311079" defTabSz="829544">
              <a:spcBef>
                <a:spcPts val="896"/>
              </a:spcBef>
            </a:pPr>
            <a:r>
              <a:rPr lang="en-GB" altLang="en-US"/>
              <a:t>If there exists at least one test case in the test suite for which: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/>
              <a:t>a mutant gives an incorrect result, 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/>
              <a:t>then the mutant is said to be dead.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466" name="Rectangle 2">
            <a:extLst>
              <a:ext uri="{FF2B5EF4-FFF2-40B4-BE49-F238E27FC236}">
                <a16:creationId xmlns:a16="http://schemas.microsoft.com/office/drawing/2014/main" id="{0D36FDD7-D735-4513-AC90-87ACC4BF7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191" y="460850"/>
            <a:ext cx="7771056" cy="113915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75"/>
              </a:spcBef>
            </a:pPr>
            <a:r>
              <a:rPr lang="en-GB" altLang="en-US" sz="4899" dirty="0"/>
              <a:t>Mutation Testing</a:t>
            </a:r>
          </a:p>
        </p:txBody>
      </p:sp>
      <p:sp>
        <p:nvSpPr>
          <p:cNvPr id="1982467" name="Rectangle 3">
            <a:extLst>
              <a:ext uri="{FF2B5EF4-FFF2-40B4-BE49-F238E27FC236}">
                <a16:creationId xmlns:a16="http://schemas.microsoft.com/office/drawing/2014/main" id="{4706D137-F6AF-4ECF-A106-BA426958B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2337" y="1853228"/>
            <a:ext cx="8175739" cy="4444307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96"/>
              </a:spcBef>
            </a:pPr>
            <a:r>
              <a:rPr lang="en-GB" altLang="en-US" dirty="0"/>
              <a:t>If a mutant remains alive: 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 dirty="0"/>
              <a:t>even after all test cases have been exhausted, 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 dirty="0">
                <a:solidFill>
                  <a:srgbClr val="0000CC"/>
                </a:solidFill>
              </a:rPr>
              <a:t>the test suite is enhanced to kill the mutant.</a:t>
            </a:r>
            <a:r>
              <a:rPr lang="en-GB" altLang="en-US" dirty="0"/>
              <a:t> </a:t>
            </a:r>
          </a:p>
          <a:p>
            <a:pPr marL="311079" indent="-311079" defTabSz="829544">
              <a:spcBef>
                <a:spcPts val="896"/>
              </a:spcBef>
            </a:pPr>
            <a:r>
              <a:rPr lang="en-GB" altLang="en-US" dirty="0"/>
              <a:t>The process of generation and killing of mutants: 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 dirty="0">
                <a:solidFill>
                  <a:srgbClr val="0000CC"/>
                </a:solidFill>
              </a:rPr>
              <a:t>can be automated by predefining a set of primitive changes that can be applied to the program.</a:t>
            </a:r>
            <a:r>
              <a:rPr lang="en-GB" altLang="en-US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514" name="Rectangle 2">
            <a:extLst>
              <a:ext uri="{FF2B5EF4-FFF2-40B4-BE49-F238E27FC236}">
                <a16:creationId xmlns:a16="http://schemas.microsoft.com/office/drawing/2014/main" id="{F1392021-CA5D-4F27-9745-0E91D2A4F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904" y="686466"/>
            <a:ext cx="7771056" cy="113915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75"/>
              </a:spcBef>
            </a:pPr>
            <a:r>
              <a:rPr lang="en-GB" altLang="en-US" sz="4899" dirty="0"/>
              <a:t>Mutation Testing</a:t>
            </a:r>
          </a:p>
        </p:txBody>
      </p:sp>
      <p:sp>
        <p:nvSpPr>
          <p:cNvPr id="1984515" name="Rectangle 3">
            <a:extLst>
              <a:ext uri="{FF2B5EF4-FFF2-40B4-BE49-F238E27FC236}">
                <a16:creationId xmlns:a16="http://schemas.microsoft.com/office/drawing/2014/main" id="{CA49C6C5-8905-42DA-AB9B-2830A1A75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5244" y="1825625"/>
            <a:ext cx="9848556" cy="4351338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94"/>
              </a:spcBef>
            </a:pPr>
            <a:r>
              <a:rPr lang="en-GB" altLang="en-US" sz="3629" dirty="0"/>
              <a:t>The primitive changes can be:</a:t>
            </a:r>
          </a:p>
          <a:p>
            <a:pPr marL="674004" lvl="1" defTabSz="829544">
              <a:spcBef>
                <a:spcPts val="715"/>
              </a:spcBef>
            </a:pPr>
            <a:r>
              <a:rPr lang="en-GB" altLang="en-US" sz="3266" dirty="0"/>
              <a:t>altering an arithmetic operator, </a:t>
            </a:r>
          </a:p>
          <a:p>
            <a:pPr marL="674004" lvl="1" defTabSz="829544">
              <a:spcBef>
                <a:spcPts val="715"/>
              </a:spcBef>
            </a:pPr>
            <a:r>
              <a:rPr lang="en-GB" altLang="en-US" sz="3266" dirty="0"/>
              <a:t>changing the value of a constant, </a:t>
            </a:r>
          </a:p>
          <a:p>
            <a:pPr marL="674004" lvl="1" defTabSz="829544">
              <a:spcBef>
                <a:spcPts val="715"/>
              </a:spcBef>
            </a:pPr>
            <a:r>
              <a:rPr lang="en-GB" altLang="en-US" sz="3266" dirty="0"/>
              <a:t>changing a data type, etc.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>
            <a:extLst>
              <a:ext uri="{FF2B5EF4-FFF2-40B4-BE49-F238E27FC236}">
                <a16:creationId xmlns:a16="http://schemas.microsoft.com/office/drawing/2014/main" id="{CDA7EFBF-5E8A-4508-946A-6DA02221F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1037"/>
            <a:ext cx="7771056" cy="113915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975"/>
              </a:spcBef>
            </a:pPr>
            <a:r>
              <a:rPr lang="en-GB" altLang="en-US" sz="4899" dirty="0"/>
              <a:t>Mutation Testing</a:t>
            </a:r>
          </a:p>
        </p:txBody>
      </p:sp>
      <p:sp>
        <p:nvSpPr>
          <p:cNvPr id="1986563" name="Rectangle 3">
            <a:extLst>
              <a:ext uri="{FF2B5EF4-FFF2-40B4-BE49-F238E27FC236}">
                <a16:creationId xmlns:a16="http://schemas.microsoft.com/office/drawing/2014/main" id="{DBC3C897-80CC-4A7F-87FD-670FD5E98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0160" y="1825625"/>
            <a:ext cx="10073640" cy="4351338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94"/>
              </a:spcBef>
            </a:pPr>
            <a:r>
              <a:rPr lang="en-GB" altLang="en-US" sz="3629" dirty="0"/>
              <a:t>A major disadvantage of  mutation testing:</a:t>
            </a:r>
          </a:p>
          <a:p>
            <a:pPr marL="674004" lvl="1" defTabSz="829544">
              <a:spcBef>
                <a:spcPts val="715"/>
              </a:spcBef>
            </a:pPr>
            <a:r>
              <a:rPr lang="en-GB" altLang="en-US" sz="3266" dirty="0">
                <a:solidFill>
                  <a:srgbClr val="0000CC"/>
                </a:solidFill>
              </a:rPr>
              <a:t>computationally very expensive, </a:t>
            </a:r>
          </a:p>
          <a:p>
            <a:pPr marL="674004" lvl="1" defTabSz="829544">
              <a:spcBef>
                <a:spcPts val="715"/>
              </a:spcBef>
            </a:pPr>
            <a:r>
              <a:rPr lang="en-GB" altLang="en-US" sz="3266" dirty="0">
                <a:solidFill>
                  <a:srgbClr val="0000CC"/>
                </a:solidFill>
              </a:rPr>
              <a:t>a large number of possible mutants can be generated.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938" name="Rectangle 2">
            <a:extLst>
              <a:ext uri="{FF2B5EF4-FFF2-40B4-BE49-F238E27FC236}">
                <a16:creationId xmlns:a16="http://schemas.microsoft.com/office/drawing/2014/main" id="{F20C25D3-2241-452B-88D4-DEC2789C8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972" y="352870"/>
            <a:ext cx="7771056" cy="113915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76"/>
              </a:spcBef>
            </a:pPr>
            <a:r>
              <a:rPr lang="en-GB" altLang="en-US" dirty="0"/>
              <a:t>Data Flow-Based Testing</a:t>
            </a:r>
          </a:p>
        </p:txBody>
      </p:sp>
      <p:sp>
        <p:nvSpPr>
          <p:cNvPr id="1959939" name="Rectangle 3">
            <a:extLst>
              <a:ext uri="{FF2B5EF4-FFF2-40B4-BE49-F238E27FC236}">
                <a16:creationId xmlns:a16="http://schemas.microsoft.com/office/drawing/2014/main" id="{45A3440D-DC2C-45B3-97FB-C5AB3B23C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2702" y="1828800"/>
            <a:ext cx="8994949" cy="4699407"/>
          </a:xfrm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ct val="10000"/>
              </a:spcBef>
              <a:spcAft>
                <a:spcPct val="10000"/>
              </a:spcAft>
            </a:pPr>
            <a:r>
              <a:rPr lang="en-GB" altLang="en-US" sz="2500" dirty="0"/>
              <a:t>For a statement numbered S, </a:t>
            </a:r>
          </a:p>
          <a:p>
            <a:pPr marL="674004" lvl="1" defTabSz="829544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500" dirty="0"/>
              <a:t>DEF(S) = {X/statement S contains a definition of X} </a:t>
            </a:r>
          </a:p>
          <a:p>
            <a:pPr marL="674004" lvl="1" defTabSz="829544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500" dirty="0"/>
              <a:t>USES(S)= {X/statement S contains a use of X}</a:t>
            </a:r>
          </a:p>
          <a:p>
            <a:pPr marL="674004" lvl="1" defTabSz="829544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500" dirty="0"/>
              <a:t>Example: </a:t>
            </a:r>
            <a:r>
              <a:rPr lang="en-GB" altLang="en-US" sz="2500" dirty="0">
                <a:solidFill>
                  <a:srgbClr val="0000CC"/>
                </a:solidFill>
              </a:rPr>
              <a:t>1: a=b;</a:t>
            </a:r>
            <a:r>
              <a:rPr lang="en-GB" altLang="en-US" sz="2500" dirty="0"/>
              <a:t> DEF(1)={a}, USES(1)={b}.</a:t>
            </a:r>
          </a:p>
          <a:p>
            <a:pPr marL="674004" lvl="1" defTabSz="829544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500" dirty="0"/>
              <a:t>Example: 2: a=</a:t>
            </a:r>
            <a:r>
              <a:rPr lang="en-GB" altLang="en-US" sz="2500" dirty="0" err="1"/>
              <a:t>a+b</a:t>
            </a:r>
            <a:r>
              <a:rPr lang="en-GB" altLang="en-US" sz="2500" dirty="0"/>
              <a:t>; DEF(1)={a}, USES(1)={</a:t>
            </a:r>
            <a:r>
              <a:rPr lang="en-GB" altLang="en-US" sz="2500" dirty="0" err="1"/>
              <a:t>a,b</a:t>
            </a:r>
            <a:r>
              <a:rPr lang="en-GB" altLang="en-US" sz="2500" dirty="0"/>
              <a:t>}.</a:t>
            </a:r>
          </a:p>
          <a:p>
            <a:pPr marL="216804" defTabSz="829544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500" b="0" i="0" dirty="0">
                <a:effectLst/>
              </a:rPr>
              <a:t>If a statement is a loop or if condition then its DEF set is empty and USE set is based on the condition of statement s.</a:t>
            </a:r>
            <a:endParaRPr lang="en-GB" alt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986" name="Rectangle 2">
            <a:extLst>
              <a:ext uri="{FF2B5EF4-FFF2-40B4-BE49-F238E27FC236}">
                <a16:creationId xmlns:a16="http://schemas.microsoft.com/office/drawing/2014/main" id="{77CCB557-7D0F-4C19-8F5F-2067715DD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182900"/>
            <a:ext cx="7771056" cy="113915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76"/>
              </a:spcBef>
            </a:pPr>
            <a:r>
              <a:rPr lang="en-GB" altLang="en-US"/>
              <a:t>Data Flow-Based Testing</a:t>
            </a:r>
          </a:p>
        </p:txBody>
      </p:sp>
      <p:sp>
        <p:nvSpPr>
          <p:cNvPr id="1961987" name="Rectangle 3">
            <a:extLst>
              <a:ext uri="{FF2B5EF4-FFF2-40B4-BE49-F238E27FC236}">
                <a16:creationId xmlns:a16="http://schemas.microsoft.com/office/drawing/2014/main" id="{D3CBF3AF-B4DE-4AED-9A56-895E323BA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896"/>
              </a:spcBef>
            </a:pPr>
            <a:r>
              <a:rPr lang="en-GB" altLang="en-US" sz="3992"/>
              <a:t>A variable X is said to be </a:t>
            </a:r>
            <a:r>
              <a:rPr lang="en-GB" altLang="en-US" sz="3992">
                <a:solidFill>
                  <a:srgbClr val="0000CC"/>
                </a:solidFill>
              </a:rPr>
              <a:t>live</a:t>
            </a:r>
            <a:r>
              <a:rPr lang="en-GB" altLang="en-US" sz="3992"/>
              <a:t> at statement S1, if</a:t>
            </a:r>
          </a:p>
          <a:p>
            <a:pPr marL="674004" lvl="1" defTabSz="829544">
              <a:spcBef>
                <a:spcPts val="794"/>
              </a:spcBef>
            </a:pPr>
            <a:r>
              <a:rPr lang="en-GB" altLang="en-US" sz="3629"/>
              <a:t>X is defined at a statement S: </a:t>
            </a:r>
          </a:p>
          <a:p>
            <a:pPr marL="674004" lvl="1" defTabSz="829544">
              <a:spcBef>
                <a:spcPts val="794"/>
              </a:spcBef>
            </a:pPr>
            <a:r>
              <a:rPr lang="en-GB" altLang="en-US" sz="3629">
                <a:solidFill>
                  <a:srgbClr val="0000CC"/>
                </a:solidFill>
              </a:rPr>
              <a:t>There exists a path from S to S1 not containing any definition of 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A3D0-5C91-4801-A1DA-675F8580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5F7E-BC33-42BC-8441-BFCB6E05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Data Flow Testing is to find the situations that can interrupt the flow of the program.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detects anomalies in the flow of the data by detecting associations between values and variables.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These anomalies are: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variable is defined but not used or referenced,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variable is used but never defined,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variable is defined twice before it is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13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1303-3E12-4475-9E5C-0BF6AC21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Disadvantages of Data Flow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8043-DC7F-4D24-9E59-CD19F847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Time consuming and costly process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Requires knowledge of programming languages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16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034" name="Rectangle 2">
            <a:extLst>
              <a:ext uri="{FF2B5EF4-FFF2-40B4-BE49-F238E27FC236}">
                <a16:creationId xmlns:a16="http://schemas.microsoft.com/office/drawing/2014/main" id="{F37FB704-9A40-4A93-AADD-B33EBC672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182900"/>
            <a:ext cx="7771056" cy="113915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76"/>
              </a:spcBef>
            </a:pPr>
            <a:r>
              <a:rPr lang="en-GB" altLang="en-US"/>
              <a:t>DU Chain Example</a:t>
            </a:r>
          </a:p>
        </p:txBody>
      </p:sp>
      <p:sp>
        <p:nvSpPr>
          <p:cNvPr id="1964035" name="Text Box 3">
            <a:extLst>
              <a:ext uri="{FF2B5EF4-FFF2-40B4-BE49-F238E27FC236}">
                <a16:creationId xmlns:a16="http://schemas.microsoft.com/office/drawing/2014/main" id="{468B1E04-702C-42C5-8F09-4DFF6850B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033" y="1526561"/>
            <a:ext cx="7694728" cy="434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00"/>
                </a:solidFill>
                <a:miter lim="800000"/>
                <a:headEnd/>
                <a:tailEnd/>
              </a14:hiddenLine>
            </a:ext>
          </a:extLst>
        </p:spPr>
        <p:txBody>
          <a:bodyPr lIns="17999" tIns="46800" rIns="17999" bIns="46800"/>
          <a:lstStyle>
            <a:lvl1pPr defTabSz="1008063">
              <a:tabLst>
                <a:tab pos="569913" algn="l"/>
                <a:tab pos="1470025" algn="l"/>
                <a:tab pos="2371725" algn="l"/>
                <a:tab pos="3270250" algn="l"/>
                <a:tab pos="4170363" algn="l"/>
                <a:tab pos="5068888" algn="l"/>
                <a:tab pos="5970588" algn="l"/>
                <a:tab pos="6870700" algn="l"/>
                <a:tab pos="7540625" algn="l"/>
                <a:tab pos="7618413" algn="l"/>
                <a:tab pos="797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tabLst>
                <a:tab pos="569913" algn="l"/>
                <a:tab pos="1470025" algn="l"/>
                <a:tab pos="2371725" algn="l"/>
                <a:tab pos="3270250" algn="l"/>
                <a:tab pos="4170363" algn="l"/>
                <a:tab pos="5068888" algn="l"/>
                <a:tab pos="5970588" algn="l"/>
                <a:tab pos="6870700" algn="l"/>
                <a:tab pos="7540625" algn="l"/>
                <a:tab pos="7618413" algn="l"/>
                <a:tab pos="797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tabLst>
                <a:tab pos="569913" algn="l"/>
                <a:tab pos="1470025" algn="l"/>
                <a:tab pos="2371725" algn="l"/>
                <a:tab pos="3270250" algn="l"/>
                <a:tab pos="4170363" algn="l"/>
                <a:tab pos="5068888" algn="l"/>
                <a:tab pos="5970588" algn="l"/>
                <a:tab pos="6870700" algn="l"/>
                <a:tab pos="7540625" algn="l"/>
                <a:tab pos="7618413" algn="l"/>
                <a:tab pos="797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tabLst>
                <a:tab pos="569913" algn="l"/>
                <a:tab pos="1470025" algn="l"/>
                <a:tab pos="2371725" algn="l"/>
                <a:tab pos="3270250" algn="l"/>
                <a:tab pos="4170363" algn="l"/>
                <a:tab pos="5068888" algn="l"/>
                <a:tab pos="5970588" algn="l"/>
                <a:tab pos="6870700" algn="l"/>
                <a:tab pos="7540625" algn="l"/>
                <a:tab pos="7618413" algn="l"/>
                <a:tab pos="797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tabLst>
                <a:tab pos="569913" algn="l"/>
                <a:tab pos="1470025" algn="l"/>
                <a:tab pos="2371725" algn="l"/>
                <a:tab pos="3270250" algn="l"/>
                <a:tab pos="4170363" algn="l"/>
                <a:tab pos="5068888" algn="l"/>
                <a:tab pos="5970588" algn="l"/>
                <a:tab pos="6870700" algn="l"/>
                <a:tab pos="7540625" algn="l"/>
                <a:tab pos="7618413" algn="l"/>
                <a:tab pos="797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70025" algn="l"/>
                <a:tab pos="2371725" algn="l"/>
                <a:tab pos="3270250" algn="l"/>
                <a:tab pos="4170363" algn="l"/>
                <a:tab pos="5068888" algn="l"/>
                <a:tab pos="5970588" algn="l"/>
                <a:tab pos="6870700" algn="l"/>
                <a:tab pos="7540625" algn="l"/>
                <a:tab pos="7618413" algn="l"/>
                <a:tab pos="797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70025" algn="l"/>
                <a:tab pos="2371725" algn="l"/>
                <a:tab pos="3270250" algn="l"/>
                <a:tab pos="4170363" algn="l"/>
                <a:tab pos="5068888" algn="l"/>
                <a:tab pos="5970588" algn="l"/>
                <a:tab pos="6870700" algn="l"/>
                <a:tab pos="7540625" algn="l"/>
                <a:tab pos="7618413" algn="l"/>
                <a:tab pos="797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70025" algn="l"/>
                <a:tab pos="2371725" algn="l"/>
                <a:tab pos="3270250" algn="l"/>
                <a:tab pos="4170363" algn="l"/>
                <a:tab pos="5068888" algn="l"/>
                <a:tab pos="5970588" algn="l"/>
                <a:tab pos="6870700" algn="l"/>
                <a:tab pos="7540625" algn="l"/>
                <a:tab pos="7618413" algn="l"/>
                <a:tab pos="797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70025" algn="l"/>
                <a:tab pos="2371725" algn="l"/>
                <a:tab pos="3270250" algn="l"/>
                <a:tab pos="4170363" algn="l"/>
                <a:tab pos="5068888" algn="l"/>
                <a:tab pos="5970588" algn="l"/>
                <a:tab pos="6870700" algn="l"/>
                <a:tab pos="7540625" algn="l"/>
                <a:tab pos="7618413" algn="l"/>
                <a:tab pos="797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612"/>
              </a:spcBef>
            </a:pPr>
            <a:r>
              <a:rPr lang="en-GB" altLang="en-US" sz="3629">
                <a:solidFill>
                  <a:srgbClr val="0000CC"/>
                </a:solidFill>
                <a:latin typeface="times" panose="02020603050405020304" pitchFamily="18" charset="0"/>
              </a:rPr>
              <a:t>1</a:t>
            </a:r>
            <a:r>
              <a:rPr lang="en-GB" altLang="en-US" sz="3629">
                <a:latin typeface="times" panose="02020603050405020304" pitchFamily="18" charset="0"/>
              </a:rPr>
              <a:t> X(){</a:t>
            </a:r>
          </a:p>
          <a:p>
            <a:pPr>
              <a:lnSpc>
                <a:spcPct val="72000"/>
              </a:lnSpc>
              <a:spcBef>
                <a:spcPts val="612"/>
              </a:spcBef>
            </a:pPr>
            <a:r>
              <a:rPr lang="en-GB" altLang="en-US" sz="3629">
                <a:solidFill>
                  <a:srgbClr val="0000CC"/>
                </a:solidFill>
                <a:latin typeface="times" panose="02020603050405020304" pitchFamily="18" charset="0"/>
              </a:rPr>
              <a:t>2</a:t>
            </a:r>
            <a:r>
              <a:rPr lang="en-GB" altLang="en-US" sz="3629">
                <a:latin typeface="times" panose="02020603050405020304" pitchFamily="18" charset="0"/>
              </a:rPr>
              <a:t>  a=5; </a:t>
            </a:r>
            <a:r>
              <a:rPr lang="en-GB" altLang="en-US" sz="3629">
                <a:solidFill>
                  <a:srgbClr val="0000CC"/>
                </a:solidFill>
                <a:latin typeface="times" panose="02020603050405020304" pitchFamily="18" charset="0"/>
              </a:rPr>
              <a:t>/* Defines variable a */</a:t>
            </a:r>
          </a:p>
          <a:p>
            <a:pPr>
              <a:lnSpc>
                <a:spcPct val="72000"/>
              </a:lnSpc>
              <a:spcBef>
                <a:spcPts val="612"/>
              </a:spcBef>
            </a:pPr>
            <a:r>
              <a:rPr lang="en-GB" altLang="en-US" sz="3629">
                <a:solidFill>
                  <a:srgbClr val="0000CC"/>
                </a:solidFill>
                <a:latin typeface="times" panose="02020603050405020304" pitchFamily="18" charset="0"/>
              </a:rPr>
              <a:t>3</a:t>
            </a:r>
            <a:r>
              <a:rPr lang="en-GB" altLang="en-US" sz="3629">
                <a:latin typeface="times" panose="02020603050405020304" pitchFamily="18" charset="0"/>
              </a:rPr>
              <a:t>  While(C1) {                   		</a:t>
            </a:r>
          </a:p>
          <a:p>
            <a:pPr>
              <a:lnSpc>
                <a:spcPct val="72000"/>
              </a:lnSpc>
              <a:spcBef>
                <a:spcPts val="612"/>
              </a:spcBef>
            </a:pPr>
            <a:r>
              <a:rPr lang="en-GB" altLang="en-US" sz="3629">
                <a:solidFill>
                  <a:srgbClr val="0000CC"/>
                </a:solidFill>
                <a:latin typeface="times" panose="02020603050405020304" pitchFamily="18" charset="0"/>
              </a:rPr>
              <a:t>4</a:t>
            </a:r>
            <a:r>
              <a:rPr lang="en-GB" altLang="en-US" sz="3629">
                <a:latin typeface="times" panose="02020603050405020304" pitchFamily="18" charset="0"/>
              </a:rPr>
              <a:t>     if (C2)                        </a:t>
            </a:r>
          </a:p>
          <a:p>
            <a:pPr>
              <a:lnSpc>
                <a:spcPct val="72000"/>
              </a:lnSpc>
              <a:spcBef>
                <a:spcPts val="612"/>
              </a:spcBef>
            </a:pPr>
            <a:r>
              <a:rPr lang="en-GB" altLang="en-US" sz="3629">
                <a:solidFill>
                  <a:srgbClr val="0000CC"/>
                </a:solidFill>
                <a:latin typeface="times" panose="02020603050405020304" pitchFamily="18" charset="0"/>
              </a:rPr>
              <a:t>5</a:t>
            </a:r>
            <a:r>
              <a:rPr lang="en-GB" altLang="en-US" sz="3629">
                <a:latin typeface="times" panose="02020603050405020304" pitchFamily="18" charset="0"/>
              </a:rPr>
              <a:t>           b=a*a;   </a:t>
            </a:r>
            <a:r>
              <a:rPr lang="en-GB" altLang="en-US" sz="3629">
                <a:solidFill>
                  <a:srgbClr val="0000CC"/>
                </a:solidFill>
                <a:latin typeface="times" panose="02020603050405020304" pitchFamily="18" charset="0"/>
              </a:rPr>
              <a:t>/*Uses variable a */</a:t>
            </a:r>
          </a:p>
          <a:p>
            <a:pPr>
              <a:lnSpc>
                <a:spcPct val="72000"/>
              </a:lnSpc>
              <a:spcBef>
                <a:spcPts val="612"/>
              </a:spcBef>
            </a:pPr>
            <a:r>
              <a:rPr lang="en-GB" altLang="en-US" sz="3629">
                <a:solidFill>
                  <a:srgbClr val="0000CC"/>
                </a:solidFill>
                <a:latin typeface="times" panose="02020603050405020304" pitchFamily="18" charset="0"/>
              </a:rPr>
              <a:t>6           </a:t>
            </a:r>
            <a:r>
              <a:rPr lang="en-GB" altLang="en-US" sz="3629">
                <a:latin typeface="times" panose="02020603050405020304" pitchFamily="18" charset="0"/>
              </a:rPr>
              <a:t>a=a-1; </a:t>
            </a:r>
            <a:r>
              <a:rPr lang="en-GB" altLang="en-US" sz="3629">
                <a:solidFill>
                  <a:srgbClr val="0000CC"/>
                </a:solidFill>
                <a:latin typeface="times" panose="02020603050405020304" pitchFamily="18" charset="0"/>
              </a:rPr>
              <a:t>/* Defines variable a */</a:t>
            </a:r>
          </a:p>
          <a:p>
            <a:pPr>
              <a:lnSpc>
                <a:spcPct val="72000"/>
              </a:lnSpc>
              <a:spcBef>
                <a:spcPts val="612"/>
              </a:spcBef>
            </a:pPr>
            <a:r>
              <a:rPr lang="en-GB" altLang="en-US" sz="3629">
                <a:solidFill>
                  <a:srgbClr val="0000CC"/>
                </a:solidFill>
                <a:latin typeface="times" panose="02020603050405020304" pitchFamily="18" charset="0"/>
              </a:rPr>
              <a:t>7</a:t>
            </a:r>
            <a:r>
              <a:rPr lang="en-GB" altLang="en-US" sz="3629">
                <a:latin typeface="times" panose="02020603050405020304" pitchFamily="18" charset="0"/>
              </a:rPr>
              <a:t>     }</a:t>
            </a:r>
          </a:p>
          <a:p>
            <a:pPr>
              <a:lnSpc>
                <a:spcPct val="72000"/>
              </a:lnSpc>
              <a:spcBef>
                <a:spcPts val="612"/>
              </a:spcBef>
            </a:pPr>
            <a:r>
              <a:rPr lang="en-GB" altLang="en-US" sz="3629">
                <a:solidFill>
                  <a:srgbClr val="0000CC"/>
                </a:solidFill>
                <a:latin typeface="times" panose="02020603050405020304" pitchFamily="18" charset="0"/>
              </a:rPr>
              <a:t>8</a:t>
            </a:r>
            <a:r>
              <a:rPr lang="en-GB" altLang="en-US" sz="3629">
                <a:latin typeface="times" panose="02020603050405020304" pitchFamily="18" charset="0"/>
              </a:rPr>
              <a:t>   print(a); } </a:t>
            </a:r>
            <a:r>
              <a:rPr lang="en-GB" altLang="en-US" sz="3629">
                <a:solidFill>
                  <a:srgbClr val="0000CC"/>
                </a:solidFill>
                <a:latin typeface="times" panose="02020603050405020304" pitchFamily="18" charset="0"/>
              </a:rPr>
              <a:t>/*Uses variable a */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82" name="Rectangle 2">
            <a:extLst>
              <a:ext uri="{FF2B5EF4-FFF2-40B4-BE49-F238E27FC236}">
                <a16:creationId xmlns:a16="http://schemas.microsoft.com/office/drawing/2014/main" id="{29729160-12C3-4971-A5A9-CB56595A2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643" y="182900"/>
            <a:ext cx="7771056" cy="113915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76"/>
              </a:spcBef>
            </a:pPr>
            <a:r>
              <a:rPr lang="en-GB" altLang="en-US"/>
              <a:t>Definition-use chain (DU chain)</a:t>
            </a:r>
          </a:p>
        </p:txBody>
      </p:sp>
      <p:sp>
        <p:nvSpPr>
          <p:cNvPr id="1966083" name="Rectangle 3">
            <a:extLst>
              <a:ext uri="{FF2B5EF4-FFF2-40B4-BE49-F238E27FC236}">
                <a16:creationId xmlns:a16="http://schemas.microsoft.com/office/drawing/2014/main" id="{A1E82B63-933B-46D4-8166-6B6168F45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15"/>
              </a:spcBef>
            </a:pPr>
            <a:r>
              <a:rPr lang="en-GB" altLang="en-US" sz="3266"/>
              <a:t>[X,S,S1], 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 sz="2903"/>
              <a:t>S and S1 are statement numbers, 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 sz="2903"/>
              <a:t>X in DEF(S)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 sz="2903"/>
              <a:t>X in USES(S1), and </a:t>
            </a:r>
          </a:p>
          <a:p>
            <a:pPr marL="674004" lvl="1" defTabSz="829544">
              <a:spcBef>
                <a:spcPts val="647"/>
              </a:spcBef>
            </a:pPr>
            <a:r>
              <a:rPr lang="en-GB" altLang="en-US" sz="2903"/>
              <a:t>the definition of X in the statement S is live at statement S1.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>
            <a:extLst>
              <a:ext uri="{FF2B5EF4-FFF2-40B4-BE49-F238E27FC236}">
                <a16:creationId xmlns:a16="http://schemas.microsoft.com/office/drawing/2014/main" id="{8BD2CA70-D32C-435C-A873-439D85DA9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415" y="686466"/>
            <a:ext cx="7771056" cy="1139159"/>
          </a:xfrm>
          <a:ln/>
        </p:spPr>
        <p:txBody>
          <a:bodyPr vert="horz" lIns="17999" tIns="46800" rIns="17999" bIns="46800" rtlCol="0" anchor="ctr">
            <a:normAutofit/>
          </a:bodyPr>
          <a:lstStyle/>
          <a:p>
            <a:pPr defTabSz="829544">
              <a:spcBef>
                <a:spcPts val="476"/>
              </a:spcBef>
            </a:pPr>
            <a:r>
              <a:rPr lang="en-GB" altLang="en-US" dirty="0"/>
              <a:t>Test Criteria</a:t>
            </a:r>
          </a:p>
        </p:txBody>
      </p:sp>
      <p:sp>
        <p:nvSpPr>
          <p:cNvPr id="1968131" name="Rectangle 3">
            <a:extLst>
              <a:ext uri="{FF2B5EF4-FFF2-40B4-BE49-F238E27FC236}">
                <a16:creationId xmlns:a16="http://schemas.microsoft.com/office/drawing/2014/main" id="{56300658-CEE8-45D5-9243-0A9DD6280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17999" tIns="46800" rIns="17999" bIns="46800" rtlCol="0">
            <a:normAutofit/>
          </a:bodyPr>
          <a:lstStyle/>
          <a:p>
            <a:pPr marL="311079" indent="-311079" defTabSz="829544">
              <a:spcBef>
                <a:spcPts val="794"/>
              </a:spcBef>
            </a:pPr>
            <a:r>
              <a:rPr lang="en-GB" altLang="en-US" sz="3629"/>
              <a:t>One simple data flow testing strategy: </a:t>
            </a:r>
          </a:p>
          <a:p>
            <a:pPr marL="674004" lvl="1" defTabSz="829544">
              <a:lnSpc>
                <a:spcPct val="84000"/>
              </a:lnSpc>
              <a:spcBef>
                <a:spcPts val="715"/>
              </a:spcBef>
            </a:pPr>
            <a:r>
              <a:rPr lang="en-GB" altLang="en-US" sz="3266">
                <a:solidFill>
                  <a:srgbClr val="0000CC"/>
                </a:solidFill>
              </a:rPr>
              <a:t>Every DU chain in a program be covered at least once.</a:t>
            </a:r>
          </a:p>
          <a:p>
            <a:pPr marL="311079" indent="-311079" defTabSz="829544">
              <a:spcBef>
                <a:spcPts val="794"/>
              </a:spcBef>
            </a:pPr>
            <a:r>
              <a:rPr lang="en-GB" altLang="en-US" sz="3629"/>
              <a:t>Data flow testing strategies:</a:t>
            </a:r>
          </a:p>
          <a:p>
            <a:pPr marL="674004" lvl="1" defTabSz="829544">
              <a:lnSpc>
                <a:spcPct val="84000"/>
              </a:lnSpc>
              <a:spcBef>
                <a:spcPts val="715"/>
              </a:spcBef>
            </a:pPr>
            <a:r>
              <a:rPr lang="en-GB" altLang="en-US" sz="3266"/>
              <a:t>Useful for selecting test paths of a program containing nested if and loop statements.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09E3-CA54-45EB-82BB-1B45BF1B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7F66-970C-4DAD-A217-6E13041D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Predicate use (p-use)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the value of a variable is used to decide an execution path is considered as predicate use (p-use). </a:t>
            </a:r>
            <a:endParaRPr lang="en-IN" dirty="0"/>
          </a:p>
          <a:p>
            <a:r>
              <a:rPr lang="en-IN" dirty="0"/>
              <a:t>Computation use (c-use)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the value of a variable is used to compute a value for output or for defining another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99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725</Words>
  <Application>Microsoft Office PowerPoint</Application>
  <PresentationFormat>Widescreen</PresentationFormat>
  <Paragraphs>87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inter-bold</vt:lpstr>
      <vt:lpstr>inter-regular</vt:lpstr>
      <vt:lpstr>times</vt:lpstr>
      <vt:lpstr>urw-din</vt:lpstr>
      <vt:lpstr>Office Theme</vt:lpstr>
      <vt:lpstr>Data Flow-Based Testing</vt:lpstr>
      <vt:lpstr>Data Flow-Based Testing</vt:lpstr>
      <vt:lpstr>Data Flow-Based Testing</vt:lpstr>
      <vt:lpstr>PowerPoint Presentation</vt:lpstr>
      <vt:lpstr>Disadvantages of Data Flow Testing</vt:lpstr>
      <vt:lpstr>DU Chain Example</vt:lpstr>
      <vt:lpstr>Definition-use chain (DU chain)</vt:lpstr>
      <vt:lpstr>Test Criteria</vt:lpstr>
      <vt:lpstr>PowerPoint Presentation</vt:lpstr>
      <vt:lpstr>Example</vt:lpstr>
      <vt:lpstr>Test criteria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Flow-Based Testing</dc:title>
  <dc:creator>Manjari Gupta</dc:creator>
  <cp:lastModifiedBy>Manjari Gupta</cp:lastModifiedBy>
  <cp:revision>21</cp:revision>
  <dcterms:created xsi:type="dcterms:W3CDTF">2021-07-10T17:24:18Z</dcterms:created>
  <dcterms:modified xsi:type="dcterms:W3CDTF">2022-08-02T02:44:01Z</dcterms:modified>
</cp:coreProperties>
</file>