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1"/>
  </p:notesMasterIdLst>
  <p:sldIdLst>
    <p:sldId id="311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328" r:id="rId13"/>
    <p:sldId id="279" r:id="rId14"/>
    <p:sldId id="280" r:id="rId15"/>
    <p:sldId id="281" r:id="rId16"/>
    <p:sldId id="282" r:id="rId17"/>
    <p:sldId id="283" r:id="rId18"/>
    <p:sldId id="294" r:id="rId19"/>
    <p:sldId id="295" r:id="rId20"/>
    <p:sldId id="344" r:id="rId21"/>
    <p:sldId id="296" r:id="rId22"/>
    <p:sldId id="297" r:id="rId23"/>
    <p:sldId id="345" r:id="rId24"/>
    <p:sldId id="346" r:id="rId25"/>
    <p:sldId id="347" r:id="rId26"/>
    <p:sldId id="348" r:id="rId27"/>
    <p:sldId id="299" r:id="rId28"/>
    <p:sldId id="300" r:id="rId29"/>
    <p:sldId id="312" r:id="rId30"/>
    <p:sldId id="313" r:id="rId31"/>
    <p:sldId id="315" r:id="rId32"/>
    <p:sldId id="350" r:id="rId33"/>
    <p:sldId id="351" r:id="rId34"/>
    <p:sldId id="352" r:id="rId35"/>
    <p:sldId id="317" r:id="rId36"/>
    <p:sldId id="318" r:id="rId37"/>
    <p:sldId id="319" r:id="rId38"/>
    <p:sldId id="320" r:id="rId39"/>
    <p:sldId id="321" r:id="rId40"/>
    <p:sldId id="322" r:id="rId41"/>
    <p:sldId id="364" r:id="rId42"/>
    <p:sldId id="365" r:id="rId43"/>
    <p:sldId id="368" r:id="rId44"/>
    <p:sldId id="366" r:id="rId45"/>
    <p:sldId id="367" r:id="rId46"/>
    <p:sldId id="323" r:id="rId47"/>
    <p:sldId id="353" r:id="rId48"/>
    <p:sldId id="354" r:id="rId49"/>
    <p:sldId id="355" r:id="rId50"/>
    <p:sldId id="383" r:id="rId51"/>
    <p:sldId id="370" r:id="rId52"/>
    <p:sldId id="371" r:id="rId53"/>
    <p:sldId id="372" r:id="rId54"/>
    <p:sldId id="373" r:id="rId55"/>
    <p:sldId id="374" r:id="rId56"/>
    <p:sldId id="375" r:id="rId57"/>
    <p:sldId id="377" r:id="rId58"/>
    <p:sldId id="378" r:id="rId59"/>
    <p:sldId id="379" r:id="rId60"/>
    <p:sldId id="380" r:id="rId61"/>
    <p:sldId id="381" r:id="rId62"/>
    <p:sldId id="382" r:id="rId63"/>
    <p:sldId id="384" r:id="rId64"/>
    <p:sldId id="301" r:id="rId65"/>
    <p:sldId id="302" r:id="rId66"/>
    <p:sldId id="310" r:id="rId67"/>
    <p:sldId id="369" r:id="rId68"/>
    <p:sldId id="264" r:id="rId69"/>
    <p:sldId id="268" r:id="rId70"/>
    <p:sldId id="385" r:id="rId71"/>
    <p:sldId id="386" r:id="rId72"/>
    <p:sldId id="336" r:id="rId73"/>
    <p:sldId id="337" r:id="rId74"/>
    <p:sldId id="338" r:id="rId75"/>
    <p:sldId id="387" r:id="rId76"/>
    <p:sldId id="388" r:id="rId77"/>
    <p:sldId id="389" r:id="rId78"/>
    <p:sldId id="390" r:id="rId79"/>
    <p:sldId id="391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284" r:id="rId88"/>
    <p:sldId id="285" r:id="rId89"/>
    <p:sldId id="286" r:id="rId90"/>
    <p:sldId id="287" r:id="rId91"/>
    <p:sldId id="288" r:id="rId92"/>
    <p:sldId id="289" r:id="rId93"/>
    <p:sldId id="290" r:id="rId94"/>
    <p:sldId id="291" r:id="rId95"/>
    <p:sldId id="292" r:id="rId96"/>
    <p:sldId id="293" r:id="rId97"/>
    <p:sldId id="400" r:id="rId98"/>
    <p:sldId id="401" r:id="rId99"/>
    <p:sldId id="402" r:id="rId100"/>
    <p:sldId id="298" r:id="rId101"/>
    <p:sldId id="403" r:id="rId102"/>
    <p:sldId id="404" r:id="rId103"/>
    <p:sldId id="339" r:id="rId104"/>
    <p:sldId id="340" r:id="rId105"/>
    <p:sldId id="405" r:id="rId106"/>
    <p:sldId id="406" r:id="rId107"/>
    <p:sldId id="407" r:id="rId108"/>
    <p:sldId id="303" r:id="rId109"/>
    <p:sldId id="304" r:id="rId110"/>
    <p:sldId id="305" r:id="rId111"/>
    <p:sldId id="306" r:id="rId112"/>
    <p:sldId id="307" r:id="rId113"/>
    <p:sldId id="308" r:id="rId114"/>
    <p:sldId id="309" r:id="rId115"/>
    <p:sldId id="408" r:id="rId116"/>
    <p:sldId id="409" r:id="rId117"/>
    <p:sldId id="410" r:id="rId118"/>
    <p:sldId id="411" r:id="rId119"/>
    <p:sldId id="314" r:id="rId120"/>
    <p:sldId id="412" r:id="rId121"/>
    <p:sldId id="316" r:id="rId122"/>
    <p:sldId id="413" r:id="rId123"/>
    <p:sldId id="414" r:id="rId124"/>
    <p:sldId id="415" r:id="rId125"/>
    <p:sldId id="416" r:id="rId126"/>
    <p:sldId id="417" r:id="rId127"/>
    <p:sldId id="418" r:id="rId128"/>
    <p:sldId id="419" r:id="rId129"/>
    <p:sldId id="324" r:id="rId130"/>
    <p:sldId id="325" r:id="rId131"/>
    <p:sldId id="326" r:id="rId132"/>
    <p:sldId id="327" r:id="rId133"/>
    <p:sldId id="420" r:id="rId134"/>
    <p:sldId id="329" r:id="rId135"/>
    <p:sldId id="330" r:id="rId136"/>
    <p:sldId id="331" r:id="rId137"/>
    <p:sldId id="332" r:id="rId138"/>
    <p:sldId id="333" r:id="rId139"/>
    <p:sldId id="334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3AF7-009B-4818-AB89-D6D46DCFF812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A6D3-4B16-4009-86B7-B33D41F0B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9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>
            <a:extLst>
              <a:ext uri="{FF2B5EF4-FFF2-40B4-BE49-F238E27FC236}">
                <a16:creationId xmlns:a16="http://schemas.microsoft.com/office/drawing/2014/main" id="{46230789-84CB-4505-A252-92E68618C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1613" y="307975"/>
            <a:ext cx="6605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63" name="Text Box 3">
            <a:extLst>
              <a:ext uri="{FF2B5EF4-FFF2-40B4-BE49-F238E27FC236}">
                <a16:creationId xmlns:a16="http://schemas.microsoft.com/office/drawing/2014/main" id="{63406893-DBFE-45D0-A83F-7D7D3028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>
            <a:extLst>
              <a:ext uri="{FF2B5EF4-FFF2-40B4-BE49-F238E27FC236}">
                <a16:creationId xmlns:a16="http://schemas.microsoft.com/office/drawing/2014/main" id="{BAD1B3CD-09A8-4D32-802D-C7E53D1D3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1613" y="307975"/>
            <a:ext cx="6605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0387" name="Text Box 3">
            <a:extLst>
              <a:ext uri="{FF2B5EF4-FFF2-40B4-BE49-F238E27FC236}">
                <a16:creationId xmlns:a16="http://schemas.microsoft.com/office/drawing/2014/main" id="{E8208A09-3E61-45B3-AE0E-214C1837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>
            <a:extLst>
              <a:ext uri="{FF2B5EF4-FFF2-40B4-BE49-F238E27FC236}">
                <a16:creationId xmlns:a16="http://schemas.microsoft.com/office/drawing/2014/main" id="{EAC18838-768B-4403-A660-1F71E7F78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2435" name="Text Box 3">
            <a:extLst>
              <a:ext uri="{FF2B5EF4-FFF2-40B4-BE49-F238E27FC236}">
                <a16:creationId xmlns:a16="http://schemas.microsoft.com/office/drawing/2014/main" id="{0797CB8F-E03B-45CA-8A88-F779FB76F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>
            <a:extLst>
              <a:ext uri="{FF2B5EF4-FFF2-40B4-BE49-F238E27FC236}">
                <a16:creationId xmlns:a16="http://schemas.microsoft.com/office/drawing/2014/main" id="{BD3F072A-5D48-4B48-B77C-83B8A8D30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483" name="Text Box 3">
            <a:extLst>
              <a:ext uri="{FF2B5EF4-FFF2-40B4-BE49-F238E27FC236}">
                <a16:creationId xmlns:a16="http://schemas.microsoft.com/office/drawing/2014/main" id="{91D42D01-92D1-4D9A-AD37-49B3E456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>
            <a:extLst>
              <a:ext uri="{FF2B5EF4-FFF2-40B4-BE49-F238E27FC236}">
                <a16:creationId xmlns:a16="http://schemas.microsoft.com/office/drawing/2014/main" id="{5121AEE7-8A7E-4890-A2F1-0F913DDBB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6531" name="Text Box 3">
            <a:extLst>
              <a:ext uri="{FF2B5EF4-FFF2-40B4-BE49-F238E27FC236}">
                <a16:creationId xmlns:a16="http://schemas.microsoft.com/office/drawing/2014/main" id="{222C4F7E-0368-417F-8B6B-5CCEECD6D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>
            <a:extLst>
              <a:ext uri="{FF2B5EF4-FFF2-40B4-BE49-F238E27FC236}">
                <a16:creationId xmlns:a16="http://schemas.microsoft.com/office/drawing/2014/main" id="{1F5D9170-29F3-4CEB-8F74-258510B65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8579" name="Text Box 3">
            <a:extLst>
              <a:ext uri="{FF2B5EF4-FFF2-40B4-BE49-F238E27FC236}">
                <a16:creationId xmlns:a16="http://schemas.microsoft.com/office/drawing/2014/main" id="{353B909F-DC03-45D7-8640-D07AF13D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>
            <a:extLst>
              <a:ext uri="{FF2B5EF4-FFF2-40B4-BE49-F238E27FC236}">
                <a16:creationId xmlns:a16="http://schemas.microsoft.com/office/drawing/2014/main" id="{D2CC3FF8-C92F-4E1B-9949-52ABBD80E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0627" name="Text Box 3">
            <a:extLst>
              <a:ext uri="{FF2B5EF4-FFF2-40B4-BE49-F238E27FC236}">
                <a16:creationId xmlns:a16="http://schemas.microsoft.com/office/drawing/2014/main" id="{D0AFF494-E511-4BBD-A5E1-C1090602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>
            <a:extLst>
              <a:ext uri="{FF2B5EF4-FFF2-40B4-BE49-F238E27FC236}">
                <a16:creationId xmlns:a16="http://schemas.microsoft.com/office/drawing/2014/main" id="{338700C7-8885-4008-8F3A-E74B4B955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2675" name="Text Box 3">
            <a:extLst>
              <a:ext uri="{FF2B5EF4-FFF2-40B4-BE49-F238E27FC236}">
                <a16:creationId xmlns:a16="http://schemas.microsoft.com/office/drawing/2014/main" id="{3F9C94C6-5E85-442A-9ADD-972B3097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>
            <a:extLst>
              <a:ext uri="{FF2B5EF4-FFF2-40B4-BE49-F238E27FC236}">
                <a16:creationId xmlns:a16="http://schemas.microsoft.com/office/drawing/2014/main" id="{0EE6E1B1-54B7-42BA-98E4-C6BABF29E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23" name="Text Box 3">
            <a:extLst>
              <a:ext uri="{FF2B5EF4-FFF2-40B4-BE49-F238E27FC236}">
                <a16:creationId xmlns:a16="http://schemas.microsoft.com/office/drawing/2014/main" id="{8654CA92-F654-4905-8DFE-7FCC6B28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>
            <a:extLst>
              <a:ext uri="{FF2B5EF4-FFF2-40B4-BE49-F238E27FC236}">
                <a16:creationId xmlns:a16="http://schemas.microsoft.com/office/drawing/2014/main" id="{ACF118EC-F881-4746-BBA1-E3DF8234B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6771" name="Text Box 3">
            <a:extLst>
              <a:ext uri="{FF2B5EF4-FFF2-40B4-BE49-F238E27FC236}">
                <a16:creationId xmlns:a16="http://schemas.microsoft.com/office/drawing/2014/main" id="{541610A4-4ED8-4CC4-BACC-69DC4F48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>
            <a:extLst>
              <a:ext uri="{FF2B5EF4-FFF2-40B4-BE49-F238E27FC236}">
                <a16:creationId xmlns:a16="http://schemas.microsoft.com/office/drawing/2014/main" id="{46D2E160-3603-4927-801E-8914F7709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8819" name="Text Box 3">
            <a:extLst>
              <a:ext uri="{FF2B5EF4-FFF2-40B4-BE49-F238E27FC236}">
                <a16:creationId xmlns:a16="http://schemas.microsoft.com/office/drawing/2014/main" id="{EA5DAC16-18A6-4C4E-8AC4-64B41CE2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A10CCBCB-C3B9-418A-B667-E79AA4763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4600" y="696913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1955" name="Text Box 3">
            <a:extLst>
              <a:ext uri="{FF2B5EF4-FFF2-40B4-BE49-F238E27FC236}">
                <a16:creationId xmlns:a16="http://schemas.microsoft.com/office/drawing/2014/main" id="{DC4C38A7-116C-41D2-82C0-8A9A61BB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>
            <a:extLst>
              <a:ext uri="{FF2B5EF4-FFF2-40B4-BE49-F238E27FC236}">
                <a16:creationId xmlns:a16="http://schemas.microsoft.com/office/drawing/2014/main" id="{36791CDA-0C95-4C0B-87EB-AE78B6596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0867" name="Text Box 3">
            <a:extLst>
              <a:ext uri="{FF2B5EF4-FFF2-40B4-BE49-F238E27FC236}">
                <a16:creationId xmlns:a16="http://schemas.microsoft.com/office/drawing/2014/main" id="{015EC9F8-AE40-4F44-A4C3-D419EF5DF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>
            <a:extLst>
              <a:ext uri="{FF2B5EF4-FFF2-40B4-BE49-F238E27FC236}">
                <a16:creationId xmlns:a16="http://schemas.microsoft.com/office/drawing/2014/main" id="{231D1B48-3966-475E-B02B-734675EC2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2915" name="Text Box 3">
            <a:extLst>
              <a:ext uri="{FF2B5EF4-FFF2-40B4-BE49-F238E27FC236}">
                <a16:creationId xmlns:a16="http://schemas.microsoft.com/office/drawing/2014/main" id="{29CA11C0-8B1F-4B45-B353-E2A5590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>
            <a:extLst>
              <a:ext uri="{FF2B5EF4-FFF2-40B4-BE49-F238E27FC236}">
                <a16:creationId xmlns:a16="http://schemas.microsoft.com/office/drawing/2014/main" id="{165FFBF3-96E2-414F-9E3C-791735602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63" name="Text Box 3">
            <a:extLst>
              <a:ext uri="{FF2B5EF4-FFF2-40B4-BE49-F238E27FC236}">
                <a16:creationId xmlns:a16="http://schemas.microsoft.com/office/drawing/2014/main" id="{D8B3FB32-05EE-4A1C-AFD1-6CFF1A24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>
            <a:extLst>
              <a:ext uri="{FF2B5EF4-FFF2-40B4-BE49-F238E27FC236}">
                <a16:creationId xmlns:a16="http://schemas.microsoft.com/office/drawing/2014/main" id="{A70616D7-D8CB-4190-9D9E-2ADD92277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7011" name="Text Box 3">
            <a:extLst>
              <a:ext uri="{FF2B5EF4-FFF2-40B4-BE49-F238E27FC236}">
                <a16:creationId xmlns:a16="http://schemas.microsoft.com/office/drawing/2014/main" id="{A858D24C-9101-4277-8F04-4717083B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>
            <a:extLst>
              <a:ext uri="{FF2B5EF4-FFF2-40B4-BE49-F238E27FC236}">
                <a16:creationId xmlns:a16="http://schemas.microsoft.com/office/drawing/2014/main" id="{CD2B4FFD-716A-4C39-9A7F-6C45B8C98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9059" name="Text Box 3">
            <a:extLst>
              <a:ext uri="{FF2B5EF4-FFF2-40B4-BE49-F238E27FC236}">
                <a16:creationId xmlns:a16="http://schemas.microsoft.com/office/drawing/2014/main" id="{523B4D0F-D39E-455E-877D-99A571DF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>
            <a:extLst>
              <a:ext uri="{FF2B5EF4-FFF2-40B4-BE49-F238E27FC236}">
                <a16:creationId xmlns:a16="http://schemas.microsoft.com/office/drawing/2014/main" id="{EFEE487D-F948-4F7B-B09A-F94F78846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1107" name="Text Box 3">
            <a:extLst>
              <a:ext uri="{FF2B5EF4-FFF2-40B4-BE49-F238E27FC236}">
                <a16:creationId xmlns:a16="http://schemas.microsoft.com/office/drawing/2014/main" id="{953CB8DD-5524-4374-825E-361E0949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>
            <a:extLst>
              <a:ext uri="{FF2B5EF4-FFF2-40B4-BE49-F238E27FC236}">
                <a16:creationId xmlns:a16="http://schemas.microsoft.com/office/drawing/2014/main" id="{42E36F13-6270-42A5-9A64-93C4E87D6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3155" name="Text Box 3">
            <a:extLst>
              <a:ext uri="{FF2B5EF4-FFF2-40B4-BE49-F238E27FC236}">
                <a16:creationId xmlns:a16="http://schemas.microsoft.com/office/drawing/2014/main" id="{C9259B00-1859-42A4-9C9A-3E3DE11D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>
            <a:extLst>
              <a:ext uri="{FF2B5EF4-FFF2-40B4-BE49-F238E27FC236}">
                <a16:creationId xmlns:a16="http://schemas.microsoft.com/office/drawing/2014/main" id="{99C84A0D-5C72-40DC-BB44-9C66A27DB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03" name="Text Box 3">
            <a:extLst>
              <a:ext uri="{FF2B5EF4-FFF2-40B4-BE49-F238E27FC236}">
                <a16:creationId xmlns:a16="http://schemas.microsoft.com/office/drawing/2014/main" id="{D9146105-8C27-4CF4-91FF-8F024BAE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>
            <a:extLst>
              <a:ext uri="{FF2B5EF4-FFF2-40B4-BE49-F238E27FC236}">
                <a16:creationId xmlns:a16="http://schemas.microsoft.com/office/drawing/2014/main" id="{4C5E3B72-F33C-4E44-A76A-D0409A614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7251" name="Text Box 3">
            <a:extLst>
              <a:ext uri="{FF2B5EF4-FFF2-40B4-BE49-F238E27FC236}">
                <a16:creationId xmlns:a16="http://schemas.microsoft.com/office/drawing/2014/main" id="{CCCB7062-85CF-4BBA-944B-C13B8D01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>
            <a:extLst>
              <a:ext uri="{FF2B5EF4-FFF2-40B4-BE49-F238E27FC236}">
                <a16:creationId xmlns:a16="http://schemas.microsoft.com/office/drawing/2014/main" id="{EBE25C71-2025-4A31-8B14-9CA72F8B8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9299" name="Text Box 3">
            <a:extLst>
              <a:ext uri="{FF2B5EF4-FFF2-40B4-BE49-F238E27FC236}">
                <a16:creationId xmlns:a16="http://schemas.microsoft.com/office/drawing/2014/main" id="{324747AB-9E3B-480B-9ADB-FF65DC4C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>
            <a:extLst>
              <a:ext uri="{FF2B5EF4-FFF2-40B4-BE49-F238E27FC236}">
                <a16:creationId xmlns:a16="http://schemas.microsoft.com/office/drawing/2014/main" id="{09DE30EB-2B7C-43A8-BEA2-ED3587110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03" name="Text Box 3">
            <a:extLst>
              <a:ext uri="{FF2B5EF4-FFF2-40B4-BE49-F238E27FC236}">
                <a16:creationId xmlns:a16="http://schemas.microsoft.com/office/drawing/2014/main" id="{0F31D162-1AC4-40D8-B4C2-07DDA9D2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>
            <a:extLst>
              <a:ext uri="{FF2B5EF4-FFF2-40B4-BE49-F238E27FC236}">
                <a16:creationId xmlns:a16="http://schemas.microsoft.com/office/drawing/2014/main" id="{B0C09620-47BB-4B2E-AD77-FFDE34DA2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3395" name="Text Box 3">
            <a:extLst>
              <a:ext uri="{FF2B5EF4-FFF2-40B4-BE49-F238E27FC236}">
                <a16:creationId xmlns:a16="http://schemas.microsoft.com/office/drawing/2014/main" id="{EA723066-B373-4E16-A574-8208A019C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>
            <a:extLst>
              <a:ext uri="{FF2B5EF4-FFF2-40B4-BE49-F238E27FC236}">
                <a16:creationId xmlns:a16="http://schemas.microsoft.com/office/drawing/2014/main" id="{C432BECB-676D-4DF7-B1E7-8B4753AC4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1347" name="Text Box 3">
            <a:extLst>
              <a:ext uri="{FF2B5EF4-FFF2-40B4-BE49-F238E27FC236}">
                <a16:creationId xmlns:a16="http://schemas.microsoft.com/office/drawing/2014/main" id="{6E2D2EC1-4CB3-4FE0-A795-B2DE2D9A9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>
            <a:extLst>
              <a:ext uri="{FF2B5EF4-FFF2-40B4-BE49-F238E27FC236}">
                <a16:creationId xmlns:a16="http://schemas.microsoft.com/office/drawing/2014/main" id="{AC4C7E36-693A-48C1-8D54-960000360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43" name="Text Box 3">
            <a:extLst>
              <a:ext uri="{FF2B5EF4-FFF2-40B4-BE49-F238E27FC236}">
                <a16:creationId xmlns:a16="http://schemas.microsoft.com/office/drawing/2014/main" id="{20240E19-F62E-4681-B490-ECBAB125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>
            <a:extLst>
              <a:ext uri="{FF2B5EF4-FFF2-40B4-BE49-F238E27FC236}">
                <a16:creationId xmlns:a16="http://schemas.microsoft.com/office/drawing/2014/main" id="{BEF854A9-8B49-483C-A7B2-22B62C5D8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7491" name="Text Box 3">
            <a:extLst>
              <a:ext uri="{FF2B5EF4-FFF2-40B4-BE49-F238E27FC236}">
                <a16:creationId xmlns:a16="http://schemas.microsoft.com/office/drawing/2014/main" id="{9C339FD0-4D74-4E44-AA52-18F3A431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>
            <a:extLst>
              <a:ext uri="{FF2B5EF4-FFF2-40B4-BE49-F238E27FC236}">
                <a16:creationId xmlns:a16="http://schemas.microsoft.com/office/drawing/2014/main" id="{9801611D-14D8-4700-86CC-29AF9B96A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9539" name="Text Box 3">
            <a:extLst>
              <a:ext uri="{FF2B5EF4-FFF2-40B4-BE49-F238E27FC236}">
                <a16:creationId xmlns:a16="http://schemas.microsoft.com/office/drawing/2014/main" id="{3DD85950-3C31-4056-8E60-763ACC41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>
            <a:extLst>
              <a:ext uri="{FF2B5EF4-FFF2-40B4-BE49-F238E27FC236}">
                <a16:creationId xmlns:a16="http://schemas.microsoft.com/office/drawing/2014/main" id="{CF33EB40-EFB8-42AE-B43B-E96EA8F47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1587" name="Text Box 3">
            <a:extLst>
              <a:ext uri="{FF2B5EF4-FFF2-40B4-BE49-F238E27FC236}">
                <a16:creationId xmlns:a16="http://schemas.microsoft.com/office/drawing/2014/main" id="{0347507C-C760-4F25-AF28-97F95D80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>
            <a:extLst>
              <a:ext uri="{FF2B5EF4-FFF2-40B4-BE49-F238E27FC236}">
                <a16:creationId xmlns:a16="http://schemas.microsoft.com/office/drawing/2014/main" id="{FFC83DF6-DD71-42CE-8F78-8876D4352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3635" name="Text Box 3">
            <a:extLst>
              <a:ext uri="{FF2B5EF4-FFF2-40B4-BE49-F238E27FC236}">
                <a16:creationId xmlns:a16="http://schemas.microsoft.com/office/drawing/2014/main" id="{1F000F28-1CD5-4443-9CFD-17EF3D1AC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CADD3A60-28FA-4A95-A808-B6E7878AE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683" name="Text Box 3">
            <a:extLst>
              <a:ext uri="{FF2B5EF4-FFF2-40B4-BE49-F238E27FC236}">
                <a16:creationId xmlns:a16="http://schemas.microsoft.com/office/drawing/2014/main" id="{FDE95212-A0DC-463A-AA7D-BF09DA17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719B6BF1-87DE-4FDA-A7EF-578CBF02E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7731" name="Text Box 3">
            <a:extLst>
              <a:ext uri="{FF2B5EF4-FFF2-40B4-BE49-F238E27FC236}">
                <a16:creationId xmlns:a16="http://schemas.microsoft.com/office/drawing/2014/main" id="{D6B82DC1-0F91-41BA-AE0C-D074CBE5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4CCC039C-B1A1-4DE3-BB81-9E89F1D16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9779" name="Text Box 3">
            <a:extLst>
              <a:ext uri="{FF2B5EF4-FFF2-40B4-BE49-F238E27FC236}">
                <a16:creationId xmlns:a16="http://schemas.microsoft.com/office/drawing/2014/main" id="{8497D125-D7B0-4D59-8A78-F0B4B07D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>
            <a:extLst>
              <a:ext uri="{FF2B5EF4-FFF2-40B4-BE49-F238E27FC236}">
                <a16:creationId xmlns:a16="http://schemas.microsoft.com/office/drawing/2014/main" id="{7E48B859-4555-4C20-81E3-48AFD64CE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6051" name="Text Box 3">
            <a:extLst>
              <a:ext uri="{FF2B5EF4-FFF2-40B4-BE49-F238E27FC236}">
                <a16:creationId xmlns:a16="http://schemas.microsoft.com/office/drawing/2014/main" id="{F6120666-8259-4B65-9A38-3983BFB8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D58B601C-0A43-4E52-97A0-A5BE320B4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1827" name="Text Box 3">
            <a:extLst>
              <a:ext uri="{FF2B5EF4-FFF2-40B4-BE49-F238E27FC236}">
                <a16:creationId xmlns:a16="http://schemas.microsoft.com/office/drawing/2014/main" id="{149AAE4C-2F17-4163-8831-4A1E92B7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49BB212E-90A8-414E-BF80-322FC3F9C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3875" name="Text Box 3">
            <a:extLst>
              <a:ext uri="{FF2B5EF4-FFF2-40B4-BE49-F238E27FC236}">
                <a16:creationId xmlns:a16="http://schemas.microsoft.com/office/drawing/2014/main" id="{5FB5DF1E-D85D-4B59-99F2-D5EAF033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AD3D725F-4E3F-4A64-B97D-C8792E9C5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23" name="Text Box 3">
            <a:extLst>
              <a:ext uri="{FF2B5EF4-FFF2-40B4-BE49-F238E27FC236}">
                <a16:creationId xmlns:a16="http://schemas.microsoft.com/office/drawing/2014/main" id="{9DC44C7F-6177-428A-8D1C-85EC94E42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284015DF-93B1-4E5C-B380-4B84752BD4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7971" name="Text Box 3">
            <a:extLst>
              <a:ext uri="{FF2B5EF4-FFF2-40B4-BE49-F238E27FC236}">
                <a16:creationId xmlns:a16="http://schemas.microsoft.com/office/drawing/2014/main" id="{9F3A1FAA-2644-4112-B147-37E1874EF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>
            <a:extLst>
              <a:ext uri="{FF2B5EF4-FFF2-40B4-BE49-F238E27FC236}">
                <a16:creationId xmlns:a16="http://schemas.microsoft.com/office/drawing/2014/main" id="{430A6459-D45A-41FC-989C-11A247E4D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0019" name="Text Box 3">
            <a:extLst>
              <a:ext uri="{FF2B5EF4-FFF2-40B4-BE49-F238E27FC236}">
                <a16:creationId xmlns:a16="http://schemas.microsoft.com/office/drawing/2014/main" id="{A8641DAA-D2C1-440B-96A1-20260D3A7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>
            <a:extLst>
              <a:ext uri="{FF2B5EF4-FFF2-40B4-BE49-F238E27FC236}">
                <a16:creationId xmlns:a16="http://schemas.microsoft.com/office/drawing/2014/main" id="{C6E4E2F5-D5BB-4755-82F7-ABF87BC0F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2067" name="Text Box 3">
            <a:extLst>
              <a:ext uri="{FF2B5EF4-FFF2-40B4-BE49-F238E27FC236}">
                <a16:creationId xmlns:a16="http://schemas.microsoft.com/office/drawing/2014/main" id="{EFE107B8-4B86-428B-B11F-7B3C351B8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>
            <a:extLst>
              <a:ext uri="{FF2B5EF4-FFF2-40B4-BE49-F238E27FC236}">
                <a16:creationId xmlns:a16="http://schemas.microsoft.com/office/drawing/2014/main" id="{A0E19294-2A7C-4F66-AEE4-3BAC44E44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4115" name="Text Box 3">
            <a:extLst>
              <a:ext uri="{FF2B5EF4-FFF2-40B4-BE49-F238E27FC236}">
                <a16:creationId xmlns:a16="http://schemas.microsoft.com/office/drawing/2014/main" id="{45F58FBA-2463-4B29-8519-56CFC195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>
            <a:extLst>
              <a:ext uri="{FF2B5EF4-FFF2-40B4-BE49-F238E27FC236}">
                <a16:creationId xmlns:a16="http://schemas.microsoft.com/office/drawing/2014/main" id="{3560340E-266F-47D1-9546-21D0F8BDD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63" name="Text Box 3">
            <a:extLst>
              <a:ext uri="{FF2B5EF4-FFF2-40B4-BE49-F238E27FC236}">
                <a16:creationId xmlns:a16="http://schemas.microsoft.com/office/drawing/2014/main" id="{C479777C-181C-44A8-819E-94B038AF8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>
            <a:extLst>
              <a:ext uri="{FF2B5EF4-FFF2-40B4-BE49-F238E27FC236}">
                <a16:creationId xmlns:a16="http://schemas.microsoft.com/office/drawing/2014/main" id="{475135A8-F3D1-4F4A-9919-E518A1B5A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8211" name="Text Box 3">
            <a:extLst>
              <a:ext uri="{FF2B5EF4-FFF2-40B4-BE49-F238E27FC236}">
                <a16:creationId xmlns:a16="http://schemas.microsoft.com/office/drawing/2014/main" id="{5ED0D6D4-D5A3-481B-9FD8-AB554063D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>
            <a:extLst>
              <a:ext uri="{FF2B5EF4-FFF2-40B4-BE49-F238E27FC236}">
                <a16:creationId xmlns:a16="http://schemas.microsoft.com/office/drawing/2014/main" id="{D35ED15C-1940-4EEA-A794-774CFC64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0259" name="Text Box 3">
            <a:extLst>
              <a:ext uri="{FF2B5EF4-FFF2-40B4-BE49-F238E27FC236}">
                <a16:creationId xmlns:a16="http://schemas.microsoft.com/office/drawing/2014/main" id="{7A4B559C-3002-4147-A831-7F9F3BC8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>
            <a:extLst>
              <a:ext uri="{FF2B5EF4-FFF2-40B4-BE49-F238E27FC236}">
                <a16:creationId xmlns:a16="http://schemas.microsoft.com/office/drawing/2014/main" id="{5CCC915C-BEB9-44B5-926D-47048D333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8099" name="Text Box 3">
            <a:extLst>
              <a:ext uri="{FF2B5EF4-FFF2-40B4-BE49-F238E27FC236}">
                <a16:creationId xmlns:a16="http://schemas.microsoft.com/office/drawing/2014/main" id="{251CEA75-633A-437A-B9F0-B2563853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>
            <a:extLst>
              <a:ext uri="{FF2B5EF4-FFF2-40B4-BE49-F238E27FC236}">
                <a16:creationId xmlns:a16="http://schemas.microsoft.com/office/drawing/2014/main" id="{F8A60326-60A8-489E-B9A7-FD59E2443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2307" name="Text Box 3">
            <a:extLst>
              <a:ext uri="{FF2B5EF4-FFF2-40B4-BE49-F238E27FC236}">
                <a16:creationId xmlns:a16="http://schemas.microsoft.com/office/drawing/2014/main" id="{E566F9B9-F010-4240-A2A0-6655DC2A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>
            <a:extLst>
              <a:ext uri="{FF2B5EF4-FFF2-40B4-BE49-F238E27FC236}">
                <a16:creationId xmlns:a16="http://schemas.microsoft.com/office/drawing/2014/main" id="{110181F1-0723-4143-A094-4675732D6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4355" name="Text Box 3">
            <a:extLst>
              <a:ext uri="{FF2B5EF4-FFF2-40B4-BE49-F238E27FC236}">
                <a16:creationId xmlns:a16="http://schemas.microsoft.com/office/drawing/2014/main" id="{F59D97C9-2E24-4490-8715-2A5952ED0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>
            <a:extLst>
              <a:ext uri="{FF2B5EF4-FFF2-40B4-BE49-F238E27FC236}">
                <a16:creationId xmlns:a16="http://schemas.microsoft.com/office/drawing/2014/main" id="{BCB760A2-EBE0-4C43-9FA5-E75FCA7E3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03" name="Text Box 3">
            <a:extLst>
              <a:ext uri="{FF2B5EF4-FFF2-40B4-BE49-F238E27FC236}">
                <a16:creationId xmlns:a16="http://schemas.microsoft.com/office/drawing/2014/main" id="{9C493AD4-7645-4735-979D-5A4CA12A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>
            <a:extLst>
              <a:ext uri="{FF2B5EF4-FFF2-40B4-BE49-F238E27FC236}">
                <a16:creationId xmlns:a16="http://schemas.microsoft.com/office/drawing/2014/main" id="{41EBBAE2-1E0A-4BA2-969F-E15E5140A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8451" name="Text Box 3">
            <a:extLst>
              <a:ext uri="{FF2B5EF4-FFF2-40B4-BE49-F238E27FC236}">
                <a16:creationId xmlns:a16="http://schemas.microsoft.com/office/drawing/2014/main" id="{1835B9FB-481D-40FE-9581-2339A045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>
            <a:extLst>
              <a:ext uri="{FF2B5EF4-FFF2-40B4-BE49-F238E27FC236}">
                <a16:creationId xmlns:a16="http://schemas.microsoft.com/office/drawing/2014/main" id="{B4C2D734-0888-41E6-80BA-4609B620E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0499" name="Text Box 3">
            <a:extLst>
              <a:ext uri="{FF2B5EF4-FFF2-40B4-BE49-F238E27FC236}">
                <a16:creationId xmlns:a16="http://schemas.microsoft.com/office/drawing/2014/main" id="{793F028F-9D80-4346-AF28-117492C9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>
            <a:extLst>
              <a:ext uri="{FF2B5EF4-FFF2-40B4-BE49-F238E27FC236}">
                <a16:creationId xmlns:a16="http://schemas.microsoft.com/office/drawing/2014/main" id="{9AB2A552-B956-422E-8D4F-9AE62F12A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2547" name="Text Box 3">
            <a:extLst>
              <a:ext uri="{FF2B5EF4-FFF2-40B4-BE49-F238E27FC236}">
                <a16:creationId xmlns:a16="http://schemas.microsoft.com/office/drawing/2014/main" id="{858AD1E6-BD92-4E13-AB9B-A2285B4EF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>
            <a:extLst>
              <a:ext uri="{FF2B5EF4-FFF2-40B4-BE49-F238E27FC236}">
                <a16:creationId xmlns:a16="http://schemas.microsoft.com/office/drawing/2014/main" id="{712CC5AF-DA23-42A4-A534-5DF0B59CA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4595" name="Text Box 3">
            <a:extLst>
              <a:ext uri="{FF2B5EF4-FFF2-40B4-BE49-F238E27FC236}">
                <a16:creationId xmlns:a16="http://schemas.microsoft.com/office/drawing/2014/main" id="{060C22ED-8911-44FD-BAF7-4425B0F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>
            <a:extLst>
              <a:ext uri="{FF2B5EF4-FFF2-40B4-BE49-F238E27FC236}">
                <a16:creationId xmlns:a16="http://schemas.microsoft.com/office/drawing/2014/main" id="{E28B65FD-E431-4067-A6EF-F867341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43" name="Text Box 3">
            <a:extLst>
              <a:ext uri="{FF2B5EF4-FFF2-40B4-BE49-F238E27FC236}">
                <a16:creationId xmlns:a16="http://schemas.microsoft.com/office/drawing/2014/main" id="{17F0F232-82CB-4E6C-81BE-664210B7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>
            <a:extLst>
              <a:ext uri="{FF2B5EF4-FFF2-40B4-BE49-F238E27FC236}">
                <a16:creationId xmlns:a16="http://schemas.microsoft.com/office/drawing/2014/main" id="{79B4E547-37EE-4986-A85C-866B0FC7B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8691" name="Text Box 3">
            <a:extLst>
              <a:ext uri="{FF2B5EF4-FFF2-40B4-BE49-F238E27FC236}">
                <a16:creationId xmlns:a16="http://schemas.microsoft.com/office/drawing/2014/main" id="{70CA1DD6-9BDF-4787-9025-1A58C06D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>
            <a:extLst>
              <a:ext uri="{FF2B5EF4-FFF2-40B4-BE49-F238E27FC236}">
                <a16:creationId xmlns:a16="http://schemas.microsoft.com/office/drawing/2014/main" id="{EE71374B-FBB8-441A-BD9A-0C1714094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1613" y="307975"/>
            <a:ext cx="6605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0739" name="Text Box 3">
            <a:extLst>
              <a:ext uri="{FF2B5EF4-FFF2-40B4-BE49-F238E27FC236}">
                <a16:creationId xmlns:a16="http://schemas.microsoft.com/office/drawing/2014/main" id="{0ABFB371-8C1C-47B0-99A1-A09E76D2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>
            <a:extLst>
              <a:ext uri="{FF2B5EF4-FFF2-40B4-BE49-F238E27FC236}">
                <a16:creationId xmlns:a16="http://schemas.microsoft.com/office/drawing/2014/main" id="{3945AB14-66B5-4B13-9E96-F67E2DF8C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0147" name="Text Box 3">
            <a:extLst>
              <a:ext uri="{FF2B5EF4-FFF2-40B4-BE49-F238E27FC236}">
                <a16:creationId xmlns:a16="http://schemas.microsoft.com/office/drawing/2014/main" id="{22B91034-59E6-4600-AB04-8A310436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>
            <a:extLst>
              <a:ext uri="{FF2B5EF4-FFF2-40B4-BE49-F238E27FC236}">
                <a16:creationId xmlns:a16="http://schemas.microsoft.com/office/drawing/2014/main" id="{2B57EB12-DF4C-4CAB-A484-F135B36E4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2787" name="Text Box 3">
            <a:extLst>
              <a:ext uri="{FF2B5EF4-FFF2-40B4-BE49-F238E27FC236}">
                <a16:creationId xmlns:a16="http://schemas.microsoft.com/office/drawing/2014/main" id="{68CCD1A4-6CDB-4898-A75B-14815D78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>
            <a:extLst>
              <a:ext uri="{FF2B5EF4-FFF2-40B4-BE49-F238E27FC236}">
                <a16:creationId xmlns:a16="http://schemas.microsoft.com/office/drawing/2014/main" id="{02ED9004-2768-422F-B478-E32501205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4835" name="Text Box 3">
            <a:extLst>
              <a:ext uri="{FF2B5EF4-FFF2-40B4-BE49-F238E27FC236}">
                <a16:creationId xmlns:a16="http://schemas.microsoft.com/office/drawing/2014/main" id="{8DF861A5-CA4C-4417-A5B9-745A3BAC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>
            <a:extLst>
              <a:ext uri="{FF2B5EF4-FFF2-40B4-BE49-F238E27FC236}">
                <a16:creationId xmlns:a16="http://schemas.microsoft.com/office/drawing/2014/main" id="{E8C57B59-DBE0-45DC-8DF1-6DC3A96CD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883" name="Text Box 3">
            <a:extLst>
              <a:ext uri="{FF2B5EF4-FFF2-40B4-BE49-F238E27FC236}">
                <a16:creationId xmlns:a16="http://schemas.microsoft.com/office/drawing/2014/main" id="{EEB31366-6B61-4E8A-9E8C-04859534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>
            <a:extLst>
              <a:ext uri="{FF2B5EF4-FFF2-40B4-BE49-F238E27FC236}">
                <a16:creationId xmlns:a16="http://schemas.microsoft.com/office/drawing/2014/main" id="{2E6D31DA-57CD-45BD-8A02-B0B592225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8931" name="Text Box 3">
            <a:extLst>
              <a:ext uri="{FF2B5EF4-FFF2-40B4-BE49-F238E27FC236}">
                <a16:creationId xmlns:a16="http://schemas.microsoft.com/office/drawing/2014/main" id="{3E5A3852-C798-4CE0-91F7-8A027B8A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>
            <a:extLst>
              <a:ext uri="{FF2B5EF4-FFF2-40B4-BE49-F238E27FC236}">
                <a16:creationId xmlns:a16="http://schemas.microsoft.com/office/drawing/2014/main" id="{C2D3B985-AD91-4DC5-8CEC-1E0121E75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0979" name="Text Box 3">
            <a:extLst>
              <a:ext uri="{FF2B5EF4-FFF2-40B4-BE49-F238E27FC236}">
                <a16:creationId xmlns:a16="http://schemas.microsoft.com/office/drawing/2014/main" id="{A9D0EF61-7FA7-41B1-87BA-5BD6355E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>
            <a:extLst>
              <a:ext uri="{FF2B5EF4-FFF2-40B4-BE49-F238E27FC236}">
                <a16:creationId xmlns:a16="http://schemas.microsoft.com/office/drawing/2014/main" id="{DEF9DCFF-508D-4EE8-AA4A-AECA39D6C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3027" name="Text Box 3">
            <a:extLst>
              <a:ext uri="{FF2B5EF4-FFF2-40B4-BE49-F238E27FC236}">
                <a16:creationId xmlns:a16="http://schemas.microsoft.com/office/drawing/2014/main" id="{AAA7AD6E-0E5E-4793-8408-85CC7E1F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>
            <a:extLst>
              <a:ext uri="{FF2B5EF4-FFF2-40B4-BE49-F238E27FC236}">
                <a16:creationId xmlns:a16="http://schemas.microsoft.com/office/drawing/2014/main" id="{D99B6D7D-0D85-498D-8AB4-C923DA093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5075" name="Text Box 3">
            <a:extLst>
              <a:ext uri="{FF2B5EF4-FFF2-40B4-BE49-F238E27FC236}">
                <a16:creationId xmlns:a16="http://schemas.microsoft.com/office/drawing/2014/main" id="{9DFBF43F-A75A-4E34-BEFF-E49B3BDD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>
            <a:extLst>
              <a:ext uri="{FF2B5EF4-FFF2-40B4-BE49-F238E27FC236}">
                <a16:creationId xmlns:a16="http://schemas.microsoft.com/office/drawing/2014/main" id="{6B0275B4-75A0-4ED0-AC3C-7158B6BA4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23" name="Text Box 3">
            <a:extLst>
              <a:ext uri="{FF2B5EF4-FFF2-40B4-BE49-F238E27FC236}">
                <a16:creationId xmlns:a16="http://schemas.microsoft.com/office/drawing/2014/main" id="{6A7658C2-EEEA-4B2B-9A2B-647C9E7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>
            <a:extLst>
              <a:ext uri="{FF2B5EF4-FFF2-40B4-BE49-F238E27FC236}">
                <a16:creationId xmlns:a16="http://schemas.microsoft.com/office/drawing/2014/main" id="{C434A84A-2E25-41AE-89C9-843D3DDA2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2195" name="Text Box 3">
            <a:extLst>
              <a:ext uri="{FF2B5EF4-FFF2-40B4-BE49-F238E27FC236}">
                <a16:creationId xmlns:a16="http://schemas.microsoft.com/office/drawing/2014/main" id="{0EFA2769-1889-4601-9B27-C512BC26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>
            <a:extLst>
              <a:ext uri="{FF2B5EF4-FFF2-40B4-BE49-F238E27FC236}">
                <a16:creationId xmlns:a16="http://schemas.microsoft.com/office/drawing/2014/main" id="{9C0ABEFA-56D2-48A9-A44A-56B774AD5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43" name="Text Box 3">
            <a:extLst>
              <a:ext uri="{FF2B5EF4-FFF2-40B4-BE49-F238E27FC236}">
                <a16:creationId xmlns:a16="http://schemas.microsoft.com/office/drawing/2014/main" id="{077BABAE-E0F6-4709-9BE1-18FC008F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>
            <a:extLst>
              <a:ext uri="{FF2B5EF4-FFF2-40B4-BE49-F238E27FC236}">
                <a16:creationId xmlns:a16="http://schemas.microsoft.com/office/drawing/2014/main" id="{5ACCA351-50DE-4579-9A74-63C9131DD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7113" y="307975"/>
            <a:ext cx="4954587" cy="3716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6291" name="Text Box 3">
            <a:extLst>
              <a:ext uri="{FF2B5EF4-FFF2-40B4-BE49-F238E27FC236}">
                <a16:creationId xmlns:a16="http://schemas.microsoft.com/office/drawing/2014/main" id="{34624D99-497D-42FE-9A67-7F53F5FE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968-820C-4057-891E-1286B128E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4487-8DC9-4E47-88B4-F2930B7B2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365-4ABD-4CF2-95AC-1D790EAB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4785-A294-4BD3-ACBA-20B0122E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B42C-1695-4549-8835-55E4D62C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C679-74E1-4982-AE28-CBE87208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FC5D-89C5-4E34-A74B-1791CD918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4C61-CDDA-484B-8AEE-19C8A5F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00E8-C56D-4FE9-A67E-3FD07788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B775-BFF5-4D21-8392-329E32F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9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AC5F5-2617-4D3B-9ECE-68DA1596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081D-FAA8-467C-AA3A-9C9956C9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63CA-281F-4175-9982-83C85025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AB32-479D-4E49-B6B5-BC6A3D93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B066-CCDB-432A-8AFB-9A29625D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AA3E-B532-4C31-8C5F-DE8B6DCC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3069-D531-4D1C-89D9-61273CE5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8876-1F22-4ECD-B621-95AAC63D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3392-EED0-4EC0-B898-ED725112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88F8-D9A4-4FAB-BA13-53FB14FB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EE74-699E-4AC4-BBDA-CAE4C8EB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0A25-5776-4B90-86B1-078A7D41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D05C-D5D9-4C7A-8565-78288647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6908-D5F1-42E3-B327-6B4267D1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6397-D789-4395-BD88-4A665CFF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4AF-8D00-43A9-A59B-C98976E8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3EC-B2F3-4CB3-9F9D-4C0C9C738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0B60-86BB-4EFC-91AF-1B89DAC2A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7DF8-AD7E-4C4A-8C23-878C64FA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C195-F2FD-43F2-B081-C632FC3F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5245E-BD85-4038-9EFD-EBDD502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500A-8C35-448F-8631-E41582E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C0AE4-2D40-4843-A4A6-C56F945E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319E4-5C00-4740-9306-5E6F5EE12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76516-B0AF-4280-B4C5-6D1E8AAB4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1D18D-C36C-4BB4-976B-C3B0027A8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2F3B4-35D2-4BF7-B000-A49A1E74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E801B-5567-40AA-B7C5-A9C4C2B8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27D3B-4CB6-4C4A-9A54-F9D2DEBF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59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ADC7-198B-4ADF-897B-FB3428C3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8C289-E12F-4DC6-BEB5-368FC5CA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AD70-2A3E-4990-B3BD-00C3B32C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9F28C-B7A9-4EAA-BA07-90095FB5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26814-4E41-4658-90DE-C4AF3E21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3AE06-E83B-4920-8D94-D8E56527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098B4-57BD-4260-A32B-D2E6F19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6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42C-5E28-45C0-A6AB-129C3292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141B-171D-4A86-85E2-011E89B2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1606-A72C-42CA-9719-DB7FA4DC0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8C54-C119-4128-A42D-907363C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A12A-C905-446D-9EF8-64DDF6D0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E598-7DF2-478F-AED4-061E02C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CA5A-515A-4500-9E2F-B1EC32A9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D2A28-A5AE-4C83-AFFD-1F154953D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D3CD-F466-4751-BBE0-BE276FEF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9C48C-CF59-4818-A7E3-47F6C51B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D5DFF-3BC3-4549-88D5-2741A8EA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109D-F8AE-4943-AB55-8B7E5F9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5CB54-A972-4AD4-8B81-15600AB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38B04-48FB-451C-86A7-EBAE51E2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7058-72B4-4CCC-B8C9-CEC1B635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4D07-A098-4A62-9643-348FE3E01886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D56D-F11C-4E36-A0C8-ACA7098DC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3C4BE-07D2-4913-93EC-B29056A7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E9FB-5083-4713-B931-2F4912AD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7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>
            <a:extLst>
              <a:ext uri="{FF2B5EF4-FFF2-40B4-BE49-F238E27FC236}">
                <a16:creationId xmlns:a16="http://schemas.microsoft.com/office/drawing/2014/main" id="{5F681362-3C7D-4A29-8BEC-99E6CF9C0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Requirements</a:t>
            </a:r>
          </a:p>
        </p:txBody>
      </p:sp>
      <p:sp>
        <p:nvSpPr>
          <p:cNvPr id="4099" name="Rectangle 16">
            <a:extLst>
              <a:ext uri="{FF2B5EF4-FFF2-40B4-BE49-F238E27FC236}">
                <a16:creationId xmlns:a16="http://schemas.microsoft.com/office/drawing/2014/main" id="{1B5D57D0-9EBB-4822-9B4D-81542F039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3B2228-2D5C-425B-B28E-F5AE23DD129E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8615E9E-6AF1-4F1A-9E7E-4CEC25BBB6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Requirements Analysis and Specification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F873EDB0-3877-488F-8262-60DCCFF4F6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3C81D7D9-45E9-4F43-BC36-5BD4DF5C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7191C2DC-F693-4B88-A04D-D5FE4020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807006-3DCF-403B-A3B6-FC1F93A64E0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889992C-B356-4C01-8819-03DCCF144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Requirements Process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DDFACAF-71D5-4934-808E-6C9DBF5CA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791" y="1905000"/>
            <a:ext cx="1042416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Sequence of steps that need to be performed to convert user needs into SRS</a:t>
            </a:r>
          </a:p>
          <a:p>
            <a:pPr eaLnBrk="1" hangingPunct="1"/>
            <a:r>
              <a:rPr lang="en-US" altLang="en-US" dirty="0"/>
              <a:t>Process has to elicit needs and requirements and clearly specifies it</a:t>
            </a:r>
          </a:p>
          <a:p>
            <a:pPr eaLnBrk="1" hangingPunct="1"/>
            <a:r>
              <a:rPr lang="en-US" altLang="en-US" dirty="0"/>
              <a:t>Basic activities</a:t>
            </a:r>
          </a:p>
          <a:p>
            <a:pPr lvl="1" eaLnBrk="1" hangingPunct="1"/>
            <a:r>
              <a:rPr lang="en-US" altLang="en-US" dirty="0"/>
              <a:t>problem or requirement analysis</a:t>
            </a:r>
          </a:p>
          <a:p>
            <a:pPr lvl="1" eaLnBrk="1" hangingPunct="1"/>
            <a:r>
              <a:rPr lang="en-US" altLang="en-US" dirty="0"/>
              <a:t>requirement specification</a:t>
            </a:r>
          </a:p>
          <a:p>
            <a:pPr lvl="1" eaLnBrk="1" hangingPunct="1"/>
            <a:r>
              <a:rPr lang="en-US" altLang="en-US" dirty="0"/>
              <a:t>validation</a:t>
            </a:r>
          </a:p>
          <a:p>
            <a:pPr eaLnBrk="1" hangingPunct="1"/>
            <a:r>
              <a:rPr lang="en-US" altLang="en-US" dirty="0"/>
              <a:t>Analysis involves elicitation and is the hardest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>
            <a:extLst>
              <a:ext uri="{FF2B5EF4-FFF2-40B4-BE49-F238E27FC236}">
                <a16:creationId xmlns:a16="http://schemas.microsoft.com/office/drawing/2014/main" id="{EA87DBE0-6531-458E-939B-E4FB378B0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 sz="3992"/>
              <a:t>Non-Functional Requirements</a:t>
            </a:r>
          </a:p>
        </p:txBody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9FFB31C1-35A2-46CC-96DD-A15DEA536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473276"/>
            <a:ext cx="8177178" cy="4297411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Hardware to be used,</a:t>
            </a:r>
          </a:p>
          <a:p>
            <a:pPr marL="311079" indent="-311079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Operating system </a:t>
            </a:r>
          </a:p>
          <a:p>
            <a:pPr marL="674004" lvl="1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or DBMS to be used</a:t>
            </a:r>
          </a:p>
          <a:p>
            <a:pPr marL="311079" indent="-311079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Capabilities of I/O devices</a:t>
            </a:r>
          </a:p>
          <a:p>
            <a:pPr marL="311079" indent="-311079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Standards compliance</a:t>
            </a:r>
          </a:p>
          <a:p>
            <a:pPr marL="311079" indent="-311079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Data representations </a:t>
            </a:r>
          </a:p>
          <a:p>
            <a:pPr marL="674004" lvl="1" defTabSz="829544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GB" altLang="en-US"/>
              <a:t>by the interfaced system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>
            <a:extLst>
              <a:ext uri="{FF2B5EF4-FFF2-40B4-BE49-F238E27FC236}">
                <a16:creationId xmlns:a16="http://schemas.microsoft.com/office/drawing/2014/main" id="{6ADD496D-A902-4F8E-B019-7149585A1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Goals of Implementation</a:t>
            </a:r>
          </a:p>
        </p:txBody>
      </p:sp>
      <p:sp>
        <p:nvSpPr>
          <p:cNvPr id="1080323" name="Rectangle 3">
            <a:extLst>
              <a:ext uri="{FF2B5EF4-FFF2-40B4-BE49-F238E27FC236}">
                <a16:creationId xmlns:a16="http://schemas.microsoft.com/office/drawing/2014/main" id="{FF949050-AF3B-426B-B016-977960905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5790" y="1332141"/>
            <a:ext cx="8671151" cy="4715055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>
                <a:solidFill>
                  <a:srgbClr val="000099"/>
                </a:solidFill>
              </a:rPr>
              <a:t>Goals describe things that are desirable of the system: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2903">
                <a:solidFill>
                  <a:srgbClr val="000099"/>
                </a:solidFill>
              </a:rPr>
              <a:t>But, would not be checked for compliance.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For example,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Reusability issues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Functionalities to be developed in future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>
            <a:extLst>
              <a:ext uri="{FF2B5EF4-FFF2-40B4-BE49-F238E27FC236}">
                <a16:creationId xmlns:a16="http://schemas.microsoft.com/office/drawing/2014/main" id="{9AA851B4-9532-433A-B431-E1BC961A4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76509"/>
            <a:ext cx="7772496" cy="1273094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Organization of the SRS Document</a:t>
            </a:r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F91F77F2-E7A5-426C-BB4F-3AB0D3529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Introduction.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Functional Requirements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Nonfunctional Requirements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External interface requirements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Performance requirements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Goals of implementation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>
            <a:extLst>
              <a:ext uri="{FF2B5EF4-FFF2-40B4-BE49-F238E27FC236}">
                <a16:creationId xmlns:a16="http://schemas.microsoft.com/office/drawing/2014/main" id="{3DE13369-054B-488C-A045-AF6058050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162243" name="Rectangle 3">
            <a:extLst>
              <a:ext uri="{FF2B5EF4-FFF2-40B4-BE49-F238E27FC236}">
                <a16:creationId xmlns:a16="http://schemas.microsoft.com/office/drawing/2014/main" id="{7A3877EF-3362-43E4-B771-E00531D73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4431" y="1203967"/>
            <a:ext cx="8482491" cy="4856190"/>
          </a:xfrm>
        </p:spPr>
        <p:txBody>
          <a:bodyPr/>
          <a:lstStyle/>
          <a:p>
            <a:r>
              <a:rPr lang="en-US" altLang="en-US"/>
              <a:t>A high-level function is one:</a:t>
            </a:r>
          </a:p>
          <a:p>
            <a:pPr lvl="1"/>
            <a:r>
              <a:rPr lang="en-US" altLang="en-US"/>
              <a:t>Using which the user can get some useful piece of work done.</a:t>
            </a:r>
          </a:p>
          <a:p>
            <a:r>
              <a:rPr lang="en-US" altLang="en-US"/>
              <a:t>Can the receipt printing work during withdrawal of money from an ATM:</a:t>
            </a:r>
          </a:p>
          <a:p>
            <a:pPr lvl="1"/>
            <a:r>
              <a:rPr lang="en-US" altLang="en-US"/>
              <a:t>Be called a useful piece of work?</a:t>
            </a:r>
          </a:p>
          <a:p>
            <a:r>
              <a:rPr lang="en-US" altLang="en-US"/>
              <a:t>A high-level requirement typically involves:	</a:t>
            </a:r>
          </a:p>
          <a:p>
            <a:pPr lvl="1"/>
            <a:r>
              <a:rPr lang="en-US" altLang="en-US"/>
              <a:t>Accepting some data from the user, </a:t>
            </a:r>
          </a:p>
          <a:p>
            <a:pPr lvl="1"/>
            <a:r>
              <a:rPr lang="en-US" altLang="en-US"/>
              <a:t>Transforming it to the required response, and then</a:t>
            </a:r>
          </a:p>
          <a:p>
            <a:pPr lvl="1"/>
            <a:r>
              <a:rPr lang="en-US" altLang="en-US"/>
              <a:t>Outputting the system response to the user.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>
            <a:extLst>
              <a:ext uri="{FF2B5EF4-FFF2-40B4-BE49-F238E27FC236}">
                <a16:creationId xmlns:a16="http://schemas.microsoft.com/office/drawing/2014/main" id="{2C5EEFE5-BD5B-4E90-88D8-937373192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High-Level Function</a:t>
            </a:r>
          </a:p>
        </p:txBody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02BA6921-F99C-4618-AF97-82E3AB6C3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5304" y="1330700"/>
            <a:ext cx="8551618" cy="4729457"/>
          </a:xfrm>
        </p:spPr>
        <p:txBody>
          <a:bodyPr/>
          <a:lstStyle/>
          <a:p>
            <a:r>
              <a:rPr lang="en-US" altLang="en-US" sz="3266"/>
              <a:t>A high-level function:</a:t>
            </a:r>
          </a:p>
          <a:p>
            <a:pPr lvl="1"/>
            <a:r>
              <a:rPr lang="en-US" altLang="en-US" sz="2903"/>
              <a:t>Usually involves a series of interactions between the system and one or more users.</a:t>
            </a:r>
          </a:p>
          <a:p>
            <a:r>
              <a:rPr lang="en-US" altLang="en-US" sz="3266"/>
              <a:t>Even for the same high-level function,</a:t>
            </a:r>
          </a:p>
          <a:p>
            <a:pPr lvl="1"/>
            <a:r>
              <a:rPr lang="en-US" altLang="en-US" sz="2903"/>
              <a:t>There can be different interaction sequences (or scenarios) </a:t>
            </a:r>
          </a:p>
          <a:p>
            <a:pPr lvl="1"/>
            <a:r>
              <a:rPr lang="en-US" altLang="en-US" sz="2903"/>
              <a:t>Due to users selecting different options or entering different data items.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>
            <a:extLst>
              <a:ext uri="{FF2B5EF4-FFF2-40B4-BE49-F238E27FC236}">
                <a16:creationId xmlns:a16="http://schemas.microsoft.com/office/drawing/2014/main" id="{1A181561-9F15-4057-96BC-C6F711A52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Example Functional Requirements</a:t>
            </a:r>
          </a:p>
        </p:txBody>
      </p:sp>
      <p:sp>
        <p:nvSpPr>
          <p:cNvPr id="1086467" name="Rectangle 3">
            <a:extLst>
              <a:ext uri="{FF2B5EF4-FFF2-40B4-BE49-F238E27FC236}">
                <a16:creationId xmlns:a16="http://schemas.microsoft.com/office/drawing/2014/main" id="{1561B7A5-7245-458A-BE69-270EFA2B5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600010"/>
            <a:ext cx="8177178" cy="474241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lnSpc>
                <a:spcPct val="76000"/>
              </a:lnSpc>
            </a:pPr>
            <a:r>
              <a:rPr lang="en-GB" altLang="en-US"/>
              <a:t>List all functional requirements 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/>
              <a:t>with proper numbering.</a:t>
            </a:r>
          </a:p>
          <a:p>
            <a:pPr marL="311079" indent="-311079" defTabSz="829544">
              <a:lnSpc>
                <a:spcPct val="76000"/>
              </a:lnSpc>
            </a:pPr>
            <a:r>
              <a:rPr lang="en-GB" altLang="en-US">
                <a:solidFill>
                  <a:srgbClr val="000099"/>
                </a:solidFill>
              </a:rPr>
              <a:t>Req. 1:</a:t>
            </a:r>
            <a:r>
              <a:rPr lang="en-GB" altLang="en-US">
                <a:solidFill>
                  <a:srgbClr val="A50021"/>
                </a:solidFill>
              </a:rPr>
              <a:t> 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>
                <a:solidFill>
                  <a:srgbClr val="000099"/>
                </a:solidFill>
              </a:rPr>
              <a:t>Once the user selects the “search” option, </a:t>
            </a:r>
          </a:p>
          <a:p>
            <a:pPr marL="1036930" lvl="2" indent="-207386" defTabSz="829544">
              <a:lnSpc>
                <a:spcPct val="76000"/>
              </a:lnSpc>
            </a:pPr>
            <a:r>
              <a:rPr lang="en-GB" altLang="en-US">
                <a:solidFill>
                  <a:srgbClr val="000099"/>
                </a:solidFill>
              </a:rPr>
              <a:t>he is asked to enter the key words. 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>
                <a:solidFill>
                  <a:srgbClr val="000099"/>
                </a:solidFill>
              </a:rPr>
              <a:t>The system should output details of all books </a:t>
            </a:r>
          </a:p>
          <a:p>
            <a:pPr marL="1036930" lvl="2" indent="-207386" defTabSz="829544">
              <a:lnSpc>
                <a:spcPct val="76000"/>
              </a:lnSpc>
            </a:pPr>
            <a:r>
              <a:rPr lang="en-GB" altLang="en-US">
                <a:solidFill>
                  <a:srgbClr val="000099"/>
                </a:solidFill>
              </a:rPr>
              <a:t>whose title or author name matches any of the key words entered.</a:t>
            </a:r>
          </a:p>
          <a:p>
            <a:pPr marL="1036930" lvl="2" indent="-207386" defTabSz="829544">
              <a:lnSpc>
                <a:spcPct val="76000"/>
              </a:lnSpc>
            </a:pPr>
            <a:r>
              <a:rPr lang="en-GB" altLang="en-US">
                <a:solidFill>
                  <a:srgbClr val="000099"/>
                </a:solidFill>
              </a:rPr>
              <a:t>Details include: Title, Author Name, Publisher name, Year of Publication, ISBN Number, Catalog Number, Location in the Library.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C521DC91-8896-4836-B30C-41D013914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658"/>
              </a:spcBef>
            </a:pPr>
            <a:r>
              <a:rPr lang="en-GB" altLang="en-US" sz="3629"/>
              <a:t>Example Functional Requirements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90AC1AAF-71F1-40CB-911B-FE49C1533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62384"/>
            <a:ext cx="7772496" cy="435069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/>
            <a:r>
              <a:rPr lang="en-GB" altLang="en-US" sz="3266">
                <a:solidFill>
                  <a:srgbClr val="000099"/>
                </a:solidFill>
              </a:rPr>
              <a:t>Req. 2:</a:t>
            </a:r>
          </a:p>
          <a:p>
            <a:pPr marL="674004" lvl="1" defTabSz="829544"/>
            <a:r>
              <a:rPr lang="en-GB" altLang="en-US" sz="2903">
                <a:solidFill>
                  <a:srgbClr val="000099"/>
                </a:solidFill>
              </a:rPr>
              <a:t>When the “renew” option is selected, </a:t>
            </a:r>
          </a:p>
          <a:p>
            <a:pPr marL="1036930" lvl="2" indent="-207386" defTabSz="829544"/>
            <a:r>
              <a:rPr lang="en-GB" altLang="en-US" sz="2540">
                <a:solidFill>
                  <a:srgbClr val="000099"/>
                </a:solidFill>
              </a:rPr>
              <a:t>The user is asked to enter his membership number and password. </a:t>
            </a:r>
          </a:p>
          <a:p>
            <a:pPr marL="674004" lvl="1" defTabSz="829544"/>
            <a:r>
              <a:rPr lang="en-GB" altLang="en-US" sz="2903">
                <a:solidFill>
                  <a:srgbClr val="000099"/>
                </a:solidFill>
              </a:rPr>
              <a:t>After password validation,  </a:t>
            </a:r>
          </a:p>
          <a:p>
            <a:pPr marL="1036930" lvl="2" indent="-207386" defTabSz="829544"/>
            <a:r>
              <a:rPr lang="en-GB" altLang="en-US" sz="2540">
                <a:solidFill>
                  <a:srgbClr val="000099"/>
                </a:solidFill>
              </a:rPr>
              <a:t>The list of the books borrowed by him are displayed. </a:t>
            </a:r>
          </a:p>
          <a:p>
            <a:pPr marL="674004" lvl="1" defTabSz="829544"/>
            <a:r>
              <a:rPr lang="en-GB" altLang="en-US" sz="2903">
                <a:solidFill>
                  <a:srgbClr val="000099"/>
                </a:solidFill>
              </a:rPr>
              <a:t>The user can renew any of the books: </a:t>
            </a:r>
          </a:p>
          <a:p>
            <a:pPr marL="1036930" lvl="2" indent="-207386" defTabSz="829544"/>
            <a:r>
              <a:rPr lang="en-GB" altLang="en-US" sz="2540">
                <a:solidFill>
                  <a:srgbClr val="000099"/>
                </a:solidFill>
              </a:rPr>
              <a:t>By clicking in the corresponding renew box.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>
            <a:extLst>
              <a:ext uri="{FF2B5EF4-FFF2-40B4-BE49-F238E27FC236}">
                <a16:creationId xmlns:a16="http://schemas.microsoft.com/office/drawing/2014/main" id="{D3193FA8-ED69-4B8C-BE93-9D97FE943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Req. 1:</a:t>
            </a:r>
            <a:r>
              <a:rPr lang="en-GB" altLang="en-US" sz="2903" u="sng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090563" name="Rectangle 3">
            <a:extLst>
              <a:ext uri="{FF2B5EF4-FFF2-40B4-BE49-F238E27FC236}">
                <a16:creationId xmlns:a16="http://schemas.microsoft.com/office/drawing/2014/main" id="{8CDE4461-7595-45E9-B097-57CE522A3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286056"/>
            <a:ext cx="7772496" cy="4854749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/>
            <a:r>
              <a:rPr lang="en-GB" altLang="en-US" sz="2540" u="sng">
                <a:solidFill>
                  <a:srgbClr val="000099"/>
                </a:solidFill>
              </a:rPr>
              <a:t>R.1.1</a:t>
            </a:r>
            <a:r>
              <a:rPr lang="en-GB" altLang="en-US" sz="2540">
                <a:solidFill>
                  <a:srgbClr val="000099"/>
                </a:solidFill>
              </a:rPr>
              <a:t>:</a:t>
            </a:r>
          </a:p>
          <a:p>
            <a:pPr marL="674004" lvl="1" defTabSz="829544"/>
            <a:r>
              <a:rPr lang="en-GB" altLang="en-US" sz="2177">
                <a:solidFill>
                  <a:srgbClr val="000099"/>
                </a:solidFill>
              </a:rPr>
              <a:t>Input:</a:t>
            </a:r>
            <a:r>
              <a:rPr lang="en-GB" altLang="en-US" sz="2177"/>
              <a:t> “search” option, </a:t>
            </a:r>
          </a:p>
          <a:p>
            <a:pPr marL="674004" lvl="1" defTabSz="829544"/>
            <a:r>
              <a:rPr lang="en-GB" altLang="en-US" sz="2177">
                <a:solidFill>
                  <a:srgbClr val="000099"/>
                </a:solidFill>
              </a:rPr>
              <a:t>Output:</a:t>
            </a:r>
            <a:r>
              <a:rPr lang="en-GB" altLang="en-US" sz="2177"/>
              <a:t> user prompted to enter the key words. </a:t>
            </a:r>
          </a:p>
          <a:p>
            <a:pPr marL="311079" indent="-311079" defTabSz="829544"/>
            <a:r>
              <a:rPr lang="en-GB" altLang="en-US" sz="2540" u="sng">
                <a:solidFill>
                  <a:srgbClr val="000099"/>
                </a:solidFill>
              </a:rPr>
              <a:t>R1.2:</a:t>
            </a:r>
          </a:p>
          <a:p>
            <a:pPr marL="674004" lvl="1" defTabSz="829544"/>
            <a:r>
              <a:rPr lang="en-GB" altLang="en-US" sz="2177">
                <a:solidFill>
                  <a:srgbClr val="000099"/>
                </a:solidFill>
              </a:rPr>
              <a:t>Input: </a:t>
            </a:r>
            <a:r>
              <a:rPr lang="en-GB" altLang="en-US" sz="2177"/>
              <a:t>key words</a:t>
            </a:r>
          </a:p>
          <a:p>
            <a:pPr marL="674004" lvl="1" defTabSz="829544"/>
            <a:r>
              <a:rPr lang="en-GB" altLang="en-US" sz="2177">
                <a:solidFill>
                  <a:srgbClr val="000099"/>
                </a:solidFill>
              </a:rPr>
              <a:t>Output: </a:t>
            </a:r>
            <a:r>
              <a:rPr lang="en-GB" altLang="en-US" sz="2177"/>
              <a:t>Details of all books  whose title or author name matches any of the key words.</a:t>
            </a:r>
          </a:p>
          <a:p>
            <a:pPr marL="1036930" lvl="2" indent="-207386" defTabSz="829544"/>
            <a:r>
              <a:rPr lang="en-GB" altLang="en-US" sz="1814"/>
              <a:t>Details include: Title, Author Name, Publisher name, Year of Publication, ISBN Number, Catalog Number, Location in the Library.</a:t>
            </a:r>
          </a:p>
          <a:p>
            <a:pPr marL="674004" lvl="1" defTabSz="829544"/>
            <a:r>
              <a:rPr lang="en-GB" altLang="en-US" sz="2177">
                <a:solidFill>
                  <a:srgbClr val="000099"/>
                </a:solidFill>
              </a:rPr>
              <a:t>Processing: </a:t>
            </a:r>
            <a:r>
              <a:rPr lang="en-GB" altLang="en-US" sz="2177"/>
              <a:t>Search the book list for the keywords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>
            <a:extLst>
              <a:ext uri="{FF2B5EF4-FFF2-40B4-BE49-F238E27FC236}">
                <a16:creationId xmlns:a16="http://schemas.microsoft.com/office/drawing/2014/main" id="{3C5CBB1A-150B-4AAF-B49A-F07E91F00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Req. 2:</a:t>
            </a:r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F5C690E1-3670-4EBA-9004-EB3EF1903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768340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lnSpc>
                <a:spcPct val="76000"/>
              </a:lnSpc>
            </a:pPr>
            <a:r>
              <a:rPr lang="en-GB" altLang="en-US" sz="2540" u="sng">
                <a:solidFill>
                  <a:srgbClr val="000099"/>
                </a:solidFill>
              </a:rPr>
              <a:t>R2.1: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 sz="2177">
                <a:solidFill>
                  <a:srgbClr val="000099"/>
                </a:solidFill>
              </a:rPr>
              <a:t>Input: </a:t>
            </a:r>
            <a:r>
              <a:rPr lang="en-GB" altLang="en-US" sz="2177"/>
              <a:t>“renew” option selected,</a:t>
            </a:r>
            <a:r>
              <a:rPr lang="en-GB" altLang="en-US" sz="2177">
                <a:solidFill>
                  <a:srgbClr val="000099"/>
                </a:solidFill>
              </a:rPr>
              <a:t> 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 sz="2177">
                <a:solidFill>
                  <a:srgbClr val="000099"/>
                </a:solidFill>
              </a:rPr>
              <a:t>Output:</a:t>
            </a:r>
            <a:r>
              <a:rPr lang="en-GB" altLang="en-US" sz="1814">
                <a:solidFill>
                  <a:srgbClr val="000099"/>
                </a:solidFill>
              </a:rPr>
              <a:t> </a:t>
            </a:r>
            <a:r>
              <a:rPr lang="en-GB" altLang="en-US" sz="2177">
                <a:solidFill>
                  <a:srgbClr val="000099"/>
                </a:solidFill>
              </a:rPr>
              <a:t> </a:t>
            </a:r>
            <a:r>
              <a:rPr lang="en-GB" altLang="en-US" sz="2177"/>
              <a:t>user</a:t>
            </a:r>
            <a:r>
              <a:rPr lang="en-GB" altLang="en-US"/>
              <a:t> </a:t>
            </a:r>
            <a:r>
              <a:rPr lang="en-GB" altLang="en-US" sz="2177"/>
              <a:t>prompted to enter his membership number and password.</a:t>
            </a:r>
            <a:r>
              <a:rPr lang="en-GB" altLang="en-US" sz="2177">
                <a:solidFill>
                  <a:srgbClr val="000099"/>
                </a:solidFill>
              </a:rPr>
              <a:t> </a:t>
            </a:r>
          </a:p>
          <a:p>
            <a:pPr marL="311079" indent="-311079" defTabSz="829544">
              <a:lnSpc>
                <a:spcPct val="76000"/>
              </a:lnSpc>
            </a:pPr>
            <a:r>
              <a:rPr lang="en-GB" altLang="en-US" sz="2540" u="sng">
                <a:solidFill>
                  <a:srgbClr val="000099"/>
                </a:solidFill>
              </a:rPr>
              <a:t>R2.2: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 sz="2177">
                <a:solidFill>
                  <a:srgbClr val="000099"/>
                </a:solidFill>
              </a:rPr>
              <a:t>Input: </a:t>
            </a:r>
            <a:r>
              <a:rPr lang="en-GB" altLang="en-US" sz="1814"/>
              <a:t>membership number and password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 sz="2177">
                <a:solidFill>
                  <a:srgbClr val="000099"/>
                </a:solidFill>
              </a:rPr>
              <a:t>Output:</a:t>
            </a:r>
            <a:r>
              <a:rPr lang="en-GB" altLang="en-US" sz="1814">
                <a:solidFill>
                  <a:srgbClr val="000099"/>
                </a:solidFill>
              </a:rPr>
              <a:t> </a:t>
            </a:r>
          </a:p>
          <a:p>
            <a:pPr marL="1036930" lvl="2" indent="-207386" defTabSz="829544">
              <a:lnSpc>
                <a:spcPct val="76000"/>
              </a:lnSpc>
            </a:pPr>
            <a:r>
              <a:rPr lang="en-GB" altLang="en-US" sz="1814"/>
              <a:t>list of the books borrowed by user</a:t>
            </a:r>
            <a:r>
              <a:rPr lang="en-GB" altLang="en-US"/>
              <a:t> </a:t>
            </a:r>
            <a:r>
              <a:rPr lang="en-GB" altLang="en-US" sz="1814"/>
              <a:t>are displayed. </a:t>
            </a:r>
            <a:r>
              <a:rPr lang="en-GB" altLang="en-US" sz="1633"/>
              <a:t>U</a:t>
            </a:r>
            <a:r>
              <a:rPr lang="en-GB" altLang="en-US" sz="1814"/>
              <a:t>ser prompted to enter books to be renewed or </a:t>
            </a:r>
          </a:p>
          <a:p>
            <a:pPr marL="1036930" lvl="2" indent="-207386" defTabSz="829544">
              <a:lnSpc>
                <a:spcPct val="76000"/>
              </a:lnSpc>
            </a:pPr>
            <a:r>
              <a:rPr lang="en-GB" altLang="en-US" sz="1814"/>
              <a:t>user</a:t>
            </a:r>
            <a:r>
              <a:rPr lang="en-GB" altLang="en-US" sz="1633"/>
              <a:t> </a:t>
            </a:r>
            <a:r>
              <a:rPr lang="en-GB" altLang="en-US" sz="1814"/>
              <a:t>informed about bad password</a:t>
            </a:r>
          </a:p>
          <a:p>
            <a:pPr marL="674004" lvl="1" defTabSz="829544">
              <a:lnSpc>
                <a:spcPct val="76000"/>
              </a:lnSpc>
            </a:pPr>
            <a:r>
              <a:rPr lang="en-GB" altLang="en-US" sz="2177">
                <a:solidFill>
                  <a:srgbClr val="000099"/>
                </a:solidFill>
              </a:rPr>
              <a:t>Processing: </a:t>
            </a:r>
            <a:r>
              <a:rPr lang="en-GB" altLang="en-US" sz="2177"/>
              <a:t>Password validation,</a:t>
            </a:r>
            <a:r>
              <a:rPr lang="en-GB" altLang="en-US" sz="1814"/>
              <a:t> </a:t>
            </a:r>
            <a:r>
              <a:rPr lang="en-GB" altLang="en-US" sz="2177"/>
              <a:t>search books issued to the user from borrower list and display.</a:t>
            </a:r>
            <a:r>
              <a:rPr lang="en-GB" altLang="en-US" sz="2903">
                <a:solidFill>
                  <a:srgbClr val="000099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>
            <a:extLst>
              <a:ext uri="{FF2B5EF4-FFF2-40B4-BE49-F238E27FC236}">
                <a16:creationId xmlns:a16="http://schemas.microsoft.com/office/drawing/2014/main" id="{83359537-DB86-41B5-AC47-8068620C0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Req. 2:</a:t>
            </a:r>
          </a:p>
        </p:txBody>
      </p:sp>
      <p:sp>
        <p:nvSpPr>
          <p:cNvPr id="1094659" name="Rectangle 3">
            <a:extLst>
              <a:ext uri="{FF2B5EF4-FFF2-40B4-BE49-F238E27FC236}">
                <a16:creationId xmlns:a16="http://schemas.microsoft.com/office/drawing/2014/main" id="{5293F926-592E-4059-A544-9C7A4B54E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u="sng">
                <a:solidFill>
                  <a:srgbClr val="000099"/>
                </a:solidFill>
              </a:rPr>
              <a:t>R2.3: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Input: </a:t>
            </a:r>
            <a:r>
              <a:rPr lang="en-GB" altLang="en-US"/>
              <a:t>user choice for renewal of the books issued to him through mouse clicks in the corresponding renew box.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Output: </a:t>
            </a:r>
            <a:r>
              <a:rPr lang="en-GB" altLang="en-US"/>
              <a:t>Confirmation of the books renewed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Processing: </a:t>
            </a:r>
            <a:r>
              <a:rPr lang="en-GB" altLang="en-US"/>
              <a:t>Renew the books selected by the in the borrower list.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5C6DA104-0586-4ABF-AB24-B9E63DC8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A0F9DD8A-F6B7-4DD4-858B-C8F0A0A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1BD2C9-817C-4119-875C-4E4B8D835A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B323F68-EA45-4556-9F89-559CAAB25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Requirements Process..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9CD0239-7AFB-4F58-BF6B-38F02EE4A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772400" cy="51816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4342" name="Oval 4">
            <a:extLst>
              <a:ext uri="{FF2B5EF4-FFF2-40B4-BE49-F238E27FC236}">
                <a16:creationId xmlns:a16="http://schemas.microsoft.com/office/drawing/2014/main" id="{7FCBA10A-8D68-48EB-8E81-2F3A8108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15240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needs</a:t>
            </a:r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EE0F0A4F-D849-427C-BC09-756FEB31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14344" name="Rectangle 6">
            <a:extLst>
              <a:ext uri="{FF2B5EF4-FFF2-40B4-BE49-F238E27FC236}">
                <a16:creationId xmlns:a16="http://schemas.microsoft.com/office/drawing/2014/main" id="{74D353CB-B724-4B2D-A74F-8B608C71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14345" name="Rectangle 7">
            <a:extLst>
              <a:ext uri="{FF2B5EF4-FFF2-40B4-BE49-F238E27FC236}">
                <a16:creationId xmlns:a16="http://schemas.microsoft.com/office/drawing/2014/main" id="{396DE78D-0380-4EAC-9DF3-A0A44C88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14346" name="Line 8">
            <a:extLst>
              <a:ext uri="{FF2B5EF4-FFF2-40B4-BE49-F238E27FC236}">
                <a16:creationId xmlns:a16="http://schemas.microsoft.com/office/drawing/2014/main" id="{FB9E9D3E-7E06-4562-A42D-2EA1A8B7F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Line 9">
            <a:extLst>
              <a:ext uri="{FF2B5EF4-FFF2-40B4-BE49-F238E27FC236}">
                <a16:creationId xmlns:a16="http://schemas.microsoft.com/office/drawing/2014/main" id="{24AEF7C3-8BFA-471F-BE5B-1A27E038D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Line 10">
            <a:extLst>
              <a:ext uri="{FF2B5EF4-FFF2-40B4-BE49-F238E27FC236}">
                <a16:creationId xmlns:a16="http://schemas.microsoft.com/office/drawing/2014/main" id="{6D251562-76CC-4E45-B195-B298B07ED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9" name="Line 11">
            <a:extLst>
              <a:ext uri="{FF2B5EF4-FFF2-40B4-BE49-F238E27FC236}">
                <a16:creationId xmlns:a16="http://schemas.microsoft.com/office/drawing/2014/main" id="{07992D6F-D8D5-41DE-9410-244FF47A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Line 12">
            <a:extLst>
              <a:ext uri="{FF2B5EF4-FFF2-40B4-BE49-F238E27FC236}">
                <a16:creationId xmlns:a16="http://schemas.microsoft.com/office/drawing/2014/main" id="{273D932F-ADCB-4E24-9D76-A2FCC155FB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3">
            <a:extLst>
              <a:ext uri="{FF2B5EF4-FFF2-40B4-BE49-F238E27FC236}">
                <a16:creationId xmlns:a16="http://schemas.microsoft.com/office/drawing/2014/main" id="{734615A6-20C5-49B1-B454-F75FCAAFA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14">
            <a:extLst>
              <a:ext uri="{FF2B5EF4-FFF2-40B4-BE49-F238E27FC236}">
                <a16:creationId xmlns:a16="http://schemas.microsoft.com/office/drawing/2014/main" id="{9C4BB725-5FD9-4F10-AE4A-23041808D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Line 15">
            <a:extLst>
              <a:ext uri="{FF2B5EF4-FFF2-40B4-BE49-F238E27FC236}">
                <a16:creationId xmlns:a16="http://schemas.microsoft.com/office/drawing/2014/main" id="{AB322A7B-51BF-4B20-8B59-BB65041DE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4" name="Line 16">
            <a:extLst>
              <a:ext uri="{FF2B5EF4-FFF2-40B4-BE49-F238E27FC236}">
                <a16:creationId xmlns:a16="http://schemas.microsoft.com/office/drawing/2014/main" id="{240F65E9-7D6F-4EC2-879A-A68BB23C9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667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5" name="Line 17">
            <a:extLst>
              <a:ext uri="{FF2B5EF4-FFF2-40B4-BE49-F238E27FC236}">
                <a16:creationId xmlns:a16="http://schemas.microsoft.com/office/drawing/2014/main" id="{5FECB07C-B322-4893-9796-E6C38E8F68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6" name="Line 18">
            <a:extLst>
              <a:ext uri="{FF2B5EF4-FFF2-40B4-BE49-F238E27FC236}">
                <a16:creationId xmlns:a16="http://schemas.microsoft.com/office/drawing/2014/main" id="{0E5F5B04-5829-4BCC-AE4B-7A4635D17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>
            <a:extLst>
              <a:ext uri="{FF2B5EF4-FFF2-40B4-BE49-F238E27FC236}">
                <a16:creationId xmlns:a16="http://schemas.microsoft.com/office/drawing/2014/main" id="{CB1AE94E-F902-4C61-96AD-6A89B125D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64178"/>
            <a:ext cx="7772496" cy="1273094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Examples of Bad SRS Documents</a:t>
            </a:r>
          </a:p>
        </p:txBody>
      </p:sp>
      <p:sp>
        <p:nvSpPr>
          <p:cNvPr id="1096707" name="Rectangle 3">
            <a:extLst>
              <a:ext uri="{FF2B5EF4-FFF2-40B4-BE49-F238E27FC236}">
                <a16:creationId xmlns:a16="http://schemas.microsoft.com/office/drawing/2014/main" id="{C93309D0-3894-4D50-8F41-3EEC1A864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 u="sng"/>
              <a:t>Unstructured Specifications: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Narrative essay --- one of the worst types of specification document: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Difficult to change,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Difficult to be precise,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Difficult to be unambiguous, 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Scope for contradictions, etc.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>
            <a:extLst>
              <a:ext uri="{FF2B5EF4-FFF2-40B4-BE49-F238E27FC236}">
                <a16:creationId xmlns:a16="http://schemas.microsoft.com/office/drawing/2014/main" id="{09D4A2BD-630F-4C73-A6C3-69376E1AF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64178"/>
            <a:ext cx="7772496" cy="1273094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Examples of Bad SRS Documents</a:t>
            </a:r>
          </a:p>
        </p:txBody>
      </p:sp>
      <p:sp>
        <p:nvSpPr>
          <p:cNvPr id="1098755" name="Rectangle 3">
            <a:extLst>
              <a:ext uri="{FF2B5EF4-FFF2-40B4-BE49-F238E27FC236}">
                <a16:creationId xmlns:a16="http://schemas.microsoft.com/office/drawing/2014/main" id="{49289EED-3867-478A-A101-D28E2597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 u="sng"/>
              <a:t>Noise: 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/>
              <a:t>Presence of text containing information irrelevant to the problem.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266" u="sng"/>
              <a:t>Silence: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/>
              <a:t>aspects  important to proper solution of the problem are omitted.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>
            <a:extLst>
              <a:ext uri="{FF2B5EF4-FFF2-40B4-BE49-F238E27FC236}">
                <a16:creationId xmlns:a16="http://schemas.microsoft.com/office/drawing/2014/main" id="{510FE073-ADE1-4CCD-8F0C-07686F0E6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64178"/>
            <a:ext cx="7772496" cy="1273094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Examples of Bad SRS Documents</a:t>
            </a:r>
          </a:p>
        </p:txBody>
      </p:sp>
      <p:sp>
        <p:nvSpPr>
          <p:cNvPr id="1100803" name="Rectangle 3">
            <a:extLst>
              <a:ext uri="{FF2B5EF4-FFF2-40B4-BE49-F238E27FC236}">
                <a16:creationId xmlns:a16="http://schemas.microsoft.com/office/drawing/2014/main" id="{68CBEE7C-9809-4E19-9198-685647B18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625932"/>
            <a:ext cx="8177178" cy="4527835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567"/>
              </a:spcBef>
            </a:pPr>
            <a:r>
              <a:rPr lang="en-GB" altLang="en-US" sz="2540" u="sng"/>
              <a:t>Overspecification: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Addressing “how to” aspects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For example, “Library member names should be stored in a sorted descending order”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Overspecification restricts the solution space for the designer.</a:t>
            </a:r>
          </a:p>
          <a:p>
            <a:pPr marL="311079" indent="-311079" defTabSz="829544">
              <a:spcBef>
                <a:spcPts val="567"/>
              </a:spcBef>
            </a:pPr>
            <a:r>
              <a:rPr lang="en-GB" altLang="en-US" sz="2540" u="sng"/>
              <a:t>Contradictions: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Contradictions might arise </a:t>
            </a:r>
          </a:p>
          <a:p>
            <a:pPr marL="1036930" lvl="2" indent="-207386" defTabSz="829544">
              <a:spcBef>
                <a:spcPts val="420"/>
              </a:spcBef>
            </a:pPr>
            <a:r>
              <a:rPr lang="en-GB" altLang="en-US" sz="1814"/>
              <a:t>if the same thing  described at several places in different ways.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>
            <a:extLst>
              <a:ext uri="{FF2B5EF4-FFF2-40B4-BE49-F238E27FC236}">
                <a16:creationId xmlns:a16="http://schemas.microsoft.com/office/drawing/2014/main" id="{01A3A47A-8028-4EE7-8606-452C57D7B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76509"/>
            <a:ext cx="7772496" cy="1273094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Examples of Bad SRS Documents</a:t>
            </a:r>
          </a:p>
        </p:txBody>
      </p:sp>
      <p:sp>
        <p:nvSpPr>
          <p:cNvPr id="1102851" name="Rectangle 3">
            <a:extLst>
              <a:ext uri="{FF2B5EF4-FFF2-40B4-BE49-F238E27FC236}">
                <a16:creationId xmlns:a16="http://schemas.microsoft.com/office/drawing/2014/main" id="{407A7146-4DD2-44CC-AD5F-D878675D7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676170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567"/>
              </a:spcBef>
            </a:pPr>
            <a:r>
              <a:rPr lang="en-GB" altLang="en-US" sz="2540" u="sng"/>
              <a:t>Ambiguity: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Literary expressions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Unquantifiable aspects, e.g. “good user interface”</a:t>
            </a:r>
          </a:p>
          <a:p>
            <a:pPr marL="311079" indent="-311079" defTabSz="829544">
              <a:spcBef>
                <a:spcPts val="567"/>
              </a:spcBef>
            </a:pPr>
            <a:r>
              <a:rPr lang="en-GB" altLang="en-US" sz="2540" u="sng"/>
              <a:t>Forward References: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References to aspects  of problem</a:t>
            </a:r>
          </a:p>
          <a:p>
            <a:pPr marL="1036930" lvl="2" indent="-207386" defTabSz="829544">
              <a:spcBef>
                <a:spcPts val="420"/>
              </a:spcBef>
            </a:pPr>
            <a:r>
              <a:rPr lang="en-GB" altLang="en-US" sz="1814"/>
              <a:t>defined only later on in the text.</a:t>
            </a:r>
          </a:p>
          <a:p>
            <a:pPr marL="311079" indent="-311079" defTabSz="829544">
              <a:spcBef>
                <a:spcPts val="567"/>
              </a:spcBef>
            </a:pPr>
            <a:r>
              <a:rPr lang="en-GB" altLang="en-US" sz="2540" u="sng"/>
              <a:t>Wishful Thinking: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177"/>
              <a:t>Descriptions of aspects </a:t>
            </a:r>
          </a:p>
          <a:p>
            <a:pPr marL="1036930" lvl="2" indent="-207386" defTabSz="829544">
              <a:spcBef>
                <a:spcPts val="420"/>
              </a:spcBef>
            </a:pPr>
            <a:r>
              <a:rPr lang="en-GB" altLang="en-US" sz="1814"/>
              <a:t>for which realistic solutions will be hard to find.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>
            <a:extLst>
              <a:ext uri="{FF2B5EF4-FFF2-40B4-BE49-F238E27FC236}">
                <a16:creationId xmlns:a16="http://schemas.microsoft.com/office/drawing/2014/main" id="{3BA1D825-F6CD-4B40-A129-0C4808DB8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658"/>
              </a:spcBef>
            </a:pPr>
            <a:r>
              <a:rPr lang="en-GB" altLang="en-US" sz="3629"/>
              <a:t>Representation of complex processing logic: </a:t>
            </a:r>
          </a:p>
        </p:txBody>
      </p:sp>
      <p:sp>
        <p:nvSpPr>
          <p:cNvPr id="1104899" name="Rectangle 3">
            <a:extLst>
              <a:ext uri="{FF2B5EF4-FFF2-40B4-BE49-F238E27FC236}">
                <a16:creationId xmlns:a16="http://schemas.microsoft.com/office/drawing/2014/main" id="{3B62B1FF-5868-4A21-8AFE-675899EF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992"/>
              <a:t>Decision trees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992"/>
              <a:t>Decision tables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>
            <a:extLst>
              <a:ext uri="{FF2B5EF4-FFF2-40B4-BE49-F238E27FC236}">
                <a16:creationId xmlns:a16="http://schemas.microsoft.com/office/drawing/2014/main" id="{5E3E2B96-5D6C-494C-A3F4-A4102A76E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Decision Trees</a:t>
            </a:r>
          </a:p>
        </p:txBody>
      </p:sp>
      <p:sp>
        <p:nvSpPr>
          <p:cNvPr id="1106947" name="Rectangle 3">
            <a:extLst>
              <a:ext uri="{FF2B5EF4-FFF2-40B4-BE49-F238E27FC236}">
                <a16:creationId xmlns:a16="http://schemas.microsoft.com/office/drawing/2014/main" id="{93450E3B-935C-4AD9-8756-1C18A0E65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438712"/>
            <a:ext cx="8177178" cy="4331975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Decision trees: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Edges of a decision tree represent conditions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Leaf nodes represent actions to be performed.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A decision tree gives a graphic view of: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Logic involved in decision making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Corresponding actions taken.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>
            <a:extLst>
              <a:ext uri="{FF2B5EF4-FFF2-40B4-BE49-F238E27FC236}">
                <a16:creationId xmlns:a16="http://schemas.microsoft.com/office/drawing/2014/main" id="{28F80CA8-2546-47AB-AFBA-A91E94851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Example:  LMS</a:t>
            </a:r>
          </a:p>
        </p:txBody>
      </p:sp>
      <p:sp>
        <p:nvSpPr>
          <p:cNvPr id="1108995" name="Rectangle 3">
            <a:extLst>
              <a:ext uri="{FF2B5EF4-FFF2-40B4-BE49-F238E27FC236}">
                <a16:creationId xmlns:a16="http://schemas.microsoft.com/office/drawing/2014/main" id="{CB70BA2D-1AF9-4EC2-A92E-239A7EF13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468954"/>
            <a:ext cx="8177178" cy="4378060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A Library Membership automation Software (LMS) should support the following three options: 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New member,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Renewal,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Cancel membership.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>
            <a:extLst>
              <a:ext uri="{FF2B5EF4-FFF2-40B4-BE49-F238E27FC236}">
                <a16:creationId xmlns:a16="http://schemas.microsoft.com/office/drawing/2014/main" id="{EB990626-8F8B-4BFC-903E-7492FFE82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Example:  LMS</a:t>
            </a:r>
          </a:p>
        </p:txBody>
      </p:sp>
      <p:sp>
        <p:nvSpPr>
          <p:cNvPr id="1111043" name="Rectangle 3">
            <a:extLst>
              <a:ext uri="{FF2B5EF4-FFF2-40B4-BE49-F238E27FC236}">
                <a16:creationId xmlns:a16="http://schemas.microsoft.com/office/drawing/2014/main" id="{8C07FDC5-FB6A-43C9-9678-2D258BBA2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When the </a:t>
            </a:r>
            <a:r>
              <a:rPr lang="en-GB" altLang="en-US" sz="3266" u="sng">
                <a:solidFill>
                  <a:srgbClr val="000099"/>
                </a:solidFill>
              </a:rPr>
              <a:t>new member</a:t>
            </a:r>
            <a:r>
              <a:rPr lang="en-GB" altLang="en-US" sz="3266"/>
              <a:t> option is selected,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The software asks details about the member: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name,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address,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phone number, etc.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>
            <a:extLst>
              <a:ext uri="{FF2B5EF4-FFF2-40B4-BE49-F238E27FC236}">
                <a16:creationId xmlns:a16="http://schemas.microsoft.com/office/drawing/2014/main" id="{73BC699E-919A-48D8-A936-1D0372AC9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Example</a:t>
            </a:r>
            <a:r>
              <a:rPr lang="en-GB" altLang="en-US" sz="2177"/>
              <a:t>(cont.)</a:t>
            </a:r>
          </a:p>
        </p:txBody>
      </p:sp>
      <p:sp>
        <p:nvSpPr>
          <p:cNvPr id="1113091" name="Rectangle 3">
            <a:extLst>
              <a:ext uri="{FF2B5EF4-FFF2-40B4-BE49-F238E27FC236}">
                <a16:creationId xmlns:a16="http://schemas.microsoft.com/office/drawing/2014/main" id="{98B008CE-0B47-4165-A428-D2F66948A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549603"/>
            <a:ext cx="8177178" cy="4297411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If proper information is entered,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 membership record for the member is created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 bill is printed for the annual membership charge plus the security deposit payable.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>
            <a:extLst>
              <a:ext uri="{FF2B5EF4-FFF2-40B4-BE49-F238E27FC236}">
                <a16:creationId xmlns:a16="http://schemas.microsoft.com/office/drawing/2014/main" id="{571FAD15-B314-40BF-80CC-127FC7FBC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Example</a:t>
            </a:r>
            <a:r>
              <a:rPr lang="en-GB" altLang="en-US" sz="2177"/>
              <a:t>(cont.)</a:t>
            </a:r>
          </a:p>
        </p:txBody>
      </p:sp>
      <p:sp>
        <p:nvSpPr>
          <p:cNvPr id="1115139" name="Rectangle 3">
            <a:extLst>
              <a:ext uri="{FF2B5EF4-FFF2-40B4-BE49-F238E27FC236}">
                <a16:creationId xmlns:a16="http://schemas.microsoft.com/office/drawing/2014/main" id="{A0095ABB-B95F-4C22-8D3C-D0F9F6BBE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415670"/>
            <a:ext cx="8177178" cy="435501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If the </a:t>
            </a:r>
            <a:r>
              <a:rPr lang="en-GB" altLang="en-US" sz="3266" u="sng">
                <a:solidFill>
                  <a:srgbClr val="000099"/>
                </a:solidFill>
              </a:rPr>
              <a:t>renewal</a:t>
            </a:r>
            <a:r>
              <a:rPr lang="en-GB" altLang="en-US" sz="3266"/>
              <a:t> option is chosen,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LMS asks the member's name and his membership number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checks whether  he is a valid member.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If the name represents a valid member,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the membership expiry date  is updated and the annual membership bill is printed,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otherwise an error message is displayed.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167A3A0D-5472-44DD-A9B5-5614EF08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31E40F78-8202-478D-B15D-A0654D96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4636FF-8304-4ECC-9910-D8A95E94405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80074E4-16D0-40AA-B9F4-60B03F901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 process..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0D82739-FE73-4F54-86DB-D54E19105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is not linear, it is iterative and parallel</a:t>
            </a:r>
          </a:p>
          <a:p>
            <a:pPr eaLnBrk="1" hangingPunct="1"/>
            <a:r>
              <a:rPr lang="en-US" altLang="en-US"/>
              <a:t>Overlap between phases - some parts may be analyzed and specified </a:t>
            </a:r>
          </a:p>
          <a:p>
            <a:pPr eaLnBrk="1" hangingPunct="1"/>
            <a:r>
              <a:rPr lang="en-US" altLang="en-US"/>
              <a:t>Specification itself may help analysis</a:t>
            </a:r>
          </a:p>
          <a:p>
            <a:pPr eaLnBrk="1" hangingPunct="1"/>
            <a:r>
              <a:rPr lang="en-US" altLang="en-US"/>
              <a:t>Validation can show gaps that can lead to further analysis and spec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>
            <a:extLst>
              <a:ext uri="{FF2B5EF4-FFF2-40B4-BE49-F238E27FC236}">
                <a16:creationId xmlns:a16="http://schemas.microsoft.com/office/drawing/2014/main" id="{CC33F1E9-43FF-45C6-9355-39E9CC33A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Example</a:t>
            </a:r>
            <a:r>
              <a:rPr lang="en-GB" altLang="en-US" sz="2177"/>
              <a:t>(cont.)</a:t>
            </a:r>
          </a:p>
        </p:txBody>
      </p:sp>
      <p:sp>
        <p:nvSpPr>
          <p:cNvPr id="1117187" name="Rectangle 3">
            <a:extLst>
              <a:ext uri="{FF2B5EF4-FFF2-40B4-BE49-F238E27FC236}">
                <a16:creationId xmlns:a16="http://schemas.microsoft.com/office/drawing/2014/main" id="{F4201205-BA7A-429C-8EBD-00D86444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If the </a:t>
            </a:r>
            <a:r>
              <a:rPr lang="en-GB" altLang="en-US" sz="3266" u="sng">
                <a:solidFill>
                  <a:srgbClr val="000099"/>
                </a:solidFill>
              </a:rPr>
              <a:t>cancel membership</a:t>
            </a:r>
            <a:r>
              <a:rPr lang="en-GB" altLang="en-US" sz="3266"/>
              <a:t> option is selected and the name of a valid member is entered,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The membership is cancelled,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 cheque for the balance amount due to the member is printed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The membership record is deleted.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>
            <a:extLst>
              <a:ext uri="{FF2B5EF4-FFF2-40B4-BE49-F238E27FC236}">
                <a16:creationId xmlns:a16="http://schemas.microsoft.com/office/drawing/2014/main" id="{5846A944-03C4-4399-BF4D-FC8C83DC6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488" y="228985"/>
            <a:ext cx="7771056" cy="1140600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Decision Tree</a:t>
            </a:r>
          </a:p>
        </p:txBody>
      </p:sp>
      <p:sp>
        <p:nvSpPr>
          <p:cNvPr id="1119235" name="Line 3">
            <a:extLst>
              <a:ext uri="{FF2B5EF4-FFF2-40B4-BE49-F238E27FC236}">
                <a16:creationId xmlns:a16="http://schemas.microsoft.com/office/drawing/2014/main" id="{EDBF23D7-FE56-4BD9-A6FD-039BE7397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97" y="2042135"/>
            <a:ext cx="1600008" cy="1447352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19236" name="Line 4">
            <a:extLst>
              <a:ext uri="{FF2B5EF4-FFF2-40B4-BE49-F238E27FC236}">
                <a16:creationId xmlns:a16="http://schemas.microsoft.com/office/drawing/2014/main" id="{F68B31FE-2E9F-4481-A181-978CE5D20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97" y="3107846"/>
            <a:ext cx="1600008" cy="381641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19237" name="Line 5">
            <a:extLst>
              <a:ext uri="{FF2B5EF4-FFF2-40B4-BE49-F238E27FC236}">
                <a16:creationId xmlns:a16="http://schemas.microsoft.com/office/drawing/2014/main" id="{057D03B1-7252-41DC-AD0B-AC5EBB56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97" y="3489488"/>
            <a:ext cx="1676336" cy="532856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19238" name="Line 6">
            <a:extLst>
              <a:ext uri="{FF2B5EF4-FFF2-40B4-BE49-F238E27FC236}">
                <a16:creationId xmlns:a16="http://schemas.microsoft.com/office/drawing/2014/main" id="{6932D6A4-184F-45EE-BC9C-B652674B7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97" y="3489487"/>
            <a:ext cx="1752664" cy="1600008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19239" name="Text Box 7">
            <a:extLst>
              <a:ext uri="{FF2B5EF4-FFF2-40B4-BE49-F238E27FC236}">
                <a16:creationId xmlns:a16="http://schemas.microsoft.com/office/drawing/2014/main" id="{A5E02471-E7EC-4746-91EF-74AA4569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153" y="2346007"/>
            <a:ext cx="1826112" cy="65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1000"/>
              </a:lnSpc>
              <a:spcBef>
                <a:spcPts val="1373"/>
              </a:spcBef>
            </a:pP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New</a:t>
            </a:r>
            <a:r>
              <a:rPr lang="en-GB" altLang="en-US" sz="2359" b="1">
                <a:latin typeface="times" panose="02020603050405020304" pitchFamily="18" charset="0"/>
              </a:rPr>
              <a:t> </a:t>
            </a: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member</a:t>
            </a:r>
          </a:p>
        </p:txBody>
      </p:sp>
      <p:sp>
        <p:nvSpPr>
          <p:cNvPr id="1119240" name="Text Box 8">
            <a:extLst>
              <a:ext uri="{FF2B5EF4-FFF2-40B4-BE49-F238E27FC236}">
                <a16:creationId xmlns:a16="http://schemas.microsoft.com/office/drawing/2014/main" id="{878633F5-63D9-4647-86E5-E4BF9741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369" y="3031520"/>
            <a:ext cx="1827552" cy="45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373"/>
              </a:spcBef>
            </a:pP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Renewal</a:t>
            </a:r>
          </a:p>
        </p:txBody>
      </p:sp>
      <p:sp>
        <p:nvSpPr>
          <p:cNvPr id="1119241" name="Text Box 9">
            <a:extLst>
              <a:ext uri="{FF2B5EF4-FFF2-40B4-BE49-F238E27FC236}">
                <a16:creationId xmlns:a16="http://schemas.microsoft.com/office/drawing/2014/main" id="{7E4C6B4A-B02E-4ED3-9FDD-3B567C86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025" y="3549973"/>
            <a:ext cx="1827552" cy="45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373"/>
              </a:spcBef>
            </a:pP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Cancel</a:t>
            </a:r>
          </a:p>
        </p:txBody>
      </p:sp>
      <p:sp>
        <p:nvSpPr>
          <p:cNvPr id="1119242" name="Text Box 10">
            <a:extLst>
              <a:ext uri="{FF2B5EF4-FFF2-40B4-BE49-F238E27FC236}">
                <a16:creationId xmlns:a16="http://schemas.microsoft.com/office/drawing/2014/main" id="{9D1187A8-18CA-442C-87EC-8167EB60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369" y="4388141"/>
            <a:ext cx="1827552" cy="69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9000"/>
              </a:lnSpc>
              <a:spcBef>
                <a:spcPts val="1373"/>
              </a:spcBef>
            </a:pP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Invalid</a:t>
            </a:r>
            <a:r>
              <a:rPr lang="en-GB" altLang="en-US" sz="2359" b="1">
                <a:latin typeface="times" panose="02020603050405020304" pitchFamily="18" charset="0"/>
              </a:rPr>
              <a:t> </a:t>
            </a: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option</a:t>
            </a:r>
          </a:p>
        </p:txBody>
      </p:sp>
      <p:sp>
        <p:nvSpPr>
          <p:cNvPr id="1119243" name="Text Box 11">
            <a:extLst>
              <a:ext uri="{FF2B5EF4-FFF2-40B4-BE49-F238E27FC236}">
                <a16:creationId xmlns:a16="http://schemas.microsoft.com/office/drawing/2014/main" id="{7B0185BD-2FAF-4D0F-9F0F-BE9F5AA4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05" y="1889479"/>
            <a:ext cx="1980208" cy="39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Create record</a:t>
            </a:r>
          </a:p>
        </p:txBody>
      </p:sp>
      <p:sp>
        <p:nvSpPr>
          <p:cNvPr id="1119244" name="Text Box 12">
            <a:extLst>
              <a:ext uri="{FF2B5EF4-FFF2-40B4-BE49-F238E27FC236}">
                <a16:creationId xmlns:a16="http://schemas.microsoft.com/office/drawing/2014/main" id="{8985324C-EE66-484E-826C-BCCAC5E7B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05" y="1660496"/>
            <a:ext cx="1522240" cy="68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Get details</a:t>
            </a:r>
          </a:p>
        </p:txBody>
      </p:sp>
      <p:sp>
        <p:nvSpPr>
          <p:cNvPr id="1119245" name="Text Box 13">
            <a:extLst>
              <a:ext uri="{FF2B5EF4-FFF2-40B4-BE49-F238E27FC236}">
                <a16:creationId xmlns:a16="http://schemas.microsoft.com/office/drawing/2014/main" id="{93DEC8CC-A325-4447-B33B-BEF6A25F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05" y="2117023"/>
            <a:ext cx="1522240" cy="39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Print bills</a:t>
            </a:r>
          </a:p>
        </p:txBody>
      </p:sp>
      <p:sp>
        <p:nvSpPr>
          <p:cNvPr id="1119246" name="Text Box 14">
            <a:extLst>
              <a:ext uri="{FF2B5EF4-FFF2-40B4-BE49-F238E27FC236}">
                <a16:creationId xmlns:a16="http://schemas.microsoft.com/office/drawing/2014/main" id="{B739452B-DC35-49E1-AD47-CA66223B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33" y="2803976"/>
            <a:ext cx="2131424" cy="39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Get Details</a:t>
            </a:r>
          </a:p>
        </p:txBody>
      </p:sp>
      <p:sp>
        <p:nvSpPr>
          <p:cNvPr id="1119247" name="Text Box 15">
            <a:extLst>
              <a:ext uri="{FF2B5EF4-FFF2-40B4-BE49-F238E27FC236}">
                <a16:creationId xmlns:a16="http://schemas.microsoft.com/office/drawing/2014/main" id="{31ACA729-BBF6-4FF2-87A2-2D63801B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33" y="3031519"/>
            <a:ext cx="2742048" cy="39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Update record</a:t>
            </a:r>
          </a:p>
        </p:txBody>
      </p:sp>
      <p:sp>
        <p:nvSpPr>
          <p:cNvPr id="1119248" name="Text Box 16">
            <a:extLst>
              <a:ext uri="{FF2B5EF4-FFF2-40B4-BE49-F238E27FC236}">
                <a16:creationId xmlns:a16="http://schemas.microsoft.com/office/drawing/2014/main" id="{EFC0283E-8376-4A4F-8B83-16AE77533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33" y="3260503"/>
            <a:ext cx="1751224" cy="39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Print bills</a:t>
            </a:r>
          </a:p>
        </p:txBody>
      </p:sp>
      <p:sp>
        <p:nvSpPr>
          <p:cNvPr id="1119249" name="Text Box 17">
            <a:extLst>
              <a:ext uri="{FF2B5EF4-FFF2-40B4-BE49-F238E27FC236}">
                <a16:creationId xmlns:a16="http://schemas.microsoft.com/office/drawing/2014/main" id="{C75A1680-E981-4581-92C0-84603E96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161" y="3718472"/>
            <a:ext cx="2207752" cy="39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Get Details</a:t>
            </a:r>
          </a:p>
        </p:txBody>
      </p:sp>
      <p:sp>
        <p:nvSpPr>
          <p:cNvPr id="1119250" name="Text Box 18">
            <a:extLst>
              <a:ext uri="{FF2B5EF4-FFF2-40B4-BE49-F238E27FC236}">
                <a16:creationId xmlns:a16="http://schemas.microsoft.com/office/drawing/2014/main" id="{ECDC9F2F-00BA-4ACB-84C4-EEA57C2C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161" y="3946015"/>
            <a:ext cx="2589392" cy="39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Print Cheque</a:t>
            </a:r>
          </a:p>
        </p:txBody>
      </p:sp>
      <p:sp>
        <p:nvSpPr>
          <p:cNvPr id="1119251" name="Text Box 19">
            <a:extLst>
              <a:ext uri="{FF2B5EF4-FFF2-40B4-BE49-F238E27FC236}">
                <a16:creationId xmlns:a16="http://schemas.microsoft.com/office/drawing/2014/main" id="{65C4CE8C-1A3A-464C-BC60-841DE865C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161" y="4174999"/>
            <a:ext cx="2055096" cy="39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Delete record</a:t>
            </a:r>
          </a:p>
        </p:txBody>
      </p:sp>
      <p:sp>
        <p:nvSpPr>
          <p:cNvPr id="1119252" name="Text Box 20">
            <a:extLst>
              <a:ext uri="{FF2B5EF4-FFF2-40B4-BE49-F238E27FC236}">
                <a16:creationId xmlns:a16="http://schemas.microsoft.com/office/drawing/2014/main" id="{467BD339-414D-47CF-B2D5-801C0917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160" y="4936839"/>
            <a:ext cx="3122248" cy="39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857500" algn="l"/>
                <a:tab pos="3192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- Print error message</a:t>
            </a:r>
          </a:p>
        </p:txBody>
      </p:sp>
      <p:sp>
        <p:nvSpPr>
          <p:cNvPr id="1119253" name="Line 21">
            <a:extLst>
              <a:ext uri="{FF2B5EF4-FFF2-40B4-BE49-F238E27FC236}">
                <a16:creationId xmlns:a16="http://schemas.microsoft.com/office/drawing/2014/main" id="{3C4C13C0-6913-492E-8229-CD1C56976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873" y="3489487"/>
            <a:ext cx="610624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19254" name="Text Box 22">
            <a:extLst>
              <a:ext uri="{FF2B5EF4-FFF2-40B4-BE49-F238E27FC236}">
                <a16:creationId xmlns:a16="http://schemas.microsoft.com/office/drawing/2014/main" id="{62D13346-38C9-4DD3-A62C-A46FB003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047361"/>
            <a:ext cx="1522240" cy="82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373"/>
              </a:spcBef>
            </a:pP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User</a:t>
            </a:r>
            <a:b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</a:br>
            <a:r>
              <a:rPr lang="en-GB" altLang="en-US" sz="2359" b="1">
                <a:solidFill>
                  <a:srgbClr val="000099"/>
                </a:solidFill>
                <a:latin typeface="times" panose="02020603050405020304" pitchFamily="18" charset="0"/>
              </a:rPr>
              <a:t>input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>
            <a:extLst>
              <a:ext uri="{FF2B5EF4-FFF2-40B4-BE49-F238E27FC236}">
                <a16:creationId xmlns:a16="http://schemas.microsoft.com/office/drawing/2014/main" id="{2418C211-EE58-4967-8F52-D361FD1DE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Decision Table</a:t>
            </a:r>
          </a:p>
        </p:txBody>
      </p:sp>
      <p:sp>
        <p:nvSpPr>
          <p:cNvPr id="1121283" name="Rectangle 3">
            <a:extLst>
              <a:ext uri="{FF2B5EF4-FFF2-40B4-BE49-F238E27FC236}">
                <a16:creationId xmlns:a16="http://schemas.microsoft.com/office/drawing/2014/main" id="{EB9FCF97-ACD0-49BD-A1EB-107A95F86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629"/>
              <a:t>Decision tables  specify: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Which variables are to be tested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What actions are to be taken if the conditions are true,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The order in which decision making is performed.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>
            <a:extLst>
              <a:ext uri="{FF2B5EF4-FFF2-40B4-BE49-F238E27FC236}">
                <a16:creationId xmlns:a16="http://schemas.microsoft.com/office/drawing/2014/main" id="{3D19AC01-2BC6-4FE3-94E4-97DAAA32E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87"/>
              </a:spcBef>
            </a:pPr>
            <a:r>
              <a:rPr lang="en-GB" altLang="en-US" sz="5443"/>
              <a:t>Decision Table</a:t>
            </a:r>
          </a:p>
        </p:txBody>
      </p:sp>
      <p:sp>
        <p:nvSpPr>
          <p:cNvPr id="1123331" name="Rectangle 3">
            <a:extLst>
              <a:ext uri="{FF2B5EF4-FFF2-40B4-BE49-F238E27FC236}">
                <a16:creationId xmlns:a16="http://schemas.microsoft.com/office/drawing/2014/main" id="{98A66893-2671-46E0-915F-0A20ACBAD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0192" y="1480476"/>
            <a:ext cx="8591942" cy="436653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3266"/>
              <a:t>A decision table shows in a tabular form:</a:t>
            </a:r>
          </a:p>
          <a:p>
            <a:pPr marL="674004" lvl="1" defTabSz="829544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2903"/>
              <a:t>Processing logic and corresponding actions </a:t>
            </a:r>
          </a:p>
          <a:p>
            <a:pPr marL="311079" indent="-311079" defTabSz="829544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3266">
                <a:solidFill>
                  <a:srgbClr val="000099"/>
                </a:solidFill>
              </a:rPr>
              <a:t>Upper  rows of the table specify:</a:t>
            </a:r>
          </a:p>
          <a:p>
            <a:pPr marL="674004" lvl="1" defTabSz="829544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2903">
                <a:solidFill>
                  <a:srgbClr val="000099"/>
                </a:solidFill>
              </a:rPr>
              <a:t>The variables or conditions to be evaluated</a:t>
            </a:r>
          </a:p>
          <a:p>
            <a:pPr marL="311079" indent="-311079" defTabSz="829544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3266">
                <a:solidFill>
                  <a:srgbClr val="000099"/>
                </a:solidFill>
              </a:rPr>
              <a:t>Lower rows specify:</a:t>
            </a:r>
          </a:p>
          <a:p>
            <a:pPr marL="674004" lvl="1" defTabSz="829544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2903">
                <a:solidFill>
                  <a:srgbClr val="000099"/>
                </a:solidFill>
              </a:rPr>
              <a:t>The actions to be taken when the corresponding conditions are satisfied.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>
            <a:extLst>
              <a:ext uri="{FF2B5EF4-FFF2-40B4-BE49-F238E27FC236}">
                <a16:creationId xmlns:a16="http://schemas.microsoft.com/office/drawing/2014/main" id="{0B770862-3159-4FAF-B81D-43F91A113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87"/>
              </a:spcBef>
            </a:pPr>
            <a:r>
              <a:rPr lang="en-GB" altLang="en-US" sz="5443"/>
              <a:t>Decision Table</a:t>
            </a:r>
          </a:p>
        </p:txBody>
      </p:sp>
      <p:sp>
        <p:nvSpPr>
          <p:cNvPr id="1125379" name="Rectangle 3">
            <a:extLst>
              <a:ext uri="{FF2B5EF4-FFF2-40B4-BE49-F238E27FC236}">
                <a16:creationId xmlns:a16="http://schemas.microsoft.com/office/drawing/2014/main" id="{7AB2F15A-C48F-45BB-9853-03E8A2819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629"/>
              <a:t>In technical terminology, 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a column of the table is called a </a:t>
            </a:r>
            <a:r>
              <a:rPr lang="en-GB" altLang="en-US" sz="3266" u="sng">
                <a:solidFill>
                  <a:srgbClr val="000099"/>
                </a:solidFill>
              </a:rPr>
              <a:t>rule</a:t>
            </a:r>
            <a:r>
              <a:rPr lang="en-GB" altLang="en-US" sz="3266">
                <a:solidFill>
                  <a:srgbClr val="000099"/>
                </a:solidFill>
              </a:rPr>
              <a:t>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>
                <a:solidFill>
                  <a:srgbClr val="000099"/>
                </a:solidFill>
              </a:rPr>
              <a:t>A rule implies:</a:t>
            </a:r>
          </a:p>
          <a:p>
            <a:pPr marL="1036930" lvl="2" indent="-207386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if a condition is true, then execute the corresponding action.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>
            <a:extLst>
              <a:ext uri="{FF2B5EF4-FFF2-40B4-BE49-F238E27FC236}">
                <a16:creationId xmlns:a16="http://schemas.microsoft.com/office/drawing/2014/main" id="{B511102D-C8DE-4584-AEAC-4B2F23525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225"/>
              </a:spcBef>
            </a:pPr>
            <a:r>
              <a:rPr lang="en-GB" altLang="en-US" sz="6532"/>
              <a:t>Example:</a:t>
            </a:r>
          </a:p>
        </p:txBody>
      </p:sp>
      <p:sp>
        <p:nvSpPr>
          <p:cNvPr id="1127427" name="Rectangle 3">
            <a:extLst>
              <a:ext uri="{FF2B5EF4-FFF2-40B4-BE49-F238E27FC236}">
                <a16:creationId xmlns:a16="http://schemas.microsoft.com/office/drawing/2014/main" id="{5587B747-9DF5-4105-9427-5A364E90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523681"/>
            <a:ext cx="8177178" cy="472801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420"/>
              </a:spcBef>
            </a:pPr>
            <a:r>
              <a:rPr lang="en-GB" altLang="en-US" sz="2177">
                <a:solidFill>
                  <a:schemeClr val="hlink"/>
                </a:solidFill>
              </a:rPr>
              <a:t>Conditions</a:t>
            </a:r>
            <a:br>
              <a:rPr lang="en-GB" altLang="en-US" sz="2177"/>
            </a:br>
            <a:r>
              <a:rPr lang="en-GB" altLang="en-US" sz="2177"/>
              <a:t>Valid selection      	NO	YES	YES	YES</a:t>
            </a:r>
            <a:br>
              <a:rPr lang="en-GB" altLang="en-US" sz="2177"/>
            </a:br>
            <a:r>
              <a:rPr lang="en-GB" altLang="en-US" sz="2177"/>
              <a:t>New member 	 --	YES	NO	NO</a:t>
            </a:r>
            <a:br>
              <a:rPr lang="en-GB" altLang="en-US" sz="2177"/>
            </a:br>
            <a:r>
              <a:rPr lang="en-GB" altLang="en-US" sz="2177"/>
              <a:t>Renewal		 --	NO	YES	NO</a:t>
            </a:r>
            <a:br>
              <a:rPr lang="en-GB" altLang="en-US" sz="2177"/>
            </a:br>
            <a:r>
              <a:rPr lang="en-GB" altLang="en-US" sz="2177"/>
              <a:t>Cancellation		 --	NO	NO	YES</a:t>
            </a:r>
          </a:p>
          <a:p>
            <a:pPr marL="311079" indent="-311079" defTabSz="829544">
              <a:spcBef>
                <a:spcPts val="420"/>
              </a:spcBef>
            </a:pPr>
            <a:r>
              <a:rPr lang="en-GB" altLang="en-US" sz="2177">
                <a:solidFill>
                  <a:schemeClr val="hlink"/>
                </a:solidFill>
              </a:rPr>
              <a:t>Actions</a:t>
            </a:r>
            <a:br>
              <a:rPr lang="en-GB" altLang="en-US" sz="2177"/>
            </a:br>
            <a:r>
              <a:rPr lang="en-GB" altLang="en-US" sz="2177"/>
              <a:t>Display error message   </a:t>
            </a:r>
            <a:r>
              <a:rPr lang="en-GB" altLang="en-US" sz="544"/>
              <a:t> 	 --	 --	 --</a:t>
            </a:r>
            <a:br>
              <a:rPr lang="en-GB" altLang="en-US" sz="2177"/>
            </a:br>
            <a:r>
              <a:rPr lang="en-GB" altLang="en-US" sz="2177"/>
              <a:t>Ask member's name etc. 	 </a:t>
            </a:r>
            <a:r>
              <a:rPr lang="en-GB" altLang="en-US" sz="544"/>
              <a:t> </a:t>
            </a:r>
            <a:r>
              <a:rPr lang="en-GB" altLang="en-US" sz="2177"/>
              <a:t> 	 </a:t>
            </a:r>
            <a:r>
              <a:rPr lang="en-GB" altLang="en-US" sz="544"/>
              <a:t> </a:t>
            </a:r>
            <a:r>
              <a:rPr lang="en-GB" altLang="en-US" sz="2177"/>
              <a:t> 	 </a:t>
            </a:r>
            <a:r>
              <a:rPr lang="en-GB" altLang="en-US" sz="544"/>
              <a:t> </a:t>
            </a:r>
            <a:r>
              <a:rPr lang="en-GB" altLang="en-US" sz="2177"/>
              <a:t> </a:t>
            </a:r>
            <a:br>
              <a:rPr lang="en-GB" altLang="en-US" sz="2177"/>
            </a:br>
            <a:r>
              <a:rPr lang="en-GB" altLang="en-US" sz="2177"/>
              <a:t>Build customer record  --	 --	 </a:t>
            </a:r>
            <a:r>
              <a:rPr lang="en-GB" altLang="en-US" sz="544"/>
              <a:t> </a:t>
            </a:r>
            <a:r>
              <a:rPr lang="en-GB" altLang="en-US" sz="2177"/>
              <a:t> 	 --</a:t>
            </a:r>
            <a:br>
              <a:rPr lang="en-GB" altLang="en-US" sz="2177"/>
            </a:br>
            <a:r>
              <a:rPr lang="en-GB" altLang="en-US" sz="2177"/>
              <a:t>Generate bill   	  --	 </a:t>
            </a:r>
            <a:r>
              <a:rPr lang="en-GB" altLang="en-US" sz="544"/>
              <a:t> </a:t>
            </a:r>
            <a:r>
              <a:rPr lang="en-GB" altLang="en-US" sz="2177"/>
              <a:t> 	 </a:t>
            </a:r>
            <a:r>
              <a:rPr lang="en-GB" altLang="en-US" sz="544"/>
              <a:t> </a:t>
            </a:r>
            <a:r>
              <a:rPr lang="en-GB" altLang="en-US" sz="2177"/>
              <a:t> 	--</a:t>
            </a:r>
            <a:br>
              <a:rPr lang="en-GB" altLang="en-US" sz="2177"/>
            </a:br>
            <a:r>
              <a:rPr lang="en-GB" altLang="en-US" sz="2177"/>
              <a:t>Ask membership details	--	 </a:t>
            </a:r>
            <a:r>
              <a:rPr lang="en-GB" altLang="en-US" sz="544"/>
              <a:t> </a:t>
            </a:r>
            <a:r>
              <a:rPr lang="en-GB" altLang="en-US" sz="2177"/>
              <a:t> 	 </a:t>
            </a:r>
            <a:r>
              <a:rPr lang="en-GB" altLang="en-US" sz="544"/>
              <a:t> </a:t>
            </a:r>
            <a:r>
              <a:rPr lang="en-GB" altLang="en-US" sz="2177"/>
              <a:t> </a:t>
            </a:r>
            <a:br>
              <a:rPr lang="en-GB" altLang="en-US" sz="2177"/>
            </a:br>
            <a:r>
              <a:rPr lang="en-GB" altLang="en-US" sz="2177"/>
              <a:t>Update expiry date	  --	--	--	 </a:t>
            </a:r>
            <a:r>
              <a:rPr lang="en-GB" altLang="en-US" sz="544"/>
              <a:t> </a:t>
            </a:r>
            <a:r>
              <a:rPr lang="en-GB" altLang="en-US" sz="2177"/>
              <a:t> </a:t>
            </a:r>
            <a:br>
              <a:rPr lang="en-GB" altLang="en-US" sz="2177"/>
            </a:br>
            <a:r>
              <a:rPr lang="en-GB" altLang="en-US" sz="2177"/>
              <a:t>Print cheque 		  --	--	--	 </a:t>
            </a:r>
            <a:r>
              <a:rPr lang="en-GB" altLang="en-US" sz="544"/>
              <a:t> </a:t>
            </a:r>
            <a:r>
              <a:rPr lang="en-GB" altLang="en-US" sz="2177"/>
              <a:t> </a:t>
            </a:r>
            <a:br>
              <a:rPr lang="en-GB" altLang="en-US" sz="2177"/>
            </a:br>
            <a:r>
              <a:rPr lang="en-GB" altLang="en-US" sz="2177"/>
              <a:t>Delete record 	  --	--	--	 </a:t>
            </a:r>
            <a:r>
              <a:rPr lang="en-GB" altLang="en-US" sz="544"/>
              <a:t> </a:t>
            </a:r>
          </a:p>
        </p:txBody>
      </p:sp>
      <p:sp>
        <p:nvSpPr>
          <p:cNvPr id="1127428" name="Line 4">
            <a:extLst>
              <a:ext uri="{FF2B5EF4-FFF2-40B4-BE49-F238E27FC236}">
                <a16:creationId xmlns:a16="http://schemas.microsoft.com/office/drawing/2014/main" id="{F07A897B-D041-46D7-9646-FB4268048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469" y="3273465"/>
            <a:ext cx="7850265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27429" name="Line 5">
            <a:extLst>
              <a:ext uri="{FF2B5EF4-FFF2-40B4-BE49-F238E27FC236}">
                <a16:creationId xmlns:a16="http://schemas.microsoft.com/office/drawing/2014/main" id="{C6297FA5-00C6-4354-85AD-29B9130BD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033" y="1905321"/>
            <a:ext cx="7850265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27430" name="Line 6">
            <a:extLst>
              <a:ext uri="{FF2B5EF4-FFF2-40B4-BE49-F238E27FC236}">
                <a16:creationId xmlns:a16="http://schemas.microsoft.com/office/drawing/2014/main" id="{45D85538-28B7-4C7D-9EF1-149667F72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75" y="6284820"/>
            <a:ext cx="7850265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27431" name="Line 7">
            <a:extLst>
              <a:ext uri="{FF2B5EF4-FFF2-40B4-BE49-F238E27FC236}">
                <a16:creationId xmlns:a16="http://schemas.microsoft.com/office/drawing/2014/main" id="{6E9A4F2C-A78C-4006-9604-069176A0C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033" y="1600009"/>
            <a:ext cx="7850265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127432" name="Line 8">
            <a:extLst>
              <a:ext uri="{FF2B5EF4-FFF2-40B4-BE49-F238E27FC236}">
                <a16:creationId xmlns:a16="http://schemas.microsoft.com/office/drawing/2014/main" id="{03859274-DE61-47C1-9281-501EE5F6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990" y="3597498"/>
            <a:ext cx="7850265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>
            <a:extLst>
              <a:ext uri="{FF2B5EF4-FFF2-40B4-BE49-F238E27FC236}">
                <a16:creationId xmlns:a16="http://schemas.microsoft.com/office/drawing/2014/main" id="{3200A846-88F1-4450-B89A-785317574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225"/>
              </a:spcBef>
            </a:pPr>
            <a:r>
              <a:rPr lang="en-GB" altLang="en-US" sz="6532"/>
              <a:t>Comparison</a:t>
            </a:r>
          </a:p>
        </p:txBody>
      </p:sp>
      <p:sp>
        <p:nvSpPr>
          <p:cNvPr id="1129475" name="Rectangle 3">
            <a:extLst>
              <a:ext uri="{FF2B5EF4-FFF2-40B4-BE49-F238E27FC236}">
                <a16:creationId xmlns:a16="http://schemas.microsoft.com/office/drawing/2014/main" id="{6D52EBDA-A94B-49E4-A6F1-98C38D02E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6277" y="1676336"/>
            <a:ext cx="8557378" cy="417067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Both decision tables and decision trees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Can represent complex program logic.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Decision trees are easier to read and understand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When the number of conditions are small. 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Decision tables help to look at every possible combination of conditions.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>
            <a:extLst>
              <a:ext uri="{FF2B5EF4-FFF2-40B4-BE49-F238E27FC236}">
                <a16:creationId xmlns:a16="http://schemas.microsoft.com/office/drawing/2014/main" id="{44B401DE-BC2C-420E-9129-97703F617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Formal Specification</a:t>
            </a:r>
          </a:p>
        </p:txBody>
      </p:sp>
      <p:sp>
        <p:nvSpPr>
          <p:cNvPr id="1131523" name="Rectangle 3">
            <a:extLst>
              <a:ext uri="{FF2B5EF4-FFF2-40B4-BE49-F238E27FC236}">
                <a16:creationId xmlns:a16="http://schemas.microsoft.com/office/drawing/2014/main" id="{8F18D979-7EED-4C05-8C92-92CE1CBC9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992"/>
              <a:t>A formal specification technique is a </a:t>
            </a:r>
            <a:r>
              <a:rPr lang="en-GB" altLang="en-US" sz="3992" u="sng">
                <a:solidFill>
                  <a:srgbClr val="A50021"/>
                </a:solidFill>
              </a:rPr>
              <a:t>mathematical method</a:t>
            </a:r>
            <a:r>
              <a:rPr lang="en-GB" altLang="en-US" sz="3992">
                <a:solidFill>
                  <a:srgbClr val="A50021"/>
                </a:solidFill>
              </a:rPr>
              <a:t> </a:t>
            </a:r>
            <a:r>
              <a:rPr lang="en-GB" altLang="en-US" sz="3992"/>
              <a:t>to: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Accurately specify a system.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Verify that implementation satisfies specification.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Prove properties of the specification.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>
            <a:extLst>
              <a:ext uri="{FF2B5EF4-FFF2-40B4-BE49-F238E27FC236}">
                <a16:creationId xmlns:a16="http://schemas.microsoft.com/office/drawing/2014/main" id="{ABD8166E-2294-4E8F-8C19-D999287DD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Formal Specification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91360CB8-A62B-4A0D-B154-E2580A126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992"/>
              <a:t>Advantages: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Well-defined semantics, no scope for ambiguity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Automated tools can check properties of specifications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Executable specification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>
            <a:extLst>
              <a:ext uri="{FF2B5EF4-FFF2-40B4-BE49-F238E27FC236}">
                <a16:creationId xmlns:a16="http://schemas.microsoft.com/office/drawing/2014/main" id="{CF22F012-DE8F-4668-BE43-BDF32BB54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Formal Specification</a:t>
            </a:r>
          </a:p>
        </p:txBody>
      </p:sp>
      <p:sp>
        <p:nvSpPr>
          <p:cNvPr id="1135619" name="Rectangle 3">
            <a:extLst>
              <a:ext uri="{FF2B5EF4-FFF2-40B4-BE49-F238E27FC236}">
                <a16:creationId xmlns:a16="http://schemas.microsoft.com/office/drawing/2014/main" id="{2B294CF7-17E3-4FAA-8DA0-ECBAC89DD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4355"/>
              <a:t>Disadvantages of formal specification techniques: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992">
                <a:solidFill>
                  <a:srgbClr val="000099"/>
                </a:solidFill>
              </a:rPr>
              <a:t>Difficult to learn and use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992">
                <a:solidFill>
                  <a:srgbClr val="000099"/>
                </a:solidFill>
              </a:rPr>
              <a:t>Not able to handle complex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00AE89FE-0772-4976-9CE2-C70A4635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C8D423C7-DB72-4D77-9B9F-78F42834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110153-63B0-4B0B-AFA8-4F46179119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D06A146-79DE-4E60-9758-66E273616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Requirements Process…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6757407-8A14-4E64-BF13-1EBF7FFDC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911" y="1905000"/>
            <a:ext cx="10367889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Focus of analysis is on understanding the desired systems and it’s requirements</a:t>
            </a:r>
          </a:p>
          <a:p>
            <a:pPr eaLnBrk="1" hangingPunct="1"/>
            <a:r>
              <a:rPr lang="en-US" altLang="en-US" dirty="0"/>
              <a:t>Divide and conquer is the basic strategy</a:t>
            </a:r>
          </a:p>
          <a:p>
            <a:pPr lvl="1" eaLnBrk="1" hangingPunct="1"/>
            <a:r>
              <a:rPr lang="en-US" altLang="en-US" dirty="0"/>
              <a:t>decompose into small parts, understand each part and relation between parts</a:t>
            </a:r>
          </a:p>
          <a:p>
            <a:pPr eaLnBrk="1" hangingPunct="1"/>
            <a:r>
              <a:rPr lang="en-US" altLang="en-US" dirty="0"/>
              <a:t>Large volumes of information is generated</a:t>
            </a:r>
          </a:p>
          <a:p>
            <a:pPr lvl="1" eaLnBrk="1" hangingPunct="1"/>
            <a:r>
              <a:rPr lang="en-US" altLang="en-US" dirty="0"/>
              <a:t>organizing them is a key</a:t>
            </a:r>
          </a:p>
          <a:p>
            <a:pPr eaLnBrk="1" hangingPunct="1"/>
            <a:r>
              <a:rPr lang="en-US" altLang="en-US" dirty="0"/>
              <a:t>Techniques like data flow diagrams, object diagrams etc. used in the analysis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>
            <a:extLst>
              <a:ext uri="{FF2B5EF4-FFF2-40B4-BE49-F238E27FC236}">
                <a16:creationId xmlns:a16="http://schemas.microsoft.com/office/drawing/2014/main" id="{CE2C892C-C095-4BAC-9FA8-31ADDF061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Formal Specification</a:t>
            </a:r>
          </a:p>
        </p:txBody>
      </p:sp>
      <p:sp>
        <p:nvSpPr>
          <p:cNvPr id="1137667" name="Rectangle 3">
            <a:extLst>
              <a:ext uri="{FF2B5EF4-FFF2-40B4-BE49-F238E27FC236}">
                <a16:creationId xmlns:a16="http://schemas.microsoft.com/office/drawing/2014/main" id="{396C0741-34FD-43AB-8DBD-398A97B97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992"/>
              <a:t>Mathematical techniques used include: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Logic-based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set theoretic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algebraic specification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629">
                <a:solidFill>
                  <a:srgbClr val="000099"/>
                </a:solidFill>
              </a:rPr>
              <a:t>finite state machines, etc.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>
            <a:extLst>
              <a:ext uri="{FF2B5EF4-FFF2-40B4-BE49-F238E27FC236}">
                <a16:creationId xmlns:a16="http://schemas.microsoft.com/office/drawing/2014/main" id="{D1385331-0F97-4906-A43E-686182717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Semiformal Specification</a:t>
            </a:r>
          </a:p>
        </p:txBody>
      </p:sp>
      <p:sp>
        <p:nvSpPr>
          <p:cNvPr id="1139715" name="Rectangle 3">
            <a:extLst>
              <a:ext uri="{FF2B5EF4-FFF2-40B4-BE49-F238E27FC236}">
                <a16:creationId xmlns:a16="http://schemas.microsoft.com/office/drawing/2014/main" id="{7401A7E7-D014-4706-BDBB-BE75FD553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676336"/>
            <a:ext cx="8177178" cy="4270049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 u="sng" dirty="0"/>
              <a:t>Structured specification languages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 dirty="0"/>
              <a:t>SADT (Structured Analysis and Design Technique)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 dirty="0"/>
              <a:t>PSL/PSA (Problem Statement Language/Problem Statement Analyzer)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903" dirty="0"/>
              <a:t>PSL is a semi-formal specification language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>
            <a:extLst>
              <a:ext uri="{FF2B5EF4-FFF2-40B4-BE49-F238E27FC236}">
                <a16:creationId xmlns:a16="http://schemas.microsoft.com/office/drawing/2014/main" id="{A3821887-EC2F-4448-A86C-200F58156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Executable Specification Language</a:t>
            </a:r>
          </a:p>
        </p:txBody>
      </p:sp>
      <p:sp>
        <p:nvSpPr>
          <p:cNvPr id="1141763" name="Rectangle 3">
            <a:extLst>
              <a:ext uri="{FF2B5EF4-FFF2-40B4-BE49-F238E27FC236}">
                <a16:creationId xmlns:a16="http://schemas.microsoft.com/office/drawing/2014/main" id="{0D2D6015-3BC7-4BA8-8A5E-EE36A50B0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If specification is expressed in formal language: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it becomes possible to execute the specification to provide a system prototype.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However, executable specifications are usually slow and inefficient.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>
            <a:extLst>
              <a:ext uri="{FF2B5EF4-FFF2-40B4-BE49-F238E27FC236}">
                <a16:creationId xmlns:a16="http://schemas.microsoft.com/office/drawing/2014/main" id="{5CCED98C-8E69-4CA8-A0E5-5DFE1052C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Executable Specification Language</a:t>
            </a: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C78D90E3-C553-4A13-A458-BA393DA1D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992"/>
              <a:t>Executable specifications only test functional requirements: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629"/>
              <a:t>If  non-functional requirements are important for some product, </a:t>
            </a:r>
          </a:p>
          <a:p>
            <a:pPr marL="1036930" lvl="2" indent="-207386" defTabSz="829544">
              <a:spcBef>
                <a:spcPts val="658"/>
              </a:spcBef>
            </a:pPr>
            <a:r>
              <a:rPr lang="en-GB" altLang="en-US" sz="3266"/>
              <a:t>The utility of an executable specification prototype is limited.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>
            <a:extLst>
              <a:ext uri="{FF2B5EF4-FFF2-40B4-BE49-F238E27FC236}">
                <a16:creationId xmlns:a16="http://schemas.microsoft.com/office/drawing/2014/main" id="{3EAA765F-8562-45B6-B0F4-7B3A5E90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350"/>
              </a:spcBef>
            </a:pPr>
            <a:r>
              <a:rPr lang="en-GB" altLang="en-US" sz="7258"/>
              <a:t>4GLs</a:t>
            </a:r>
          </a:p>
        </p:txBody>
      </p:sp>
      <p:sp>
        <p:nvSpPr>
          <p:cNvPr id="1145859" name="Rectangle 3">
            <a:extLst>
              <a:ext uri="{FF2B5EF4-FFF2-40B4-BE49-F238E27FC236}">
                <a16:creationId xmlns:a16="http://schemas.microsoft.com/office/drawing/2014/main" id="{D967278C-DD8E-4708-B0DB-DE7C54266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4GLs (Fourth Generation Languages) are examples of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executable specification languages.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4GLs are successful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because there is a lot of commonality across data processing applications.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>
            <a:extLst>
              <a:ext uri="{FF2B5EF4-FFF2-40B4-BE49-F238E27FC236}">
                <a16:creationId xmlns:a16="http://schemas.microsoft.com/office/drawing/2014/main" id="{E9E2D5D4-192A-47E8-A6C8-D2511C060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350"/>
              </a:spcBef>
            </a:pPr>
            <a:r>
              <a:rPr lang="en-GB" altLang="en-US" sz="7258"/>
              <a:t>4GLs</a:t>
            </a: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4B61B603-7794-4454-9343-CB76A7707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445746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4GLs rely on software reuse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Where common abstractions have been identified and parameterized.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Rewriting 4GL programs in higher level languages: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Result in upto 50% lower memory requirements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Also the programs run upto 10 times faster.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>
            <a:extLst>
              <a:ext uri="{FF2B5EF4-FFF2-40B4-BE49-F238E27FC236}">
                <a16:creationId xmlns:a16="http://schemas.microsoft.com/office/drawing/2014/main" id="{20D552E1-0C99-47AD-9238-EF345A84A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225"/>
              </a:spcBef>
            </a:pPr>
            <a:r>
              <a:rPr lang="en-GB" altLang="en-US" sz="6532"/>
              <a:t>Summary</a:t>
            </a:r>
          </a:p>
        </p:txBody>
      </p:sp>
      <p:sp>
        <p:nvSpPr>
          <p:cNvPr id="1149955" name="Rectangle 3">
            <a:extLst>
              <a:ext uri="{FF2B5EF4-FFF2-40B4-BE49-F238E27FC236}">
                <a16:creationId xmlns:a16="http://schemas.microsoft.com/office/drawing/2014/main" id="{45117F15-5863-4146-AC40-E19064915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566" y="1447353"/>
            <a:ext cx="8337036" cy="453935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Requirements analysis and specification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An important phase of software development: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Any error in this phase would affect all subsequent phases of development. 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Consists of two different activities: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Requirements gathering and analysis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Requirements specification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>
            <a:extLst>
              <a:ext uri="{FF2B5EF4-FFF2-40B4-BE49-F238E27FC236}">
                <a16:creationId xmlns:a16="http://schemas.microsoft.com/office/drawing/2014/main" id="{AEC88F41-77A5-44D3-B63E-690A8ECA1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350"/>
              </a:spcBef>
            </a:pPr>
            <a:r>
              <a:rPr lang="en-GB" altLang="en-US" sz="7258"/>
              <a:t>Summary</a:t>
            </a:r>
          </a:p>
        </p:txBody>
      </p:sp>
      <p:sp>
        <p:nvSpPr>
          <p:cNvPr id="1152003" name="Rectangle 3">
            <a:extLst>
              <a:ext uri="{FF2B5EF4-FFF2-40B4-BE49-F238E27FC236}">
                <a16:creationId xmlns:a16="http://schemas.microsoft.com/office/drawing/2014/main" id="{21203B40-B459-48F7-8F63-405C36120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0353" y="1447353"/>
            <a:ext cx="8602024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567"/>
              </a:spcBef>
            </a:pPr>
            <a:r>
              <a:rPr lang="en-GB" altLang="en-US" sz="3266"/>
              <a:t>The aims of requirements analysis: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903">
                <a:solidFill>
                  <a:srgbClr val="000099"/>
                </a:solidFill>
              </a:rPr>
              <a:t>Gather all user requirements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903">
                <a:solidFill>
                  <a:srgbClr val="000099"/>
                </a:solidFill>
              </a:rPr>
              <a:t>Clearly understand exact user requirements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903">
                <a:solidFill>
                  <a:srgbClr val="000099"/>
                </a:solidFill>
              </a:rPr>
              <a:t>Remove inconsistencies and incompleteness. </a:t>
            </a:r>
          </a:p>
          <a:p>
            <a:pPr marL="311079" indent="-311079" defTabSz="829544">
              <a:spcBef>
                <a:spcPts val="567"/>
              </a:spcBef>
            </a:pPr>
            <a:r>
              <a:rPr lang="en-GB" altLang="en-US" sz="3266"/>
              <a:t>The goal of specification: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903">
                <a:solidFill>
                  <a:srgbClr val="000099"/>
                </a:solidFill>
              </a:rPr>
              <a:t>Systematically organize requirements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 sz="2903">
                <a:solidFill>
                  <a:srgbClr val="000099"/>
                </a:solidFill>
              </a:rPr>
              <a:t>Document the requirements  in an SRS document.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>
            <a:extLst>
              <a:ext uri="{FF2B5EF4-FFF2-40B4-BE49-F238E27FC236}">
                <a16:creationId xmlns:a16="http://schemas.microsoft.com/office/drawing/2014/main" id="{4877A9B6-5DE0-4835-A1B3-2FD34EB1F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350"/>
              </a:spcBef>
            </a:pPr>
            <a:r>
              <a:rPr lang="en-GB" altLang="en-US" sz="7258"/>
              <a:t>Summary</a:t>
            </a: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988C343F-7D80-4E31-90DF-58F9B5AC3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9481" y="1447353"/>
            <a:ext cx="85328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629"/>
              <a:t>Main components of SRS document: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Functional requirements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Non-functional requirements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Constraints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629"/>
              <a:t>Techniques to express complex logic: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Decision tree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Decision table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>
            <a:extLst>
              <a:ext uri="{FF2B5EF4-FFF2-40B4-BE49-F238E27FC236}">
                <a16:creationId xmlns:a16="http://schemas.microsoft.com/office/drawing/2014/main" id="{67D20703-4F17-4DD5-A869-0E0AF8903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350"/>
              </a:spcBef>
            </a:pPr>
            <a:r>
              <a:rPr lang="en-GB" altLang="en-US" sz="7258"/>
              <a:t>Summary</a:t>
            </a:r>
          </a:p>
        </p:txBody>
      </p:sp>
      <p:sp>
        <p:nvSpPr>
          <p:cNvPr id="1156099" name="Rectangle 3">
            <a:extLst>
              <a:ext uri="{FF2B5EF4-FFF2-40B4-BE49-F238E27FC236}">
                <a16:creationId xmlns:a16="http://schemas.microsoft.com/office/drawing/2014/main" id="{801D8C1B-E02A-4249-B7C1-E5F3378C5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4355"/>
              <a:t>Formal requirements specifications have several advantages.  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992">
                <a:solidFill>
                  <a:srgbClr val="000099"/>
                </a:solidFill>
              </a:rPr>
              <a:t>But the major shortcoming  is that these are hard to use.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4E05ECE6-61D4-43DC-8417-E1437007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1D1FB595-D01B-464E-865E-67AAD6A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082589-4D16-4096-87B7-98B651AC74A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ADD96C2-DFA8-4C0C-9242-137FD464B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848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Requirements Process..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4A4D801-1723-4F2C-82AA-12FAE58BF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775" y="1676400"/>
            <a:ext cx="1056483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Transition from analysis to specs is hard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specs, external behavior specified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during analysis, structure and domain are 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analysis structures helps in specification, but the transition is not final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methods of analysis are similar to that of design, but objective and scope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analysis deals with the problem domain, whereas design deals with solution domain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5BE81F2D-AE35-4101-A80B-14451B8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7C4C7DEF-88AA-4DFE-84FD-4553EAC1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E34A02-FE95-42CA-9934-C2B2E257106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07892EB-FBF0-45B2-A52B-1FE140841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924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Problem Analysis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53F228F-3E78-4A4F-BC21-BCB64FC12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5249" y="1905000"/>
            <a:ext cx="10678551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Aim: to gain an understanding of the needs, requirements, and constraints on the software</a:t>
            </a:r>
          </a:p>
          <a:p>
            <a:pPr eaLnBrk="1" hangingPunct="1"/>
            <a:r>
              <a:rPr lang="en-US" altLang="en-US" dirty="0"/>
              <a:t>Analysis involves</a:t>
            </a:r>
          </a:p>
          <a:p>
            <a:pPr lvl="1" eaLnBrk="1" hangingPunct="1"/>
            <a:r>
              <a:rPr lang="en-US" altLang="en-US" dirty="0"/>
              <a:t>interviewing client and users</a:t>
            </a:r>
          </a:p>
          <a:p>
            <a:pPr lvl="1" eaLnBrk="1" hangingPunct="1"/>
            <a:r>
              <a:rPr lang="en-US" altLang="en-US" dirty="0"/>
              <a:t>reading manuals</a:t>
            </a:r>
          </a:p>
          <a:p>
            <a:pPr lvl="1" eaLnBrk="1" hangingPunct="1"/>
            <a:r>
              <a:rPr lang="en-US" altLang="en-US" dirty="0"/>
              <a:t>studying current systems</a:t>
            </a:r>
          </a:p>
          <a:p>
            <a:pPr lvl="1" eaLnBrk="1" hangingPunct="1"/>
            <a:r>
              <a:rPr lang="en-US" altLang="en-US" dirty="0"/>
              <a:t>helping client/users understand new possibilities</a:t>
            </a:r>
          </a:p>
          <a:p>
            <a:pPr lvl="1" eaLnBrk="1" hangingPunct="1"/>
            <a:r>
              <a:rPr lang="en-US" altLang="en-US" dirty="0"/>
              <a:t>Like becoming a consultant</a:t>
            </a:r>
          </a:p>
          <a:p>
            <a:pPr eaLnBrk="1" hangingPunct="1"/>
            <a:r>
              <a:rPr lang="en-US" altLang="en-US" dirty="0"/>
              <a:t>Must understand the working of the organization, client and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112AA39C-C33C-4B5C-B812-35D7C6D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CC5E26DF-4DF8-4CA2-838C-8DD97DC5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AD0635-3647-428D-8035-9441D414EE4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7AF91EB-8E57-41F2-B670-76532CDB3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Problem Analysis…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D9E0938B-031E-4EF1-9E09-133D6CB24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348" y="1828800"/>
            <a:ext cx="8870852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Some issues</a:t>
            </a:r>
          </a:p>
          <a:p>
            <a:pPr lvl="1" eaLnBrk="1" hangingPunct="1"/>
            <a:r>
              <a:rPr lang="en-US" altLang="en-US" dirty="0"/>
              <a:t>Obtaining the necessary information</a:t>
            </a:r>
          </a:p>
          <a:p>
            <a:pPr lvl="1" eaLnBrk="1" hangingPunct="1"/>
            <a:r>
              <a:rPr lang="en-US" altLang="en-US" dirty="0"/>
              <a:t>Brainstorming: interacting with clients to establish desired properties</a:t>
            </a:r>
          </a:p>
          <a:p>
            <a:pPr lvl="1" eaLnBrk="1" hangingPunct="1"/>
            <a:r>
              <a:rPr lang="en-US" altLang="en-US" dirty="0"/>
              <a:t>Information organization, as large amount of info. gets collected</a:t>
            </a:r>
          </a:p>
          <a:p>
            <a:pPr lvl="1" eaLnBrk="1" hangingPunct="1"/>
            <a:r>
              <a:rPr lang="en-US" altLang="en-US" dirty="0"/>
              <a:t>Ensuring completeness</a:t>
            </a:r>
          </a:p>
          <a:p>
            <a:pPr lvl="1" eaLnBrk="1" hangingPunct="1"/>
            <a:r>
              <a:rPr lang="en-US" altLang="en-US" dirty="0"/>
              <a:t>Ensuring consistency</a:t>
            </a:r>
          </a:p>
          <a:p>
            <a:pPr lvl="1" eaLnBrk="1" hangingPunct="1"/>
            <a:r>
              <a:rPr lang="en-US" altLang="en-US" dirty="0"/>
              <a:t>Avoiding internal design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183F546D-79EC-4FB3-97B3-6E55F7EB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84C08818-E075-4672-A122-DB419A6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530345-0CD0-4A30-90C8-046BCE37F9D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EA652B5-3822-4303-90B0-035A19675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Problem Analysis…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0A78D31-4C64-43AE-8CFF-535DA002F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91440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Interpersonal issues are important</a:t>
            </a:r>
          </a:p>
          <a:p>
            <a:pPr eaLnBrk="1" hangingPunct="1"/>
            <a:r>
              <a:rPr lang="en-US" altLang="en-US" dirty="0"/>
              <a:t>Communication skills are very important</a:t>
            </a:r>
          </a:p>
          <a:p>
            <a:pPr eaLnBrk="1" hangingPunct="1"/>
            <a:r>
              <a:rPr lang="en-US" altLang="en-US" dirty="0"/>
              <a:t>Basic principle: problem partition</a:t>
            </a:r>
          </a:p>
          <a:p>
            <a:pPr eaLnBrk="1" hangingPunct="1"/>
            <a:r>
              <a:rPr lang="en-US" altLang="en-US" dirty="0"/>
              <a:t>Partition w.r.t what?</a:t>
            </a:r>
          </a:p>
          <a:p>
            <a:pPr lvl="1" eaLnBrk="1" hangingPunct="1"/>
            <a:r>
              <a:rPr lang="en-US" altLang="en-US" dirty="0"/>
              <a:t>Object      - OO analysis</a:t>
            </a:r>
          </a:p>
          <a:p>
            <a:pPr lvl="1" eaLnBrk="1" hangingPunct="1"/>
            <a:r>
              <a:rPr lang="en-US" altLang="en-US" dirty="0"/>
              <a:t>Function  -  structural analysis</a:t>
            </a:r>
          </a:p>
          <a:p>
            <a:pPr lvl="1" eaLnBrk="1" hangingPunct="1"/>
            <a:r>
              <a:rPr lang="en-US" altLang="en-US" dirty="0"/>
              <a:t>Events in the system – event partitioning</a:t>
            </a:r>
          </a:p>
          <a:p>
            <a:pPr eaLnBrk="1" hangingPunct="1"/>
            <a:r>
              <a:rPr lang="en-US" altLang="en-US" dirty="0"/>
              <a:t>Projection - get different views</a:t>
            </a:r>
          </a:p>
          <a:p>
            <a:pPr eaLnBrk="1" hangingPunct="1"/>
            <a:r>
              <a:rPr lang="en-US" altLang="en-US" dirty="0"/>
              <a:t>Will discuss few different analysis techniques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700F5BC6-062B-4D24-86CA-F0EE74A4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6BBB19FF-D182-447B-B67E-26BC747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56761A-9110-473E-AE05-907B85345F5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5772A8F-854D-4F0E-B485-F50CAAF19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Characteristics of an SRS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C880F6F-7236-4185-A184-F7C9B90D4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2229" y="1905000"/>
            <a:ext cx="8556171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What should be the characteristics of a good SRS? Some key ones are</a:t>
            </a:r>
          </a:p>
          <a:p>
            <a:pPr lvl="1" eaLnBrk="1" hangingPunct="1"/>
            <a:r>
              <a:rPr lang="en-US" altLang="en-US" dirty="0"/>
              <a:t>Complete</a:t>
            </a:r>
          </a:p>
          <a:p>
            <a:pPr lvl="1" eaLnBrk="1" hangingPunct="1"/>
            <a:r>
              <a:rPr lang="en-US" altLang="en-US" dirty="0"/>
              <a:t>Unambiguous</a:t>
            </a:r>
          </a:p>
          <a:p>
            <a:pPr lvl="1" eaLnBrk="1" hangingPunct="1"/>
            <a:r>
              <a:rPr lang="en-US" altLang="en-US" dirty="0"/>
              <a:t>Consistent</a:t>
            </a:r>
          </a:p>
          <a:p>
            <a:pPr lvl="1" eaLnBrk="1" hangingPunct="1"/>
            <a:r>
              <a:rPr lang="en-US" altLang="en-US" dirty="0"/>
              <a:t>Verifiable</a:t>
            </a:r>
          </a:p>
          <a:p>
            <a:pPr lvl="1" eaLnBrk="1" hangingPunct="1"/>
            <a:r>
              <a:rPr lang="en-US" altLang="en-US" dirty="0"/>
              <a:t>Ranked for importance and/or stability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0B744B8B-DD72-4A89-97C2-8617585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ADEE3DA4-FE59-43D4-A281-D00E559D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9F0104-C284-4D7F-B82C-582108E7D4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729FEE0-614C-4D87-A07E-C5E828482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Characteristics…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FFDD103-18BB-49ED-89F0-C09A8819D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001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requirement accurately represents some desired feature in the final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Completeness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desired features/characteristics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Hardest to satisfy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Completeness and correctness strongly 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Unambiguous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req has exactly one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Without this errors will creep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Important as natural languages often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B939E044-C1DC-47BF-9969-2E1B5ED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39B7FF4-C845-41BD-8B45-075840C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2BF134-204F-4660-A49C-65C4C7B6BE6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1E27255-B175-44D0-827F-33AA20D55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Background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DEE9C29-7933-43E2-9303-AA94EC164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Problem of scale is a key issue for SE</a:t>
            </a:r>
          </a:p>
          <a:p>
            <a:pPr eaLnBrk="1" hangingPunct="1"/>
            <a:r>
              <a:rPr lang="en-US" altLang="en-US" dirty="0"/>
              <a:t>For small scale, understand and specifying requirements is easy</a:t>
            </a:r>
          </a:p>
          <a:p>
            <a:pPr eaLnBrk="1" hangingPunct="1"/>
            <a:r>
              <a:rPr lang="en-US" altLang="en-US" dirty="0"/>
              <a:t>For large problem - very hard; probably the hardest, most problematic and error prone</a:t>
            </a:r>
          </a:p>
          <a:p>
            <a:pPr eaLnBrk="1" hangingPunct="1"/>
            <a:r>
              <a:rPr lang="en-US" altLang="en-US" u="sng" dirty="0"/>
              <a:t>Input</a:t>
            </a:r>
            <a:r>
              <a:rPr lang="en-US" altLang="en-US" dirty="0"/>
              <a:t> : user needs in minds of people</a:t>
            </a:r>
          </a:p>
          <a:p>
            <a:pPr eaLnBrk="1" hangingPunct="1"/>
            <a:r>
              <a:rPr lang="en-US" altLang="en-US" u="sng" dirty="0"/>
              <a:t>Output </a:t>
            </a:r>
            <a:r>
              <a:rPr lang="en-US" altLang="en-US" dirty="0"/>
              <a:t>: precise statement of what the future system will do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AF3B94B3-1263-4449-80EC-663AE9F1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0DAA1CF8-B038-43C2-B76B-81EF0207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F4E399-0741-4EA3-8575-601D592B289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22D5E8E-A718-4F6C-993A-BE7B510F7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Characteristics…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A2513D1F-DD4E-4510-B417-7808A25B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Verifiability</a:t>
            </a:r>
          </a:p>
          <a:p>
            <a:pPr lvl="1" eaLnBrk="1" hangingPunct="1"/>
            <a:r>
              <a:rPr lang="en-US" altLang="en-US"/>
              <a:t>There must exist a cost effective way of checking if sw satisfies requirements</a:t>
            </a:r>
          </a:p>
          <a:p>
            <a:pPr eaLnBrk="1" hangingPunct="1"/>
            <a:r>
              <a:rPr lang="en-US" altLang="en-US"/>
              <a:t>Consistent</a:t>
            </a:r>
          </a:p>
          <a:p>
            <a:pPr lvl="1" eaLnBrk="1" hangingPunct="1"/>
            <a:r>
              <a:rPr lang="en-US" altLang="en-US"/>
              <a:t>two requirements don’t contradict each other</a:t>
            </a:r>
          </a:p>
          <a:p>
            <a:pPr eaLnBrk="1" hangingPunct="1"/>
            <a:r>
              <a:rPr lang="en-US" altLang="en-US"/>
              <a:t>Ranked for importance/stability</a:t>
            </a:r>
          </a:p>
          <a:p>
            <a:pPr lvl="1" eaLnBrk="1" hangingPunct="1"/>
            <a:r>
              <a:rPr lang="en-US" altLang="en-US"/>
              <a:t>Needed for prioritizing in construction</a:t>
            </a:r>
          </a:p>
          <a:p>
            <a:pPr lvl="1" eaLnBrk="1" hangingPunct="1"/>
            <a:r>
              <a:rPr lang="en-US" altLang="en-US"/>
              <a:t>To reduce risks due to changing requirements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A27FC6BD-1DAA-4532-9F9C-E0F6F89E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27103F7D-575E-450B-8F61-C14AB97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1F3D25-3173-49A1-A283-7E5114BF561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0DB13F2-D41A-4477-9B59-6B9717C7F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en-US" sz="4000"/>
              <a:t>Components of an SRS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7A44A58C-6585-4317-B226-E58B5B3B5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/>
              <a:t>What should an SRS contain ?</a:t>
            </a:r>
          </a:p>
          <a:p>
            <a:pPr lvl="1" eaLnBrk="1" hangingPunct="1"/>
            <a:r>
              <a:rPr lang="en-US" altLang="en-US"/>
              <a:t>Clarifying this will help ensure completeness</a:t>
            </a:r>
          </a:p>
          <a:p>
            <a:pPr eaLnBrk="1" hangingPunct="1"/>
            <a:r>
              <a:rPr lang="en-US" altLang="en-US"/>
              <a:t>An SRS must specify requirements on</a:t>
            </a:r>
          </a:p>
          <a:p>
            <a:pPr lvl="1" eaLnBrk="1" hangingPunct="1"/>
            <a:r>
              <a:rPr lang="en-US" altLang="en-US"/>
              <a:t>Functionality</a:t>
            </a:r>
          </a:p>
          <a:p>
            <a:pPr lvl="1" eaLnBrk="1" hangingPunct="1"/>
            <a:r>
              <a:rPr lang="en-US" altLang="en-US"/>
              <a:t>Performance</a:t>
            </a:r>
          </a:p>
          <a:p>
            <a:pPr lvl="1" eaLnBrk="1" hangingPunct="1"/>
            <a:r>
              <a:rPr lang="en-US" altLang="en-US"/>
              <a:t>Design constraints</a:t>
            </a:r>
          </a:p>
          <a:p>
            <a:pPr lvl="1" eaLnBrk="1" hangingPunct="1"/>
            <a:r>
              <a:rPr lang="en-US" altLang="en-US"/>
              <a:t>External interfaces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92358053-8113-4707-B8F5-D03089A4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A221E996-BB8C-4AD7-8797-65AFFB3A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81850A-6DE4-4FE8-8C2D-178E8A90425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4DCD986-9857-4A2E-B80A-81041346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Functional Requirements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8DD53B7-89C6-445B-8AFC-818D021D7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347" y="1981200"/>
            <a:ext cx="9453489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Heart of the SRS document; this forms the bulk of the specs</a:t>
            </a:r>
          </a:p>
          <a:p>
            <a:pPr eaLnBrk="1" hangingPunct="1"/>
            <a:r>
              <a:rPr lang="en-US" altLang="en-US" dirty="0"/>
              <a:t>Specifies all the functionality that the system should support</a:t>
            </a:r>
          </a:p>
          <a:p>
            <a:pPr eaLnBrk="1" hangingPunct="1"/>
            <a:r>
              <a:rPr lang="en-US" altLang="en-US" dirty="0"/>
              <a:t>Outputs for the given inputs and the relationship between them</a:t>
            </a:r>
          </a:p>
          <a:p>
            <a:pPr eaLnBrk="1" hangingPunct="1"/>
            <a:r>
              <a:rPr lang="en-US" altLang="en-US" dirty="0"/>
              <a:t>All operations the system is to do</a:t>
            </a:r>
          </a:p>
          <a:p>
            <a:pPr eaLnBrk="1" hangingPunct="1"/>
            <a:r>
              <a:rPr lang="en-US" altLang="en-US" dirty="0"/>
              <a:t>Must specify behavior for invalid inputs too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84732FC1-FC43-4254-A082-6721B350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FEECA446-1C6E-4055-ACCA-6145BB28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9C0648-9ECA-4E1A-A927-AE44E0DD410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F5E38FB-095C-482F-92BA-6D39B9685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70415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Requirements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8B89611-ED64-4938-91FD-2F2D63E8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92702"/>
            <a:ext cx="10515600" cy="496364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All the performance constraints on the software system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Generally on response time , throughput (</a:t>
            </a:r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(operations per hour)</a:t>
            </a:r>
            <a:r>
              <a:rPr lang="en-US" altLang="en-US" dirty="0"/>
              <a:t> </a:t>
            </a:r>
            <a:r>
              <a:rPr lang="en-US" altLang="en-US" dirty="0" err="1"/>
              <a:t>etc</a:t>
            </a:r>
            <a:r>
              <a:rPr lang="en-US" altLang="en-US"/>
              <a:t> =&gt; dynamic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0" i="1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95% of the operations carried out in the system must respond within 5 seconds</a:t>
            </a: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lvl="1">
              <a:buClr>
                <a:schemeClr val="tx1"/>
              </a:buClr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Capacity requirements =&gt; static</a:t>
            </a:r>
          </a:p>
          <a:p>
            <a:pPr lvl="1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deal with the amount of information or services that can be handled by the component or system.</a:t>
            </a:r>
          </a:p>
          <a:p>
            <a:pPr lvl="1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If the capacity needs are not clearly defined</a:t>
            </a:r>
          </a:p>
          <a:p>
            <a:pPr lvl="2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developers might underestimate what is needed and the users will find the system unusable. </a:t>
            </a:r>
          </a:p>
          <a:p>
            <a:pPr lvl="2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On the other hand, developers might provide too many resources, making the system expensive and resource-intensive. </a:t>
            </a:r>
          </a:p>
          <a:p>
            <a:pPr lvl="2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Examples</a:t>
            </a:r>
          </a:p>
          <a:p>
            <a:pPr lvl="3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The system shall be able to support 25 simultaneous users</a:t>
            </a:r>
          </a:p>
          <a:p>
            <a:pPr lvl="3">
              <a:buClr>
                <a:schemeClr val="tx1"/>
              </a:buClr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The system shall be able to manage up to 20,000 employee records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Must be in measurable terms (verifiability)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 err="1"/>
              <a:t>Eg</a:t>
            </a:r>
            <a:r>
              <a:rPr lang="en-US" altLang="en-US" dirty="0"/>
              <a:t> resp time should be xx 90% of the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661B090-FF84-4223-A5AB-1BC3DE8D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B4302323-E22C-4297-9971-E448F37F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48CFDF-9413-4AD9-97F7-B03377DEBD2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52B5097-CD5C-4427-9346-EA8824FAB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Constraints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185B28A-7433-489D-90A0-5BE7496F5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Factors in the client environment that restrict the choices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Some such restrictions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Standard compliance and compatibility with other systems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Hardware Limitations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Reliability, fault tolerance, backup req.</a:t>
            </a:r>
          </a:p>
          <a:p>
            <a:pPr lvl="2">
              <a:buClr>
                <a:schemeClr val="tx1"/>
              </a:buClr>
            </a:pPr>
            <a:r>
              <a:rPr lang="en-US" b="1" i="0" dirty="0">
                <a:solidFill>
                  <a:srgbClr val="202124"/>
                </a:solidFill>
                <a:effectLst/>
              </a:rPr>
              <a:t>Reliability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is defined as the probability that a product, system, or service will perform its intended function adequately for a specified period of time, or will operate in a defined environment without failure.</a:t>
            </a:r>
            <a:endParaRPr lang="en-US" altLang="en-US" dirty="0"/>
          </a:p>
          <a:p>
            <a:pPr lvl="2">
              <a:buClr>
                <a:schemeClr val="tx1"/>
              </a:buClr>
            </a:pPr>
            <a:r>
              <a:rPr lang="en-US" altLang="en-US" dirty="0"/>
              <a:t>fault tolerance is the property of a systems ability to continue operating uninterrupted despite the failure of one or more of its components.</a:t>
            </a:r>
          </a:p>
          <a:p>
            <a:pPr lvl="2">
              <a:buClr>
                <a:schemeClr val="tx1"/>
              </a:buClr>
            </a:pPr>
            <a:r>
              <a:rPr lang="en-US" b="0" i="0" dirty="0">
                <a:effectLst/>
              </a:rPr>
              <a:t>The system should </a:t>
            </a:r>
            <a:r>
              <a:rPr lang="en-US" b="1" i="0" dirty="0">
                <a:effectLst/>
              </a:rPr>
              <a:t>backup</a:t>
            </a:r>
            <a:r>
              <a:rPr lang="en-US" b="0" i="0" dirty="0">
                <a:effectLst/>
              </a:rPr>
              <a:t> data very frequently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Security</a:t>
            </a:r>
          </a:p>
          <a:p>
            <a:pPr lvl="2">
              <a:buClr>
                <a:schemeClr val="tx1"/>
              </a:buClr>
            </a:pPr>
            <a:r>
              <a:rPr lang="en-US" b="0" dirty="0">
                <a:solidFill>
                  <a:srgbClr val="111C24"/>
                </a:solidFill>
                <a:effectLst/>
              </a:rPr>
              <a:t>Robust software security requirements help you lock down what your software does so that it can be used only as intended.</a:t>
            </a:r>
            <a:endParaRPr lang="en-US" altLang="en-US" u="sng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1E9058E0-8E29-41D4-98D4-3E83D8BC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19E813C9-58F8-43C1-86D5-3D15E21A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2CED26-96AC-42E2-B0C3-80D1256A169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8BC0FBA-8E03-43FF-8B86-3F2E8BEEC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External Interface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46A6DAB-B3E0-4E54-A08F-9F5E8A886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 interactions of the software with people, hardware, and </a:t>
            </a:r>
            <a:r>
              <a:rPr lang="en-US" altLang="en-US" dirty="0" err="1"/>
              <a:t>sw</a:t>
            </a:r>
            <a:endParaRPr lang="en-US" altLang="en-US" dirty="0"/>
          </a:p>
          <a:p>
            <a:pPr eaLnBrk="1" hangingPunct="1"/>
            <a:r>
              <a:rPr lang="en-US" altLang="en-US" dirty="0"/>
              <a:t>User interface most important</a:t>
            </a:r>
          </a:p>
          <a:p>
            <a:pPr eaLnBrk="1" hangingPunct="1"/>
            <a:r>
              <a:rPr lang="en-US" altLang="en-US" dirty="0"/>
              <a:t>General requirements of “friendliness” should not be avoided</a:t>
            </a:r>
          </a:p>
          <a:p>
            <a:pPr eaLnBrk="1" hangingPunct="1"/>
            <a:r>
              <a:rPr lang="en-US" altLang="en-US" dirty="0"/>
              <a:t>These should also be verifiable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7797157E-26E8-436A-AC09-C716809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247B1FA4-8158-4F4E-AAAB-7369C119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C6772D-4563-4762-9F54-62B16EB3BC2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B4E31FC-7BC4-48F5-98D3-2A112183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Language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FAD7D3D-9DAC-457A-A6F5-47715D456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Language should support desired char of the SRS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Formal languages are precise and unambiguous but hard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Natural languages mostly used, with some structure for the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Formal languages used for special features or in highly critical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1EB1B78A-AEAA-420C-8523-F9F4961F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1AC12893-2C46-4732-ABED-9C91639C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80B590-0107-407B-B1DB-DA922B5F85B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8A629C4-7D9F-45EF-85CF-23BEC7E4E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Structure of an SRS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D840E014-D194-4C9F-9302-80EE25ECE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182" y="1676400"/>
            <a:ext cx="10564836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  <a:p>
            <a:pPr lvl="1" eaLnBrk="1" hangingPunct="1"/>
            <a:r>
              <a:rPr lang="en-US" altLang="en-US" dirty="0"/>
              <a:t>Purpose , the basic objective of the system</a:t>
            </a:r>
          </a:p>
          <a:p>
            <a:pPr lvl="1" eaLnBrk="1" hangingPunct="1"/>
            <a:r>
              <a:rPr lang="en-US" altLang="en-US" dirty="0"/>
              <a:t>Scope of what the system is to do , not to do</a:t>
            </a:r>
          </a:p>
          <a:p>
            <a:pPr lvl="1" eaLnBrk="1" hangingPunct="1"/>
            <a:r>
              <a:rPr lang="en-US" altLang="en-US" dirty="0"/>
              <a:t>Overview</a:t>
            </a:r>
          </a:p>
          <a:p>
            <a:pPr eaLnBrk="1" hangingPunct="1"/>
            <a:r>
              <a:rPr lang="en-US" altLang="en-US" dirty="0"/>
              <a:t>Overall description</a:t>
            </a:r>
          </a:p>
          <a:p>
            <a:pPr lvl="1" eaLnBrk="1" hangingPunct="1"/>
            <a:r>
              <a:rPr lang="en-US" altLang="en-US" dirty="0"/>
              <a:t>Product perspective</a:t>
            </a:r>
          </a:p>
          <a:p>
            <a:pPr lvl="1" eaLnBrk="1" hangingPunct="1"/>
            <a:r>
              <a:rPr lang="en-US" altLang="en-US" dirty="0"/>
              <a:t>Product functions</a:t>
            </a:r>
          </a:p>
          <a:p>
            <a:pPr lvl="1" eaLnBrk="1" hangingPunct="1"/>
            <a:r>
              <a:rPr lang="en-US" altLang="en-US" dirty="0"/>
              <a:t>User characteristics</a:t>
            </a:r>
          </a:p>
          <a:p>
            <a:pPr lvl="1" eaLnBrk="1" hangingPunct="1"/>
            <a:r>
              <a:rPr lang="en-US" altLang="en-US" dirty="0"/>
              <a:t>Assumptions</a:t>
            </a:r>
          </a:p>
          <a:p>
            <a:pPr lvl="1" eaLnBrk="1" hangingPunct="1"/>
            <a:r>
              <a:rPr lang="en-US" altLang="en-US" dirty="0"/>
              <a:t>Constraints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F641DB94-482A-4062-A422-01802783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3B199B84-89D1-4772-82AC-A79106A8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90B2AD-5962-42F2-86C0-EB7C176BA3D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1AD2BE9-135E-41E2-867B-4000E83F5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Structure of an SRS…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7BB538C-3443-4253-8BA1-643CB18E0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9296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Specific requirements</a:t>
            </a:r>
          </a:p>
          <a:p>
            <a:pPr lvl="1" eaLnBrk="1" hangingPunct="1"/>
            <a:r>
              <a:rPr lang="en-US" altLang="en-US" dirty="0"/>
              <a:t>External interfaces</a:t>
            </a:r>
          </a:p>
          <a:p>
            <a:pPr lvl="1" eaLnBrk="1" hangingPunct="1"/>
            <a:r>
              <a:rPr lang="en-US" altLang="en-US" dirty="0"/>
              <a:t>Functional requirements</a:t>
            </a:r>
          </a:p>
          <a:p>
            <a:pPr lvl="1" eaLnBrk="1" hangingPunct="1"/>
            <a:r>
              <a:rPr lang="en-US" altLang="en-US" dirty="0"/>
              <a:t>Performance requirements</a:t>
            </a:r>
          </a:p>
          <a:p>
            <a:pPr lvl="1" eaLnBrk="1" hangingPunct="1"/>
            <a:r>
              <a:rPr lang="en-US" altLang="en-US" dirty="0"/>
              <a:t>Design constraints</a:t>
            </a:r>
          </a:p>
          <a:p>
            <a:pPr eaLnBrk="1" hangingPunct="1"/>
            <a:r>
              <a:rPr lang="en-US" altLang="en-US" dirty="0"/>
              <a:t>Acceptable criteria</a:t>
            </a:r>
          </a:p>
          <a:p>
            <a:pPr lvl="1" eaLnBrk="1" hangingPunct="1"/>
            <a:r>
              <a:rPr lang="en-US" altLang="en-US" dirty="0"/>
              <a:t>desirable to specify this up front.</a:t>
            </a:r>
          </a:p>
          <a:p>
            <a:pPr eaLnBrk="1" hangingPunct="1"/>
            <a:r>
              <a:rPr lang="en-US" altLang="en-US" dirty="0"/>
              <a:t>This standardization of the SRS was done by IEEE. 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BD20253A-9A0C-4E5E-9498-A369A546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699B9B9A-B637-4E41-BDD2-0C12CE84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47B2BF-5F7E-4245-88C5-452598C6BBB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9DCCEAF-1FA2-432C-8385-2A207F2F1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Cases Approach for Functional Requirements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65E9B2C-B985-4500-B60D-EBD338177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Traditional approach for </a:t>
            </a:r>
            <a:r>
              <a:rPr lang="en-US" altLang="en-US" dirty="0" err="1"/>
              <a:t>fn</a:t>
            </a:r>
            <a:r>
              <a:rPr lang="en-US" altLang="en-US" dirty="0"/>
              <a:t> specs – specify each function</a:t>
            </a:r>
          </a:p>
          <a:p>
            <a:pPr eaLnBrk="1" hangingPunct="1"/>
            <a:r>
              <a:rPr lang="en-US" altLang="en-US" dirty="0"/>
              <a:t>Use cases is a newer technique for specifying behavior (functionality)</a:t>
            </a:r>
          </a:p>
          <a:p>
            <a:pPr eaLnBrk="1" hangingPunct="1"/>
            <a:r>
              <a:rPr lang="en-US" altLang="en-US" dirty="0"/>
              <a:t>I.e. focuses on functional specs only</a:t>
            </a:r>
          </a:p>
          <a:p>
            <a:pPr eaLnBrk="1" hangingPunct="1"/>
            <a:r>
              <a:rPr lang="en-US" altLang="en-US" dirty="0"/>
              <a:t>Though primarily for specification, can also be used in analysis and elicitation as users like and understand the story telling form and react to it easily</a:t>
            </a:r>
          </a:p>
          <a:p>
            <a:pPr eaLnBrk="1" hangingPunct="1"/>
            <a:r>
              <a:rPr lang="en-US" altLang="en-US" dirty="0"/>
              <a:t>Can be used to specify business or org behavior also, though we will focus on </a:t>
            </a:r>
            <a:r>
              <a:rPr lang="en-US" altLang="en-US" dirty="0" err="1"/>
              <a:t>sw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Well suited for interactive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603C7852-9100-4FE5-8F64-BF82BCEC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68093CFC-FDB1-45BC-9B74-4DFBC734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1AD479-B676-467C-8E0D-B3781C610B7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B6765C2-1A31-4D14-80C0-815203055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Background..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4A2EB96-3D62-4B13-AFA9-DD16EE10F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6431" y="1981200"/>
            <a:ext cx="9720775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and specifying req necessarily involves people interaction</a:t>
            </a:r>
          </a:p>
          <a:p>
            <a:pPr eaLnBrk="1" hangingPunct="1"/>
            <a:r>
              <a:rPr lang="en-US" altLang="en-US" dirty="0"/>
              <a:t>Cannot be automated</a:t>
            </a:r>
          </a:p>
          <a:p>
            <a:pPr eaLnBrk="1" hangingPunct="1"/>
            <a:r>
              <a:rPr lang="en-US" altLang="en-US" dirty="0"/>
              <a:t>Requirement (IEEE)= A condition or capability that must be possessed by a system</a:t>
            </a:r>
          </a:p>
          <a:p>
            <a:pPr eaLnBrk="1" hangingPunct="1"/>
            <a:r>
              <a:rPr lang="en-US" altLang="en-US" dirty="0"/>
              <a:t>Req. phase ends with a software requirements specification (SRS) document</a:t>
            </a:r>
          </a:p>
          <a:p>
            <a:pPr eaLnBrk="1" hangingPunct="1"/>
            <a:r>
              <a:rPr lang="en-US" altLang="en-US" dirty="0"/>
              <a:t>SRS specifies what the proposed system should do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04310940-49A6-4198-9FD2-E331100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6752B6D0-9E78-44C2-B21F-970FCB8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0BD4BF-A501-4D91-82AC-11E6FEFA5B4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630D122-E704-4462-853E-B30C4A3B6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Cases Basics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724D321C-6945-4253-AF9E-69CF5D7D0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use case captures a contract between a user and system about behavior</a:t>
            </a:r>
          </a:p>
          <a:p>
            <a:pPr eaLnBrk="1" hangingPunct="1"/>
            <a:r>
              <a:rPr lang="en-US" altLang="en-US" dirty="0"/>
              <a:t>Basically a textual form; diagrams are mostly to support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7E7A43DB-C467-4245-B9B2-F9F897D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E01C0227-C45C-478E-94EC-2BCBF44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F9E9A4-169E-4CDA-8147-45B4D8EC5C4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79C3C7C3-366E-4CF2-80BF-D4AC96EAB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Basics..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50D28A6-4AE0-46AD-B113-E58CD4537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Actor: a person or a system that interacts with the proposed system to achieve a 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Eg.</a:t>
            </a:r>
            <a:r>
              <a:rPr lang="en-US" altLang="en-US" sz="2000" dirty="0"/>
              <a:t> User of an ATM (goal: get money); data entry operator; (goal: Perform transaction)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Actor is a logical entity, so receiver and sender actors are different (even if the same person)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Actors can be people or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Primary actor: The main actor who initiates a UC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UC is to satisfy his (</a:t>
            </a:r>
            <a:r>
              <a:rPr lang="en-US" altLang="en-US" sz="2000"/>
              <a:t>primary actor’s) goals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actual execution may be done by a system or another person on behalf of the Primary actor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37A7BA4F-FF43-425C-94FA-B894DC1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186520CD-1B42-4094-96C4-3F262C8B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3AE51D-FEC6-4270-9B56-1469D91554B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3594DA6-88CD-4ED6-8E0E-F2A4A8C8B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Basics..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8856965-D7D7-498B-981B-4DA65A9EA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Scenario: a set of actions performed to achieve a goal under some conditions</a:t>
            </a:r>
          </a:p>
          <a:p>
            <a:pPr lvl="1" eaLnBrk="1" hangingPunct="1"/>
            <a:r>
              <a:rPr lang="en-US" altLang="en-US" dirty="0"/>
              <a:t>Actions specified as a sequence of steps</a:t>
            </a:r>
          </a:p>
          <a:p>
            <a:pPr lvl="1" eaLnBrk="1" hangingPunct="1"/>
            <a:r>
              <a:rPr lang="en-US" altLang="en-US" dirty="0"/>
              <a:t>A step is a logically complete action performed either by the actor or the system</a:t>
            </a:r>
          </a:p>
          <a:p>
            <a:pPr eaLnBrk="1" hangingPunct="1"/>
            <a:r>
              <a:rPr lang="en-US" altLang="en-US" dirty="0"/>
              <a:t>Main success scenario – when things go normally and the goal is achieved</a:t>
            </a:r>
          </a:p>
          <a:p>
            <a:pPr eaLnBrk="1" hangingPunct="1"/>
            <a:r>
              <a:rPr lang="en-US" altLang="en-US" dirty="0"/>
              <a:t>Alternate scenarios: When things go wrong and goals cannot be achieved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B86DB796-2C7F-40F6-9685-33A96CA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351D5FE7-4B6A-4C64-89F9-C2E49D50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2A31C2-D27A-46B8-84FC-61473DE6B0A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AE33339-116E-44F9-A73D-9F5B3805C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Basics..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ADCFFD71-283C-4B29-9453-0A1E522DD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UC is a collection of many such scenarios</a:t>
            </a:r>
          </a:p>
          <a:p>
            <a:pPr eaLnBrk="1" hangingPunct="1"/>
            <a:r>
              <a:rPr lang="en-US" altLang="en-US" dirty="0"/>
              <a:t>A scenario may employ other use cases in a step</a:t>
            </a:r>
          </a:p>
          <a:p>
            <a:pPr eaLnBrk="1" hangingPunct="1"/>
            <a:r>
              <a:rPr lang="en-US" altLang="en-US" dirty="0"/>
              <a:t>I.e. a sub-goal of a UC goal may be performed by another UC</a:t>
            </a:r>
          </a:p>
          <a:p>
            <a:pPr eaLnBrk="1" hangingPunct="1"/>
            <a:r>
              <a:rPr lang="en-US" altLang="en-US" dirty="0"/>
              <a:t>I.e. UCs can be organized hierarchically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E154AD07-E6FF-43F4-9AC6-72A20AAD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73BFFCA3-861E-4225-BBB2-7CB4C8A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A483EF-C151-4826-93F8-F1419E32E23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0403267-EE21-421A-9783-C0877AD3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Basics…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3570AB0-024B-4526-80A7-AE9F9EC5A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UCs specify functionality by describing interactions between actors and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Focuses on external behavior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UCs are primarily textual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UC diagrams show UCs, actors, and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They provide an overview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Story like description easy to understand by both users and analysts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They do not form the complete SRS, only the functionality part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5CB3CA13-6631-43D3-91B0-FE6FB173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B037A9D4-55A1-4E05-A47C-812067E4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EEF5F-33A2-4878-B786-0A617A1C14A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9F017ED-C524-4308-A83D-59AF37F6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46A06D30-996F-45B1-ADDC-9D616390C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Use Case 1: Buy stocks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Primary Actor: Purchaser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Goals of Stakeholders: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Purchaser: wants to buy stocks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Company: wants full transaction info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Precondition: User already has an account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E50A8A01-F230-4C64-86AB-0D65CBCF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F9A0F501-6778-4893-8AEB-1E51CB01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DEA336-D8FE-49D5-9E5C-B10FA2FE8C7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A5851C6-90F4-433E-A095-B63D561E6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…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B5056A8-A440-46BE-8029-7EDB21C2A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Main Success Scenario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User selects to buy stocks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System gets name of web site from user for trading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Establishes connection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User browses and buys stocks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System intercepts responses from the site and updates user portfolio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System shows user new </a:t>
            </a:r>
            <a:r>
              <a:rPr lang="en-US" altLang="en-US"/>
              <a:t>portfolio trading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>
            <a:extLst>
              <a:ext uri="{FF2B5EF4-FFF2-40B4-BE49-F238E27FC236}">
                <a16:creationId xmlns:a16="http://schemas.microsoft.com/office/drawing/2014/main" id="{E9A3DBF0-A8EC-4895-8FB5-9167DD6E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87989021-C534-4F4E-87A5-9D3009F2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107891-ADB7-429C-9161-B2BB975823E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C677C4F6-3E19-4802-BC41-F60D61336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Example…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6FC80DF-A03D-4BD1-B851-AC283173E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2a: System gives err msg, asks for new suggestion for site, gives option to cancel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3a: Web failure. 1-Sys reports failure to user, backs up to previous step. 2-User exits or tries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4a: Computer crashes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4b: web site does not ack purchase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5a: web site does not return needed info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B608DB0A-601A-477A-9981-E942974D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153C066E-5A36-46E0-ABD6-6799C533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3CE9A8-C260-4842-88C9-E1EF1C1273D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113377B-0569-4D8B-B143-92EF33F93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3D09C55-D609-4930-BD59-52F4A029D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2: Buy a product</a:t>
            </a:r>
          </a:p>
          <a:p>
            <a:pPr eaLnBrk="1" hangingPunct="1"/>
            <a:r>
              <a:rPr lang="en-US" altLang="en-US"/>
              <a:t>Primary actor: buyer/customer</a:t>
            </a:r>
          </a:p>
          <a:p>
            <a:pPr eaLnBrk="1" hangingPunct="1"/>
            <a:r>
              <a:rPr lang="en-US" altLang="en-US"/>
              <a:t>Goal: purchase some product</a:t>
            </a:r>
          </a:p>
          <a:p>
            <a:pPr eaLnBrk="1" hangingPunct="1"/>
            <a:r>
              <a:rPr lang="en-US" altLang="en-US"/>
              <a:t>Precondition: Customer is already logged in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>
            <a:extLst>
              <a:ext uri="{FF2B5EF4-FFF2-40B4-BE49-F238E27FC236}">
                <a16:creationId xmlns:a16="http://schemas.microsoft.com/office/drawing/2014/main" id="{872524A8-2750-440D-A3FF-EF9CDAE8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51ADB0A7-DEF4-4770-AE83-7F18142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C88A03-E459-49F1-8CF9-452FE352A7C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4B6FF34-E8E7-433A-AF16-B62868981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2…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D1488BA-6D18-4F9F-B179-2F4145CFF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Main Scenario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Customer browses and selects items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Customer goes to checkout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Customer fills shipping options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System presents full pricing info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Customer fills credit card info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System authorizes purchase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System confirms sale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System sends confirming email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D7A47AC7-3D84-4D84-A2B0-DC7EE747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2C96C879-29DC-4BF6-9C1C-2127861D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C1DD78-894A-4514-AB44-DFF38F45C45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758FA61-9005-46B5-82F8-4DE1C1D14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8305800" cy="1295400"/>
          </a:xfrm>
        </p:spPr>
        <p:txBody>
          <a:bodyPr/>
          <a:lstStyle/>
          <a:p>
            <a:pPr eaLnBrk="1" hangingPunct="1"/>
            <a:r>
              <a:rPr lang="en-US" altLang="en-US" sz="3200"/>
              <a:t>Background..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88F2E9B-C043-43E4-9199-ED7CB9EE1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Requirements understanding is hard</a:t>
            </a:r>
          </a:p>
          <a:p>
            <a:pPr lvl="1" eaLnBrk="1" hangingPunct="1"/>
            <a:r>
              <a:rPr lang="en-US" altLang="en-US" dirty="0"/>
              <a:t>Visualizing a future system is difficult</a:t>
            </a:r>
          </a:p>
          <a:p>
            <a:pPr lvl="1" eaLnBrk="1" hangingPunct="1"/>
            <a:r>
              <a:rPr lang="en-US" altLang="en-US" dirty="0"/>
              <a:t>Capability of the future system not clear</a:t>
            </a:r>
          </a:p>
          <a:p>
            <a:pPr lvl="1" eaLnBrk="1" hangingPunct="1"/>
            <a:r>
              <a:rPr lang="en-US" altLang="en-US" dirty="0"/>
              <a:t>Requirements change with time</a:t>
            </a:r>
          </a:p>
          <a:p>
            <a:pPr lvl="1" eaLnBrk="1" hangingPunct="1"/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/>
              <a:t>Essential to do a proper analysis and specification of requirements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CC3E276B-ED54-424B-B343-50EFBFAB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2F08B57B-B965-4B52-B263-3C50F90D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90EAF6-81B6-4B1F-B923-FD5991ED76F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2A61F4B-F94D-4AA2-9DE5-9524854C8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2…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1B6C595-E43D-4F56-B3B9-8E29FEAB7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Alternatives</a:t>
            </a:r>
          </a:p>
          <a:p>
            <a:pPr lvl="1" eaLnBrk="1" hangingPunct="1"/>
            <a:r>
              <a:rPr lang="en-US" altLang="en-US"/>
              <a:t>6a: Credit card authorization fails</a:t>
            </a:r>
          </a:p>
          <a:p>
            <a:pPr lvl="2" eaLnBrk="1" hangingPunct="1"/>
            <a:r>
              <a:rPr lang="en-US" altLang="en-US"/>
              <a:t>Allows customer to reenter info</a:t>
            </a:r>
          </a:p>
          <a:p>
            <a:pPr lvl="1" eaLnBrk="1" hangingPunct="1"/>
            <a:r>
              <a:rPr lang="en-US" altLang="en-US"/>
              <a:t>3a: Regular customer</a:t>
            </a:r>
          </a:p>
          <a:p>
            <a:pPr lvl="2" eaLnBrk="1" hangingPunct="1"/>
            <a:r>
              <a:rPr lang="en-US" altLang="en-US"/>
              <a:t>System displays last 4 digits of credit card no</a:t>
            </a:r>
          </a:p>
          <a:p>
            <a:pPr lvl="2" eaLnBrk="1" hangingPunct="1"/>
            <a:r>
              <a:rPr lang="en-US" altLang="en-US"/>
              <a:t>Asks customer to OK it or change it</a:t>
            </a:r>
          </a:p>
          <a:p>
            <a:pPr lvl="2" eaLnBrk="1" hangingPunct="1"/>
            <a:r>
              <a:rPr lang="en-US" altLang="en-US"/>
              <a:t>Moves to step 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7024E215-69D5-4152-AEFE-EFA14884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02F70F72-6833-4F50-BB7B-C8289F49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41358B-2641-492F-BCC6-2E4AD7D9C73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7501D55C-9F82-456B-9E47-56277F77A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 – An auction site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5459A5CE-6D96-4C14-BA38-07499433A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i="1"/>
              <a:t>Use Case1:</a:t>
            </a:r>
            <a:r>
              <a:rPr lang="en-US" altLang="en-US" sz="2400"/>
              <a:t> Put an item for auction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/>
              <a:t>Primary Actor:</a:t>
            </a:r>
            <a:r>
              <a:rPr lang="en-US" altLang="en-US" sz="2400"/>
              <a:t> Seller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/>
              <a:t>Precondition:</a:t>
            </a:r>
            <a:r>
              <a:rPr lang="en-US" altLang="en-US" sz="2400"/>
              <a:t> Seller has logged 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/>
              <a:t>Main Success Scenario: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Seller posts an item (its category, description, picture, etc.) for auction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System shows past prices of similar items to seller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System specifies the starting bid price and a date when auction will close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System accepts the item and posts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/>
              <a:t>Exception Scenarios: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-- </a:t>
            </a:r>
            <a:r>
              <a:rPr lang="en-US" altLang="en-US"/>
              <a:t>2 a) There are no past items of this category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     </a:t>
            </a:r>
            <a:r>
              <a:rPr lang="en-US" altLang="en-US" b="1"/>
              <a:t>*</a:t>
            </a:r>
            <a:r>
              <a:rPr lang="en-US" altLang="en-US"/>
              <a:t>  System tells the seller this situation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5F8D83EC-35D5-4951-8908-98BE9592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92D01276-D180-431C-AF83-A49262B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F6480D-7494-4A25-B7A2-6109C0BA283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F0CC6AE-4A66-4B70-B144-C04DD6526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 – auction site..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74C11DB9-8E12-470B-88F4-3AC52435F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305800" cy="4419600"/>
          </a:xfrm>
        </p:spPr>
        <p:txBody>
          <a:bodyPr/>
          <a:lstStyle/>
          <a:p>
            <a:pPr marL="609600" indent="-609600"/>
            <a:r>
              <a:rPr lang="en-US" altLang="en-US" sz="2400" b="1" i="1"/>
              <a:t>Use Case2:</a:t>
            </a:r>
            <a:r>
              <a:rPr lang="en-US" altLang="en-US" sz="2400"/>
              <a:t> Make a bid</a:t>
            </a:r>
          </a:p>
          <a:p>
            <a:pPr marL="609600" indent="-609600"/>
            <a:r>
              <a:rPr lang="en-US" altLang="en-US" sz="2400" b="1" i="1"/>
              <a:t>Primary Actor:</a:t>
            </a:r>
            <a:r>
              <a:rPr lang="en-US" altLang="en-US" sz="2400"/>
              <a:t> Buyer</a:t>
            </a:r>
          </a:p>
          <a:p>
            <a:pPr marL="609600" indent="-609600"/>
            <a:r>
              <a:rPr lang="en-US" altLang="en-US" sz="2400" b="1" i="1"/>
              <a:t>Precondition:</a:t>
            </a:r>
            <a:r>
              <a:rPr lang="en-US" altLang="en-US" sz="2400"/>
              <a:t> The buyer has logged in</a:t>
            </a:r>
          </a:p>
          <a:p>
            <a:pPr marL="609600" indent="-609600"/>
            <a:r>
              <a:rPr lang="en-US" altLang="en-US" sz="2400" b="1" i="1"/>
              <a:t>Main Success Scenario:</a:t>
            </a:r>
          </a:p>
          <a:p>
            <a:pPr marL="990600" lvl="1" indent="-533400"/>
            <a:r>
              <a:rPr lang="en-US" altLang="en-US" sz="2000"/>
              <a:t>Buyer searches or </a:t>
            </a:r>
            <a:r>
              <a:rPr lang="en-US" altLang="en-US" sz="2000" u="sng"/>
              <a:t>browses</a:t>
            </a:r>
            <a:r>
              <a:rPr lang="en-US" altLang="en-US" sz="2000"/>
              <a:t> and </a:t>
            </a:r>
            <a:r>
              <a:rPr lang="en-US" altLang="en-US" sz="2000" u="sng"/>
              <a:t>selects</a:t>
            </a:r>
            <a:r>
              <a:rPr lang="en-US" altLang="en-US" sz="2000"/>
              <a:t> some item</a:t>
            </a:r>
          </a:p>
          <a:p>
            <a:pPr marL="990600" lvl="1" indent="-533400"/>
            <a:r>
              <a:rPr lang="en-US" altLang="en-US" sz="2000"/>
              <a:t>System shows the rating of the seller, the starting bid, the current bids, and the highest bid; asks buyer to make a bid</a:t>
            </a:r>
          </a:p>
          <a:p>
            <a:pPr marL="990600" lvl="1" indent="-533400"/>
            <a:r>
              <a:rPr lang="en-US" altLang="en-US" sz="2000"/>
              <a:t>Buyer specifies bid price, max bid price, and increment</a:t>
            </a:r>
          </a:p>
          <a:p>
            <a:pPr marL="990600" lvl="1" indent="-533400"/>
            <a:r>
              <a:rPr lang="en-US" altLang="en-US" sz="2000"/>
              <a:t>Systems accepts the bid; </a:t>
            </a:r>
            <a:r>
              <a:rPr lang="en-US" altLang="en-US" sz="2000" u="sng"/>
              <a:t>Blocks funds in bidders account</a:t>
            </a:r>
          </a:p>
          <a:p>
            <a:pPr marL="990600" lvl="1" indent="-533400"/>
            <a:r>
              <a:rPr lang="en-US" altLang="en-US" sz="2000"/>
              <a:t>System updates the bid price of other bidders where needed, and updates the records for the item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96612720-F3D7-461B-ADCD-8AA3C45A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A1ABEEA5-4F01-4669-9D53-C9E0C73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AB0D4-A189-453F-92AC-37D4AC90CBE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89799EBC-DBE3-4BD1-A0BC-BA8042260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2FDB7ECF-5DBA-42F4-A2CA-5E3A1F1D8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i="1"/>
              <a:t>Exception Scenarios:</a:t>
            </a:r>
          </a:p>
          <a:p>
            <a:pPr lvl="1" eaLnBrk="1" hangingPunct="1"/>
            <a:r>
              <a:rPr lang="en-US" altLang="en-US"/>
              <a:t>-- 3 a) The bid price is lower than the current highest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      * System informs the bidder and asks to rebid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-- 4 a) The bidder does not have enough funds in his account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* System cancels the bid, asks the user to get more funds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14F66868-5F33-4779-8E07-29BAE349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EBB8EC6D-1FD5-45AC-90FC-007E865E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68D4FB-BB54-4CF5-AD7B-65838BCF867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69EABF1D-C82C-4BAB-8113-3DF42036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 –auction site..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D0B9E25D-E518-49F0-8B3D-EA8BB62D9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610600" cy="4800600"/>
          </a:xfrm>
        </p:spPr>
        <p:txBody>
          <a:bodyPr/>
          <a:lstStyle/>
          <a:p>
            <a:pPr marL="609600" indent="-609600"/>
            <a:r>
              <a:rPr lang="en-US" altLang="en-US" sz="2400" b="1" i="1"/>
              <a:t>Use Case3:</a:t>
            </a:r>
            <a:r>
              <a:rPr lang="en-US" altLang="en-US" sz="2400"/>
              <a:t> </a:t>
            </a:r>
            <a:r>
              <a:rPr lang="en-US" altLang="en-US" sz="2400" b="1"/>
              <a:t>Complete auction of an item</a:t>
            </a:r>
          </a:p>
          <a:p>
            <a:pPr marL="609600" indent="-609600"/>
            <a:r>
              <a:rPr lang="en-US" altLang="en-US" sz="2400" b="1" i="1"/>
              <a:t>Primary Actor:</a:t>
            </a:r>
            <a:r>
              <a:rPr lang="en-US" altLang="en-US" sz="2400"/>
              <a:t> Auction System</a:t>
            </a:r>
          </a:p>
          <a:p>
            <a:pPr marL="609600" indent="-609600"/>
            <a:r>
              <a:rPr lang="en-US" altLang="en-US" sz="2400" b="1" i="1"/>
              <a:t>Precondition:</a:t>
            </a:r>
            <a:r>
              <a:rPr lang="en-US" altLang="en-US" sz="2400"/>
              <a:t> The last date for bidding has been reached</a:t>
            </a:r>
          </a:p>
          <a:p>
            <a:pPr marL="609600" indent="-609600"/>
            <a:r>
              <a:rPr lang="en-US" altLang="en-US" sz="2400" b="1" i="1"/>
              <a:t>Main Success Scenario:</a:t>
            </a:r>
          </a:p>
          <a:p>
            <a:pPr marL="990600" lvl="1" indent="-533400"/>
            <a:r>
              <a:rPr lang="en-US" altLang="en-US" sz="2000"/>
              <a:t>Select highest bidder; send email to selected bidder and seller informing final bid price; send email to other bidders also</a:t>
            </a:r>
          </a:p>
          <a:p>
            <a:pPr marL="990600" lvl="1" indent="-533400"/>
            <a:r>
              <a:rPr lang="en-US" altLang="en-US" sz="2000" u="sng"/>
              <a:t>Debit bidder’s account</a:t>
            </a:r>
            <a:r>
              <a:rPr lang="en-US" altLang="en-US" sz="2000"/>
              <a:t> and </a:t>
            </a:r>
            <a:r>
              <a:rPr lang="en-US" altLang="en-US" sz="2000" u="sng"/>
              <a:t>credit seller’s account</a:t>
            </a:r>
          </a:p>
          <a:p>
            <a:pPr marL="990600" lvl="1" indent="-533400"/>
            <a:r>
              <a:rPr lang="en-US" altLang="en-US" sz="2000" u="sng"/>
              <a:t>Transfer from seller’s account commission amount to organization’s account</a:t>
            </a:r>
          </a:p>
          <a:p>
            <a:pPr marL="990600" lvl="1" indent="-533400"/>
            <a:r>
              <a:rPr lang="en-US" altLang="en-US" sz="2000" u="sng"/>
              <a:t>Unblock other bidders funds</a:t>
            </a:r>
          </a:p>
          <a:p>
            <a:pPr marL="990600" lvl="1" indent="-533400"/>
            <a:r>
              <a:rPr lang="en-US" altLang="en-US" sz="2000"/>
              <a:t>Remove item from the site; update records</a:t>
            </a:r>
          </a:p>
          <a:p>
            <a:pPr marL="609600" indent="-609600"/>
            <a:r>
              <a:rPr lang="en-US" altLang="en-US" sz="2400" b="1" i="1"/>
              <a:t>Exception Scenarios:</a:t>
            </a:r>
            <a:r>
              <a:rPr lang="en-US" altLang="en-US" sz="2400"/>
              <a:t> None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83DC3F4A-5FFA-4EC4-A5D6-DFE5F82F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3E09CBE9-D43C-4A6E-B5A5-AA5F8C72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74FF6D-5529-429E-992F-3D9FA8BD28A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A16764F-7A1E-44A4-B0E9-FF20CF631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en-US" sz="3600"/>
              <a:t>Example – summary-level Use Case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460BD68-8E66-494F-9F1D-F2C589638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752600"/>
            <a:ext cx="7772400" cy="4800600"/>
          </a:xfrm>
        </p:spPr>
        <p:txBody>
          <a:bodyPr/>
          <a:lstStyle/>
          <a:p>
            <a:pPr marL="609600" indent="-609600"/>
            <a:r>
              <a:rPr lang="en-US" altLang="en-US" b="1" i="1" dirty="0"/>
              <a:t>Use Case 0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b="1" dirty="0"/>
              <a:t>Auction an item</a:t>
            </a:r>
          </a:p>
          <a:p>
            <a:pPr marL="609600" indent="-609600"/>
            <a:r>
              <a:rPr lang="en-US" altLang="en-US" b="1" i="1" dirty="0"/>
              <a:t>Primary Actor:</a:t>
            </a:r>
            <a:r>
              <a:rPr lang="en-US" altLang="en-US" dirty="0"/>
              <a:t> Auction system</a:t>
            </a:r>
          </a:p>
          <a:p>
            <a:pPr marL="609600" indent="-609600"/>
            <a:r>
              <a:rPr lang="en-US" altLang="en-US" b="1" i="1" dirty="0"/>
              <a:t>Scope:</a:t>
            </a:r>
            <a:r>
              <a:rPr lang="en-US" altLang="en-US" dirty="0"/>
              <a:t> Auction conducting organization</a:t>
            </a:r>
          </a:p>
          <a:p>
            <a:pPr marL="609600" indent="-609600"/>
            <a:r>
              <a:rPr lang="en-US" altLang="en-US" b="1" i="1" dirty="0"/>
              <a:t>Precondition:</a:t>
            </a:r>
            <a:r>
              <a:rPr lang="en-US" altLang="en-US" dirty="0"/>
              <a:t> None</a:t>
            </a:r>
          </a:p>
          <a:p>
            <a:pPr marL="609600" indent="-609600"/>
            <a:r>
              <a:rPr lang="en-US" altLang="en-US" b="1" i="1" dirty="0"/>
              <a:t>Main Success Scenario:</a:t>
            </a:r>
          </a:p>
          <a:p>
            <a:pPr marL="990600" lvl="1" indent="-533400"/>
            <a:r>
              <a:rPr lang="en-US" altLang="en-US" dirty="0"/>
              <a:t>Seller performs </a:t>
            </a:r>
            <a:r>
              <a:rPr lang="en-US" altLang="en-US" u="sng" dirty="0"/>
              <a:t>put an item for auction</a:t>
            </a:r>
          </a:p>
          <a:p>
            <a:pPr marL="990600" lvl="1" indent="-533400"/>
            <a:r>
              <a:rPr lang="en-US" altLang="en-US" dirty="0"/>
              <a:t>Various bidders </a:t>
            </a:r>
            <a:r>
              <a:rPr lang="en-US" altLang="en-US" u="sng" dirty="0"/>
              <a:t>make a bid</a:t>
            </a:r>
          </a:p>
          <a:p>
            <a:pPr marL="990600" lvl="1" indent="-533400"/>
            <a:r>
              <a:rPr lang="en-US" altLang="en-US" dirty="0"/>
              <a:t>On final date perform </a:t>
            </a:r>
            <a:r>
              <a:rPr lang="en-US" altLang="en-US" u="sng" dirty="0"/>
              <a:t>Complete the auction of the item</a:t>
            </a:r>
          </a:p>
          <a:p>
            <a:pPr marL="990600" lvl="1" indent="-533400"/>
            <a:r>
              <a:rPr lang="en-US" altLang="en-US" dirty="0"/>
              <a:t>Get feed back from seller; get feedback from buyer; update records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EBEED46B-3470-481A-B23E-9EBFD726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F903C733-94F5-4648-8156-8B080CA5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20CDA9-53FB-4223-911F-FD06AFB9E5A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F4DE82A5-F4DA-4BDD-9794-E2B2E6708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 with Use Cases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7C372409-8180-43A3-99E7-263A1E934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UCs specify functional requirements</a:t>
            </a:r>
          </a:p>
          <a:p>
            <a:pPr eaLnBrk="1" hangingPunct="1"/>
            <a:r>
              <a:rPr lang="en-US" altLang="en-US"/>
              <a:t>Other req identified separately</a:t>
            </a:r>
          </a:p>
          <a:p>
            <a:pPr eaLnBrk="1" hangingPunct="1"/>
            <a:r>
              <a:rPr lang="en-US" altLang="en-US"/>
              <a:t>A complete SRS will contain the use cases plus the other requirements</a:t>
            </a:r>
          </a:p>
          <a:p>
            <a:pPr eaLnBrk="1" hangingPunct="1"/>
            <a:r>
              <a:rPr lang="en-US" altLang="en-US"/>
              <a:t>Note – for system requirements it is important to identify UCs for which the system itself may be the actor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38C14DD2-477F-4DC4-9EC5-C9A3E745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55348076-6B1B-4A70-99A1-92B4A330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303DBA-FEF9-4568-B339-3B5243A2949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C86E7521-6E7F-402E-95C5-DDA77F37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Developing Use Cases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CE3F867-DC64-4A01-9E30-C804EAD41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UCs form a good medium for brainstorming and discussions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Hence can be used in elicitation and problem analysis also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UCs can be developed in a stepwise refinement manner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Many levels possible, but four naturally emerge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0C9499FF-7914-4E6B-88E6-297B6CAF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07A61140-A24A-44D0-9C24-715AF99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CC89D8-BECF-4E4A-B36A-0770E6A1A85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4B938D46-D36D-468B-8E2D-B531FE6D1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Developing…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0735AF3-B934-481B-8A05-0865EB958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Step 1: Identify actors and goals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Prepare an actor-goal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Provide a brief overview of the UC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This defines the scope of the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Completeness can also be evaluated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Step 2: Specify main Success Scenarios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For each UC, expand main scenario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This will provide the normal behavior of the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Can be reviewed to ensure that interests of all stakeholders and actors is met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6DD62D16-3403-42A2-A34B-AA68F9D2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8BF38ED4-038A-4268-A6DE-DBCE1D1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03FF47-4F5B-4D24-B6C1-FDEBE53A03A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20F5EF83-3605-4041-B541-9025B7CD9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Developing…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E929958-D567-42F2-A21C-A46A6F3C0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3: Identify failure conditions</a:t>
            </a:r>
          </a:p>
          <a:p>
            <a:pPr lvl="1" eaLnBrk="1" hangingPunct="1"/>
            <a:r>
              <a:rPr lang="en-US" altLang="en-US"/>
              <a:t>List possible failure conditions for UCs</a:t>
            </a:r>
          </a:p>
          <a:p>
            <a:pPr lvl="1" eaLnBrk="1" hangingPunct="1"/>
            <a:r>
              <a:rPr lang="en-US" altLang="en-US"/>
              <a:t>For each step, identify how it may fail</a:t>
            </a:r>
          </a:p>
          <a:p>
            <a:pPr lvl="1" eaLnBrk="1" hangingPunct="1"/>
            <a:r>
              <a:rPr lang="en-US" altLang="en-US"/>
              <a:t>This step uncovers special situations</a:t>
            </a:r>
          </a:p>
          <a:p>
            <a:pPr eaLnBrk="1" hangingPunct="1"/>
            <a:r>
              <a:rPr lang="en-US" altLang="en-US"/>
              <a:t>Step 4: Specify failure handling</a:t>
            </a:r>
          </a:p>
          <a:p>
            <a:pPr lvl="1" eaLnBrk="1" hangingPunct="1"/>
            <a:r>
              <a:rPr lang="en-US" altLang="en-US"/>
              <a:t>Perhaps the hardest part</a:t>
            </a:r>
          </a:p>
          <a:p>
            <a:pPr lvl="1" eaLnBrk="1" hangingPunct="1"/>
            <a:r>
              <a:rPr lang="en-US" altLang="en-US"/>
              <a:t>Specify system behavior for the failure conditions</a:t>
            </a:r>
          </a:p>
          <a:p>
            <a:pPr lvl="1" eaLnBrk="1" hangingPunct="1"/>
            <a:r>
              <a:rPr lang="en-US" altLang="en-US"/>
              <a:t>New business rules and actors may emerge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5C5A7805-119B-465C-9679-7197532A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C9F5B8BE-8360-4536-93E4-CB4E1DF8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FCD7A0-95C6-4760-94B7-DE3F3F2BB4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71618D5-6910-47B2-8CAB-99DE65B7B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Need for SRS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F62ABBE-08BF-4CC6-A785-17F02070C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81200"/>
            <a:ext cx="10261209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SRS establishes basis of agreement between the user and the supplier.</a:t>
            </a:r>
          </a:p>
          <a:p>
            <a:pPr lvl="1" eaLnBrk="1" hangingPunct="1"/>
            <a:r>
              <a:rPr lang="en-US" altLang="en-US" dirty="0"/>
              <a:t>Users needs have to be satisfied, but user may not understand software</a:t>
            </a:r>
          </a:p>
          <a:p>
            <a:pPr lvl="1" eaLnBrk="1" hangingPunct="1"/>
            <a:r>
              <a:rPr lang="en-US" altLang="en-US" dirty="0"/>
              <a:t>Developers will develop the system, but may not know about problem domain</a:t>
            </a:r>
          </a:p>
          <a:p>
            <a:pPr lvl="1" eaLnBrk="1" hangingPunct="1"/>
            <a:r>
              <a:rPr lang="en-US" altLang="en-US" dirty="0"/>
              <a:t>SRS is the medium to bridge the </a:t>
            </a:r>
            <a:r>
              <a:rPr lang="en-US" altLang="en-US" dirty="0" err="1"/>
              <a:t>commn</a:t>
            </a:r>
            <a:r>
              <a:rPr lang="en-US" altLang="en-US" dirty="0"/>
              <a:t>. gap and specify user needs in a manner both can understand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5">
            <a:extLst>
              <a:ext uri="{FF2B5EF4-FFF2-40B4-BE49-F238E27FC236}">
                <a16:creationId xmlns:a16="http://schemas.microsoft.com/office/drawing/2014/main" id="{2950C62F-B6DA-42A5-9B1D-650856EC23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Requirements</a:t>
            </a:r>
          </a:p>
        </p:txBody>
      </p:sp>
      <p:sp>
        <p:nvSpPr>
          <p:cNvPr id="54275" name="Rectangle 16">
            <a:extLst>
              <a:ext uri="{FF2B5EF4-FFF2-40B4-BE49-F238E27FC236}">
                <a16:creationId xmlns:a16="http://schemas.microsoft.com/office/drawing/2014/main" id="{B966712B-2096-4794-B0B5-0D91ACA4A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03F8D1-8E48-435F-902F-7404449115C3}" type="slidenum">
              <a:rPr lang="en-US" altLang="en-US">
                <a:solidFill>
                  <a:schemeClr val="bg2"/>
                </a:solidFill>
              </a:rPr>
              <a:pPr/>
              <a:t>50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62F40854-37A6-40CF-A867-C367DE347E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Approaches to Analysis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7210C26-6E20-4672-AB6B-C21F8C75F4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603BDCED-9F38-4353-8F95-EC3CB111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D0BA4E5A-8F35-4776-934F-6412EDA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793FAF-4CFB-4E4F-9832-4E926DBF087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71FC0250-8CFF-424C-9D85-8F1F0F85B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Data Flow Modeling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C7A323F6-8D5C-4EA0-A4DD-F0C694DB5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8295" y="1752600"/>
            <a:ext cx="9847385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Widely used; focuses on functions performed in the system</a:t>
            </a:r>
          </a:p>
          <a:p>
            <a:pPr eaLnBrk="1" hangingPunct="1"/>
            <a:r>
              <a:rPr lang="en-US" altLang="en-US" dirty="0"/>
              <a:t>Views a system as a network of data transforms through which the data flows</a:t>
            </a:r>
          </a:p>
          <a:p>
            <a:pPr eaLnBrk="1" hangingPunct="1"/>
            <a:r>
              <a:rPr lang="en-US" altLang="en-US" dirty="0"/>
              <a:t>Uses data flow diagrams (DFDs) and functional decomposition in modeling</a:t>
            </a:r>
          </a:p>
          <a:p>
            <a:pPr eaLnBrk="1" hangingPunct="1"/>
            <a:r>
              <a:rPr lang="en-US" altLang="en-US" dirty="0"/>
              <a:t>The SSAD methodology uses DFD to organize information, and guide analysis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7DCBFB94-B1B6-4625-9F5B-7FFA1C42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18ABA6C9-8FA2-423E-B5FF-38AA310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339A79-86A1-456F-9989-D1D0C1FE365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D6A5068-C3FB-4839-8BE2-B200411EA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Data flow diagrams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A8147229-3BF1-4619-BBA6-E11E422A7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/>
              <a:t>A DFD shows flow of data through the system</a:t>
            </a:r>
          </a:p>
          <a:p>
            <a:pPr lvl="1" eaLnBrk="1" hangingPunct="1"/>
            <a:r>
              <a:rPr lang="en-US" altLang="en-US"/>
              <a:t>Views system as transforming inputs to outputs</a:t>
            </a:r>
          </a:p>
          <a:p>
            <a:pPr lvl="1" eaLnBrk="1" hangingPunct="1"/>
            <a:r>
              <a:rPr lang="en-US" altLang="en-US"/>
              <a:t>Transformation done through transforms</a:t>
            </a:r>
          </a:p>
          <a:p>
            <a:pPr lvl="1" eaLnBrk="1" hangingPunct="1"/>
            <a:r>
              <a:rPr lang="en-US" altLang="en-US"/>
              <a:t>DFD captures how transformation occurs from input to output as data moves through the transforms</a:t>
            </a:r>
          </a:p>
          <a:p>
            <a:pPr lvl="1" eaLnBrk="1" hangingPunct="1"/>
            <a:r>
              <a:rPr lang="en-US" altLang="en-US"/>
              <a:t>Not limited to software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F78004C2-1767-43E2-BCD5-A9C78A54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4B88D05F-31B9-4E7E-A3EB-778E374B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C8312E-005C-4E35-8BCF-8EF8CB9623D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86F123E5-FE31-4906-ADCE-13800EBDC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flow diagrams…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25005070-1C3D-43C0-8B65-A6E34FA4C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DFD</a:t>
            </a:r>
          </a:p>
          <a:p>
            <a:pPr lvl="1" eaLnBrk="1" hangingPunct="1"/>
            <a:r>
              <a:rPr lang="en-US" altLang="en-US"/>
              <a:t>Transforms represented by named  circles/bubbles</a:t>
            </a:r>
          </a:p>
          <a:p>
            <a:pPr lvl="1" eaLnBrk="1" hangingPunct="1"/>
            <a:r>
              <a:rPr lang="en-US" altLang="en-US"/>
              <a:t>Bubbles connected by arrows on which named data travels</a:t>
            </a:r>
          </a:p>
          <a:p>
            <a:pPr lvl="1" eaLnBrk="1" hangingPunct="1"/>
            <a:r>
              <a:rPr lang="en-US" altLang="en-US"/>
              <a:t>A rectangle represents a source or sink and is originator/consumer of data (often outside the system)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8ACC1526-2D22-412F-8A36-C3985040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B60C0315-5C17-4D13-AC5F-A3271F8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70FE8C-C00C-441A-AFF7-EBE494609C8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4E3D2108-E694-4A23-BB55-115907CF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DFD Example</a:t>
            </a:r>
          </a:p>
        </p:txBody>
      </p:sp>
      <p:pic>
        <p:nvPicPr>
          <p:cNvPr id="58373" name="Picture 3">
            <a:extLst>
              <a:ext uri="{FF2B5EF4-FFF2-40B4-BE49-F238E27FC236}">
                <a16:creationId xmlns:a16="http://schemas.microsoft.com/office/drawing/2014/main" id="{B6194468-0A1D-42B9-8F5F-3890B4CBA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3293" y="1813719"/>
            <a:ext cx="7543800" cy="4419600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>
            <a:extLst>
              <a:ext uri="{FF2B5EF4-FFF2-40B4-BE49-F238E27FC236}">
                <a16:creationId xmlns:a16="http://schemas.microsoft.com/office/drawing/2014/main" id="{42196756-94A0-45AE-8E2C-74CB2284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8DFB51B2-C921-4A7A-98CB-015A594C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92601B-1FC1-4F4A-A0D2-B834A894FF2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8015B370-250B-4273-A399-FF13AD2D2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DFD Conventions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ED105CD6-990B-4530-BA9C-64E3CF2AD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External files shown as labeled straight lines</a:t>
            </a:r>
          </a:p>
          <a:p>
            <a:pPr eaLnBrk="1" hangingPunct="1"/>
            <a:r>
              <a:rPr lang="en-US" altLang="en-US"/>
              <a:t>Need for multiple data flows by a process represented by * (means and)</a:t>
            </a:r>
          </a:p>
          <a:p>
            <a:pPr eaLnBrk="1" hangingPunct="1"/>
            <a:r>
              <a:rPr lang="en-US" altLang="en-US"/>
              <a:t>OR relationship represented by +</a:t>
            </a:r>
          </a:p>
          <a:p>
            <a:pPr eaLnBrk="1" hangingPunct="1"/>
            <a:r>
              <a:rPr lang="en-US" altLang="en-US"/>
              <a:t>All processes and arrows should be named</a:t>
            </a:r>
          </a:p>
          <a:p>
            <a:pPr eaLnBrk="1" hangingPunct="1"/>
            <a:r>
              <a:rPr lang="en-US" altLang="en-US"/>
              <a:t>Processes should represent transforms, arrows should represent some data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>
            <a:extLst>
              <a:ext uri="{FF2B5EF4-FFF2-40B4-BE49-F238E27FC236}">
                <a16:creationId xmlns:a16="http://schemas.microsoft.com/office/drawing/2014/main" id="{1518BFCE-917C-4A8F-848E-09B912E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7A435132-B3DD-43F7-888D-AE90CC47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52C00C-D9E2-468E-B033-7E180BD38A8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DFF779B0-3924-4CB9-9101-C0691081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en-US" sz="4000"/>
              <a:t>Data flow diagrams…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F3944F12-1A0F-4039-A225-42EAF5E73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5271" y="1828800"/>
            <a:ext cx="9552215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Focus on what transforms happen , how they are done is not important</a:t>
            </a:r>
          </a:p>
          <a:p>
            <a:pPr eaLnBrk="1" hangingPunct="1"/>
            <a:r>
              <a:rPr lang="en-US" altLang="en-US" dirty="0"/>
              <a:t>Usually major inputs/outputs shown, minor are ignored in this modeling</a:t>
            </a:r>
          </a:p>
          <a:p>
            <a:pPr eaLnBrk="1" hangingPunct="1"/>
            <a:r>
              <a:rPr lang="en-US" altLang="en-US" dirty="0"/>
              <a:t>No loops , conditional thinking , …</a:t>
            </a:r>
          </a:p>
          <a:p>
            <a:pPr eaLnBrk="1" hangingPunct="1"/>
            <a:r>
              <a:rPr lang="en-US" altLang="en-US" dirty="0"/>
              <a:t>DFD is NOT a control chart, no algorithmic design/thinking</a:t>
            </a:r>
          </a:p>
          <a:p>
            <a:pPr eaLnBrk="1" hangingPunct="1"/>
            <a:r>
              <a:rPr lang="en-US" altLang="en-US" dirty="0"/>
              <a:t>Sink/Source , external files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>
            <a:extLst>
              <a:ext uri="{FF2B5EF4-FFF2-40B4-BE49-F238E27FC236}">
                <a16:creationId xmlns:a16="http://schemas.microsoft.com/office/drawing/2014/main" id="{3440EFAC-0549-431C-8286-5ADE614A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13AEF01D-E5CB-4D9E-9D15-5036F6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6065FD-64DB-4835-954A-4DB670CE366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E4A2DF6-6F4A-4BC4-BBFF-B46C45B16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Drawing a DFD for a system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16BE495F-4348-495B-AB83-6274F25E9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Identify inputs, outputs, sources, sinks for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Work your way consistently from inputs to outputs, and identify a few high-level transforms to capture full transformation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get stuck, reverse direction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high-level transforms defined, then refine each transform with more detailed transformations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>
            <a:extLst>
              <a:ext uri="{FF2B5EF4-FFF2-40B4-BE49-F238E27FC236}">
                <a16:creationId xmlns:a16="http://schemas.microsoft.com/office/drawing/2014/main" id="{FE6AC237-B571-468F-ACEF-A382E8D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4F4F5858-CAA6-4DB3-924F-4BC8F617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CC1EAA-A33C-418B-80EE-14171DD5032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E8F61F7E-5D28-497B-B600-9C90836EB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Drawing a DFD for a system..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5431A893-359D-415C-8C4A-EDA061F7D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Never show control logic; if thinking in terms of loops/decisions, stop &amp; restart</a:t>
            </a:r>
          </a:p>
          <a:p>
            <a:pPr eaLnBrk="1" hangingPunct="1"/>
            <a:r>
              <a:rPr lang="en-US" altLang="en-US" dirty="0"/>
              <a:t>Label each arrows and bubbles; carefully identify inputs and outputs of each transform</a:t>
            </a:r>
          </a:p>
          <a:p>
            <a:pPr eaLnBrk="1" hangingPunct="1"/>
            <a:r>
              <a:rPr lang="en-US" altLang="en-US" dirty="0"/>
              <a:t>Make use of +  &amp;  *</a:t>
            </a:r>
          </a:p>
          <a:p>
            <a:pPr eaLnBrk="1" hangingPunct="1"/>
            <a:r>
              <a:rPr lang="en-US" altLang="en-US" dirty="0"/>
              <a:t>Try drawing alternate DFDs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>
            <a:extLst>
              <a:ext uri="{FF2B5EF4-FFF2-40B4-BE49-F238E27FC236}">
                <a16:creationId xmlns:a16="http://schemas.microsoft.com/office/drawing/2014/main" id="{02090FDE-38A8-4CD0-A538-ABBE060B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4515" name="Slide Number Placeholder 5">
            <a:extLst>
              <a:ext uri="{FF2B5EF4-FFF2-40B4-BE49-F238E27FC236}">
                <a16:creationId xmlns:a16="http://schemas.microsoft.com/office/drawing/2014/main" id="{D6A7D9A9-3F9D-4386-B265-63C697E1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B9AE65E-259D-4038-BD08-F851E6AEC2C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36B4A475-7C38-4BB0-9D8F-EFABF0A1E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Leveled DFDs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11485B53-BDC3-480C-BBBE-86993BF8A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DFD of  a system may be very large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Can organize it hierarchically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Start with a top level DFD with a few bubbles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then draw DFD for each bubble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Preserve I/O when “ exploding” a bubble so consistency preserved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Makes drawing the leveled DFD a top-down refinement process, and allows modeling of large and complex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060A363F-E7C4-4827-BD12-68A15BF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CAF0178-B5CF-4089-A2FB-8EFF5412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1BEE24-6373-443A-A51E-B580E3756CD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4E9C914-27B3-40A6-8578-B57AABA56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Need for SRS…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D57D99E-3B39-4EF4-9C39-846CD101A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Helps user understand his needs.</a:t>
            </a:r>
          </a:p>
          <a:p>
            <a:pPr lvl="1" eaLnBrk="1" hangingPunct="1"/>
            <a:r>
              <a:rPr lang="en-US" altLang="en-US" dirty="0"/>
              <a:t>users do not always know their needs</a:t>
            </a:r>
          </a:p>
          <a:p>
            <a:pPr lvl="1" eaLnBrk="1" hangingPunct="1"/>
            <a:r>
              <a:rPr lang="en-US" altLang="en-US" dirty="0"/>
              <a:t>must analyze and understand the potential</a:t>
            </a:r>
          </a:p>
          <a:p>
            <a:pPr lvl="1" eaLnBrk="1" hangingPunct="1"/>
            <a:r>
              <a:rPr lang="en-US" altLang="en-US" dirty="0"/>
              <a:t>The req process helps clarify needs</a:t>
            </a:r>
          </a:p>
          <a:p>
            <a:pPr eaLnBrk="1" hangingPunct="1"/>
            <a:r>
              <a:rPr lang="en-US" altLang="en-US" dirty="0"/>
              <a:t>SRS provides a reference for validation of the final product</a:t>
            </a:r>
          </a:p>
          <a:p>
            <a:pPr lvl="1" eaLnBrk="1" hangingPunct="1"/>
            <a:r>
              <a:rPr lang="en-US" altLang="en-US" dirty="0"/>
              <a:t>Clear understanding about what is expected.</a:t>
            </a:r>
          </a:p>
          <a:p>
            <a:pPr lvl="1" eaLnBrk="1" hangingPunct="1"/>
            <a:r>
              <a:rPr lang="en-US" altLang="en-US" dirty="0"/>
              <a:t>Validation - “ SW satisfies the SRS “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>
            <a:extLst>
              <a:ext uri="{FF2B5EF4-FFF2-40B4-BE49-F238E27FC236}">
                <a16:creationId xmlns:a16="http://schemas.microsoft.com/office/drawing/2014/main" id="{5D267234-8A68-42BE-BB00-B31E295A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1DD146BA-0C42-4132-B9C7-7E722BB8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687D59-132D-4904-BBE2-CD293C56753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333517BC-93C9-447E-B0E3-27E3B34E9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Data Dictionary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9C05EF29-E5C4-4EE7-BE57-B2769BF5E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8313" y="1752600"/>
            <a:ext cx="9682843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In a DFD arrows are labeled with data items </a:t>
            </a:r>
          </a:p>
          <a:p>
            <a:pPr eaLnBrk="1" hangingPunct="1"/>
            <a:r>
              <a:rPr lang="en-US" altLang="en-US" dirty="0"/>
              <a:t>Data dictionary defines data flows in a DFD </a:t>
            </a:r>
          </a:p>
          <a:p>
            <a:pPr eaLnBrk="1" hangingPunct="1"/>
            <a:r>
              <a:rPr lang="en-US" altLang="en-US" dirty="0"/>
              <a:t>Shows structure of data; structure becomes more visible when exploding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Can use regular expressions to express the structure of data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US" altLang="en-US" u="sng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3305EF73-D122-48B8-AA4B-CCAB8E1C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584B72BC-6453-49BC-9EFC-BFC8AF36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009085-BFAB-4E1D-A7CB-098D53AA642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7D0E59B-3094-4A01-8F93-CB4BCE464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Dictionary Example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E0509350-D32A-47D1-A008-3422C07F5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the timesheet DFD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Weekly_timesheet – employee_name + id + [regular_hrs + overtime_hrs]*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Pay_rate = [hourly | daily | weekly] + dollar_amt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Employee_name = last + first + middle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Id = digit + digit + digit + digit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>
            <a:extLst>
              <a:ext uri="{FF2B5EF4-FFF2-40B4-BE49-F238E27FC236}">
                <a16:creationId xmlns:a16="http://schemas.microsoft.com/office/drawing/2014/main" id="{60F6864D-185E-4FDC-9C36-5B49ADEF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FB893096-4600-440B-9DD5-3B0C81FF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F1A266-4B35-40EE-B97F-CC26FD64A8F8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08FE5D77-0BE9-4787-9C81-0AE97909D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DFD drawing – common errors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BA89DC53-43D8-43AE-ACD2-700AD421B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7924800" cy="4648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/>
              <a:t>Unlabeled data flows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/>
              <a:t>Missing data flows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/>
              <a:t>Extraneous data flows</a:t>
            </a:r>
          </a:p>
          <a:p>
            <a:pPr eaLnBrk="1" hangingPunct="1"/>
            <a:r>
              <a:rPr lang="en-US" altLang="en-US"/>
              <a:t>Consistency not maintained during refinement</a:t>
            </a:r>
          </a:p>
          <a:p>
            <a:pPr eaLnBrk="1" hangingPunct="1"/>
            <a:r>
              <a:rPr lang="en-US" altLang="en-US"/>
              <a:t>Missing processes</a:t>
            </a:r>
          </a:p>
          <a:p>
            <a:pPr eaLnBrk="1" hangingPunct="1"/>
            <a:r>
              <a:rPr lang="en-US" altLang="en-US"/>
              <a:t>Too detailed or too abstract</a:t>
            </a:r>
          </a:p>
          <a:p>
            <a:pPr eaLnBrk="1" hangingPunct="1"/>
            <a:r>
              <a:rPr lang="en-US" altLang="en-US"/>
              <a:t>Contains some control information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224F5C19-F3D1-4B88-80C6-BBA24A26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4966D9CA-73F7-4408-81AB-0EB1056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704CAF-BADB-493E-B11C-000A24F05D32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7D2B6962-E05A-496B-B20C-5AAE2001E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Prototyping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BEA063C1-CAAF-4BD2-9E34-8B266C61C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Prototyping is another approach for problem analysis</a:t>
            </a:r>
          </a:p>
          <a:p>
            <a:pPr eaLnBrk="1" hangingPunct="1"/>
            <a:r>
              <a:rPr lang="en-US" altLang="en-US"/>
              <a:t>Discussed it earlier with process – leads to prototyping process model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>
            <a:extLst>
              <a:ext uri="{FF2B5EF4-FFF2-40B4-BE49-F238E27FC236}">
                <a16:creationId xmlns:a16="http://schemas.microsoft.com/office/drawing/2014/main" id="{F1DEEF8F-9F67-4391-8ED3-C1E1CE2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993FC006-CAF8-4204-AFAA-53C29D75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4E3AEE-B922-4216-80D9-2488F5EE5BE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71FCDA9F-E9BD-4D6E-BBAC-CC8E72B60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Requirements Validation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2ADAED27-9E70-4C2B-8596-C9E9A5937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/>
              <a:t>Lot of room for misunderstanding</a:t>
            </a:r>
          </a:p>
          <a:p>
            <a:pPr eaLnBrk="1" hangingPunct="1"/>
            <a:r>
              <a:rPr lang="en-US" altLang="en-US"/>
              <a:t>Errors possible</a:t>
            </a:r>
          </a:p>
          <a:p>
            <a:pPr eaLnBrk="1" hangingPunct="1"/>
            <a:r>
              <a:rPr lang="en-US" altLang="en-US"/>
              <a:t>Expensive to fix req defects later</a:t>
            </a:r>
          </a:p>
          <a:p>
            <a:pPr eaLnBrk="1" hangingPunct="1"/>
            <a:r>
              <a:rPr lang="en-US" altLang="en-US"/>
              <a:t>Must try to remove most errors in SRS</a:t>
            </a:r>
          </a:p>
          <a:p>
            <a:pPr eaLnBrk="1" hangingPunct="1"/>
            <a:r>
              <a:rPr lang="en-US" altLang="en-US"/>
              <a:t>Most common errors</a:t>
            </a:r>
          </a:p>
          <a:p>
            <a:pPr lvl="1" eaLnBrk="1" hangingPunct="1"/>
            <a:r>
              <a:rPr lang="en-US" altLang="en-US"/>
              <a:t>Omission 		- 30%</a:t>
            </a:r>
          </a:p>
          <a:p>
            <a:pPr lvl="1" eaLnBrk="1" hangingPunct="1"/>
            <a:r>
              <a:rPr lang="en-US" altLang="en-US"/>
              <a:t>Inconsistency		- 10-30%</a:t>
            </a:r>
          </a:p>
          <a:p>
            <a:pPr lvl="1" eaLnBrk="1" hangingPunct="1"/>
            <a:r>
              <a:rPr lang="en-US" altLang="en-US"/>
              <a:t>Incorrect fact 		- 10-30%</a:t>
            </a:r>
          </a:p>
          <a:p>
            <a:pPr lvl="1" eaLnBrk="1" hangingPunct="1"/>
            <a:r>
              <a:rPr lang="en-US" altLang="en-US"/>
              <a:t>Ambiguity		-  5 -20%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>
            <a:extLst>
              <a:ext uri="{FF2B5EF4-FFF2-40B4-BE49-F238E27FC236}">
                <a16:creationId xmlns:a16="http://schemas.microsoft.com/office/drawing/2014/main" id="{A89A2E10-390D-4CE0-894F-416C9935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70659" name="Slide Number Placeholder 5">
            <a:extLst>
              <a:ext uri="{FF2B5EF4-FFF2-40B4-BE49-F238E27FC236}">
                <a16:creationId xmlns:a16="http://schemas.microsoft.com/office/drawing/2014/main" id="{ED23211D-9B8F-4376-87FE-293A743F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4A58CF-BCBC-42A5-99FD-BA6442EE428F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CF64DE88-6483-4137-A58F-7C75CFAB5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Requirements Review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DE13E6BF-5BB4-4844-A98F-C90D443A5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/>
              <a:t>SRS reviewed by a group of people</a:t>
            </a:r>
          </a:p>
          <a:p>
            <a:pPr eaLnBrk="1" hangingPunct="1"/>
            <a:r>
              <a:rPr lang="en-US" altLang="en-US"/>
              <a:t>Group: author, client, user, dev team rep.</a:t>
            </a:r>
          </a:p>
          <a:p>
            <a:pPr eaLnBrk="1" hangingPunct="1"/>
            <a:r>
              <a:rPr lang="en-US" altLang="en-US"/>
              <a:t>Must include client and a user</a:t>
            </a:r>
          </a:p>
          <a:p>
            <a:pPr eaLnBrk="1" hangingPunct="1"/>
            <a:r>
              <a:rPr lang="en-US" altLang="en-US"/>
              <a:t>Process – standard inspection process</a:t>
            </a:r>
          </a:p>
          <a:p>
            <a:pPr eaLnBrk="1" hangingPunct="1"/>
            <a:r>
              <a:rPr lang="en-US" altLang="en-US"/>
              <a:t>Effectiveness - can catch 40-80% of req. errors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>
            <a:extLst>
              <a:ext uri="{FF2B5EF4-FFF2-40B4-BE49-F238E27FC236}">
                <a16:creationId xmlns:a16="http://schemas.microsoft.com/office/drawing/2014/main" id="{C22DB0AF-4635-41EC-9790-22382C9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71683" name="Slide Number Placeholder 5">
            <a:extLst>
              <a:ext uri="{FF2B5EF4-FFF2-40B4-BE49-F238E27FC236}">
                <a16:creationId xmlns:a16="http://schemas.microsoft.com/office/drawing/2014/main" id="{232B19C8-4887-49A1-9FE9-91D89F69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1A266A-1681-428B-B285-F598384C7C86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6EDC7B0D-C905-4CF1-B8D4-D867E673D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4955F750-59D6-48B3-9945-5D12F47F0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/>
              <a:t>Having a good quality SRS is essential for Q&amp;P</a:t>
            </a:r>
          </a:p>
          <a:p>
            <a:pPr eaLnBrk="1" hangingPunct="1"/>
            <a:r>
              <a:rPr lang="en-US" altLang="en-US"/>
              <a:t>The req. phase has 3 major sub phases</a:t>
            </a:r>
          </a:p>
          <a:p>
            <a:pPr lvl="1" eaLnBrk="1" hangingPunct="1"/>
            <a:r>
              <a:rPr lang="en-US" altLang="en-US"/>
              <a:t>analysis , specification and validation</a:t>
            </a:r>
          </a:p>
          <a:p>
            <a:pPr eaLnBrk="1" hangingPunct="1"/>
            <a:r>
              <a:rPr lang="en-US" altLang="en-US"/>
              <a:t>Analysis</a:t>
            </a:r>
          </a:p>
          <a:p>
            <a:pPr lvl="1" eaLnBrk="1" hangingPunct="1"/>
            <a:r>
              <a:rPr lang="en-US" altLang="en-US"/>
              <a:t>for problem understanding and modeling</a:t>
            </a:r>
          </a:p>
          <a:p>
            <a:pPr lvl="1" eaLnBrk="1" hangingPunct="1"/>
            <a:r>
              <a:rPr lang="en-US" altLang="en-US"/>
              <a:t>Methods used: SSAD,  OOA , Prototyping</a:t>
            </a:r>
          </a:p>
          <a:p>
            <a:pPr eaLnBrk="1" hangingPunct="1"/>
            <a:r>
              <a:rPr lang="en-US" altLang="en-US"/>
              <a:t>Key properties of an SRS: correctness, completeness, consistency,unambiguousness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>
            <a:extLst>
              <a:ext uri="{FF2B5EF4-FFF2-40B4-BE49-F238E27FC236}">
                <a16:creationId xmlns:a16="http://schemas.microsoft.com/office/drawing/2014/main" id="{F4898116-849E-45B7-B374-31D0461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72707" name="Slide Number Placeholder 5">
            <a:extLst>
              <a:ext uri="{FF2B5EF4-FFF2-40B4-BE49-F238E27FC236}">
                <a16:creationId xmlns:a16="http://schemas.microsoft.com/office/drawing/2014/main" id="{B7F362A7-CD99-40F2-BA69-82DE715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3B14DE-9F90-4C12-A27B-DAB12820C79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DFFC46A5-81EB-496C-8B0C-342C0B469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Summary..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1F2A2AB1-A61B-4F06-BDAA-FBD655FB1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</a:t>
            </a:r>
          </a:p>
          <a:p>
            <a:pPr lvl="1" eaLnBrk="1" hangingPunct="1"/>
            <a:r>
              <a:rPr lang="en-US" altLang="en-US"/>
              <a:t>must contain functionality , performance , interfaces and design constraints</a:t>
            </a:r>
          </a:p>
          <a:p>
            <a:pPr lvl="1" eaLnBrk="1" hangingPunct="1"/>
            <a:r>
              <a:rPr lang="en-US" altLang="en-US"/>
              <a:t>Mostly natural languages used</a:t>
            </a:r>
          </a:p>
          <a:p>
            <a:pPr eaLnBrk="1" hangingPunct="1"/>
            <a:r>
              <a:rPr lang="en-US" altLang="en-US"/>
              <a:t>Use Cases is a method to specify the functionality; also useful for analysis</a:t>
            </a:r>
          </a:p>
          <a:p>
            <a:pPr eaLnBrk="1" hangingPunct="1"/>
            <a:r>
              <a:rPr lang="en-US" altLang="en-US"/>
              <a:t>Validation - through reviews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>
            <a:extLst>
              <a:ext uri="{FF2B5EF4-FFF2-40B4-BE49-F238E27FC236}">
                <a16:creationId xmlns:a16="http://schemas.microsoft.com/office/drawing/2014/main" id="{F12E7880-691F-41E4-A74C-461F386A9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Who Carries Out Requirements Analysis and Specification?</a:t>
            </a:r>
          </a:p>
        </p:txBody>
      </p:sp>
      <p:sp>
        <p:nvSpPr>
          <p:cNvPr id="1012739" name="Rectangle 3">
            <a:extLst>
              <a:ext uri="{FF2B5EF4-FFF2-40B4-BE49-F238E27FC236}">
                <a16:creationId xmlns:a16="http://schemas.microsoft.com/office/drawing/2014/main" id="{A411AAFE-6F59-4AF3-B490-62CC86FCC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2523" y="1447353"/>
            <a:ext cx="8463769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567"/>
              </a:spcBef>
            </a:pPr>
            <a:r>
              <a:rPr lang="en-GB" altLang="en-US"/>
              <a:t>The person who undertakes requirements analysis and specification:</a:t>
            </a:r>
          </a:p>
          <a:p>
            <a:pPr marL="674004" lvl="1" defTabSz="829544">
              <a:spcBef>
                <a:spcPts val="522"/>
              </a:spcBef>
            </a:pPr>
            <a:r>
              <a:rPr lang="en-GB" altLang="en-US"/>
              <a:t>Known as  </a:t>
            </a:r>
            <a:r>
              <a:rPr lang="en-GB" altLang="en-US">
                <a:solidFill>
                  <a:srgbClr val="000099"/>
                </a:solidFill>
                <a:latin typeface="Arial" panose="020B0604020202020204" pitchFamily="34" charset="0"/>
              </a:rPr>
              <a:t>systems analyst</a:t>
            </a:r>
            <a:r>
              <a:rPr lang="en-GB" altLang="en-US"/>
              <a:t>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Collects data pertaining to the product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Analyzes collected data: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/>
              <a:t>To understand what exactly needs to be done.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Writes the </a:t>
            </a:r>
            <a:r>
              <a:rPr lang="en-GB" altLang="en-US" sz="2903">
                <a:solidFill>
                  <a:srgbClr val="000099"/>
                </a:solidFill>
              </a:rPr>
              <a:t>Software Requirements Specification (SRS) document.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>
            <a:extLst>
              <a:ext uri="{FF2B5EF4-FFF2-40B4-BE49-F238E27FC236}">
                <a16:creationId xmlns:a16="http://schemas.microsoft.com/office/drawing/2014/main" id="{DC58729C-E705-4229-9184-8B410ECBE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Requirements Gathering</a:t>
            </a:r>
          </a:p>
        </p:txBody>
      </p:sp>
      <p:sp>
        <p:nvSpPr>
          <p:cNvPr id="1020931" name="Rectangle 3">
            <a:extLst>
              <a:ext uri="{FF2B5EF4-FFF2-40B4-BE49-F238E27FC236}">
                <a16:creationId xmlns:a16="http://schemas.microsoft.com/office/drawing/2014/main" id="{140C84EA-A91A-4DFF-9187-6F837D16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917" y="1205408"/>
            <a:ext cx="8498333" cy="4909475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Also known as requirements elicitation.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If the project is to automate some existing procedures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e.g., automating existing manual accounting activities, 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The task of the system analyst is a little easier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Analyst can immediately obtain: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/>
              <a:t> </a:t>
            </a:r>
            <a:r>
              <a:rPr lang="en-GB" altLang="en-US">
                <a:solidFill>
                  <a:srgbClr val="000099"/>
                </a:solidFill>
              </a:rPr>
              <a:t>input and output formats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>
                <a:solidFill>
                  <a:srgbClr val="000099"/>
                </a:solidFill>
              </a:rPr>
              <a:t> accurate details of the operational procedures</a:t>
            </a:r>
            <a:r>
              <a:rPr lang="en-GB" altLang="en-US" sz="1814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6577D2BC-EF7C-4951-984F-32D1910B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AD3EE2ED-E589-4CEC-9EAA-05291A6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C7F4E4-24A7-462F-B100-1507FF95C53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EC57AC6-995E-4F12-BAB0-43D86A1D7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Need for SRS…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FFD79D16-A483-4893-BDCC-DC0A27EF2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High quality SRS essential for high Quality SW</a:t>
            </a:r>
          </a:p>
          <a:p>
            <a:pPr lvl="1" eaLnBrk="1" hangingPunct="1"/>
            <a:r>
              <a:rPr lang="en-US" altLang="en-US" dirty="0"/>
              <a:t>Requirement errors get manifested in final </a:t>
            </a:r>
            <a:r>
              <a:rPr lang="en-US" altLang="en-US" dirty="0" err="1"/>
              <a:t>sw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to satisfy the quality objective, must begin with high quality SRS</a:t>
            </a:r>
          </a:p>
          <a:p>
            <a:pPr lvl="1" eaLnBrk="1" hangingPunct="1"/>
            <a:r>
              <a:rPr lang="en-US" altLang="en-US" dirty="0"/>
              <a:t>Requirements defects are not few </a:t>
            </a:r>
          </a:p>
          <a:p>
            <a:pPr lvl="2" eaLnBrk="1" hangingPunct="1"/>
            <a:r>
              <a:rPr lang="en-US" altLang="en-US" dirty="0"/>
              <a:t>25% of all defects in one case; </a:t>
            </a:r>
          </a:p>
          <a:p>
            <a:pPr lvl="2" eaLnBrk="1" hangingPunct="1"/>
            <a:r>
              <a:rPr lang="en-US" altLang="en-US" dirty="0"/>
              <a:t>80 defects in A7 that resulted in change requests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>
            <a:extLst>
              <a:ext uri="{FF2B5EF4-FFF2-40B4-BE49-F238E27FC236}">
                <a16:creationId xmlns:a16="http://schemas.microsoft.com/office/drawing/2014/main" id="{AE694679-F853-41AF-BE41-CC0F638BA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Requirements Gathering </a:t>
            </a:r>
            <a:r>
              <a:rPr lang="en-GB" altLang="en-US" sz="1814"/>
              <a:t>(CONT.)</a:t>
            </a:r>
          </a:p>
        </p:txBody>
      </p:sp>
      <p:sp>
        <p:nvSpPr>
          <p:cNvPr id="1022979" name="Rectangle 3">
            <a:extLst>
              <a:ext uri="{FF2B5EF4-FFF2-40B4-BE49-F238E27FC236}">
                <a16:creationId xmlns:a16="http://schemas.microsoft.com/office/drawing/2014/main" id="{5BE8E42B-DE5A-4FD7-B5CA-BE34C9701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55183"/>
            <a:ext cx="7772496" cy="4205241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In the absence of a working system, 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Lot of imagination and creativity  are required. 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Interacting with the customer to gather relevant data: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Requires a lot of experience.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>
            <a:extLst>
              <a:ext uri="{FF2B5EF4-FFF2-40B4-BE49-F238E27FC236}">
                <a16:creationId xmlns:a16="http://schemas.microsoft.com/office/drawing/2014/main" id="{E070288B-65AE-4E60-9BFE-1C89D09BC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Requirements Gathering </a:t>
            </a:r>
            <a:r>
              <a:rPr lang="en-GB" altLang="en-US" sz="1814"/>
              <a:t>(CONT.)</a:t>
            </a:r>
          </a:p>
        </p:txBody>
      </p:sp>
      <p:sp>
        <p:nvSpPr>
          <p:cNvPr id="1025027" name="Rectangle 3">
            <a:extLst>
              <a:ext uri="{FF2B5EF4-FFF2-40B4-BE49-F238E27FC236}">
                <a16:creationId xmlns:a16="http://schemas.microsoft.com/office/drawing/2014/main" id="{801C5D5D-237B-40B4-BBBC-322C945D3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992"/>
              <a:t>Some desirable attributes of a good system analyst: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629">
                <a:solidFill>
                  <a:srgbClr val="000099"/>
                </a:solidFill>
              </a:rPr>
              <a:t>Good interaction skills, 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629">
                <a:solidFill>
                  <a:srgbClr val="000099"/>
                </a:solidFill>
              </a:rPr>
              <a:t>Imagination and creativity, 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629">
                <a:solidFill>
                  <a:srgbClr val="000099"/>
                </a:solidFill>
              </a:rPr>
              <a:t>Experience.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>
            <a:extLst>
              <a:ext uri="{FF2B5EF4-FFF2-40B4-BE49-F238E27FC236}">
                <a16:creationId xmlns:a16="http://schemas.microsoft.com/office/drawing/2014/main" id="{F1C7CE14-00A8-4AC8-BAFC-03F3D6540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92" dirty="0"/>
              <a:t>Case Study: Automation of Office Work at CSE Dept</a:t>
            </a:r>
          </a:p>
        </p:txBody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56B78E7B-FFE4-4883-A872-C8117B14C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5304" y="1549603"/>
            <a:ext cx="8597703" cy="4510554"/>
          </a:xfrm>
        </p:spPr>
        <p:txBody>
          <a:bodyPr/>
          <a:lstStyle/>
          <a:p>
            <a:r>
              <a:rPr lang="en-US" altLang="en-US" dirty="0"/>
              <a:t>The academic, inventory, and financial information at the CSE department:</a:t>
            </a:r>
          </a:p>
          <a:p>
            <a:pPr lvl="1"/>
            <a:r>
              <a:rPr lang="en-US" altLang="en-US" dirty="0"/>
              <a:t>Being carried though manual processing by two office clerks, a store keeper, and two attendants.</a:t>
            </a:r>
          </a:p>
          <a:p>
            <a:r>
              <a:rPr lang="en-US" altLang="en-US" dirty="0"/>
              <a:t> Considering the low budget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/>
              <a:t>HoD</a:t>
            </a:r>
            <a:r>
              <a:rPr lang="en-US" altLang="en-US" dirty="0"/>
              <a:t> entrusted the work to a team of student volunteers.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>
            <a:extLst>
              <a:ext uri="{FF2B5EF4-FFF2-40B4-BE49-F238E27FC236}">
                <a16:creationId xmlns:a16="http://schemas.microsoft.com/office/drawing/2014/main" id="{DBDD66BA-184E-4374-8B6F-1369E08D9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92"/>
              <a:t>Case Study: Automation of Office Work at CSE Dept.</a:t>
            </a:r>
          </a:p>
        </p:txBody>
      </p:sp>
      <p:sp>
        <p:nvSpPr>
          <p:cNvPr id="1160195" name="Rectangle 3">
            <a:extLst>
              <a:ext uri="{FF2B5EF4-FFF2-40B4-BE49-F238E27FC236}">
                <a16:creationId xmlns:a16="http://schemas.microsoft.com/office/drawing/2014/main" id="{343F36C7-CB33-47CC-B277-181465169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team was first briefed by the HoD about the specific activities to be automated.</a:t>
            </a:r>
          </a:p>
          <a:p>
            <a:r>
              <a:rPr lang="en-US" altLang="en-US"/>
              <a:t>The analyst first discussed with the two clerks:</a:t>
            </a:r>
          </a:p>
          <a:p>
            <a:pPr lvl="1"/>
            <a:r>
              <a:rPr lang="en-US" altLang="en-US"/>
              <a:t>Regarding their specific responsibilities (tasks) that were to be automated.</a:t>
            </a:r>
          </a:p>
          <a:p>
            <a:r>
              <a:rPr lang="en-US" altLang="en-US"/>
              <a:t>The analyst also interviewed student and faculty representatives who would also use the software.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>
            <a:extLst>
              <a:ext uri="{FF2B5EF4-FFF2-40B4-BE49-F238E27FC236}">
                <a16:creationId xmlns:a16="http://schemas.microsoft.com/office/drawing/2014/main" id="{FFF95D89-6A16-4346-AE66-C7EDB32AB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92"/>
              <a:t>Case Study: Automation of Office Work at CSE Dept.</a:t>
            </a:r>
          </a:p>
        </p:txBody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A8678FBA-4DE6-4354-B5FE-814C3C97D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29"/>
              <a:t>For each task, they asked:</a:t>
            </a:r>
          </a:p>
          <a:p>
            <a:pPr lvl="1"/>
            <a:r>
              <a:rPr lang="en-US" altLang="en-US" sz="3266"/>
              <a:t>About the steps through which these are performed.</a:t>
            </a:r>
          </a:p>
          <a:p>
            <a:pPr lvl="1"/>
            <a:r>
              <a:rPr lang="en-US" altLang="en-US" sz="3266"/>
              <a:t>They also discussed various scenarios that might arise for each task. </a:t>
            </a:r>
          </a:p>
          <a:p>
            <a:pPr lvl="1"/>
            <a:r>
              <a:rPr lang="en-US" altLang="en-US" sz="3266"/>
              <a:t>The analyst collected all types of forms that were being used.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>
            <a:extLst>
              <a:ext uri="{FF2B5EF4-FFF2-40B4-BE49-F238E27FC236}">
                <a16:creationId xmlns:a16="http://schemas.microsoft.com/office/drawing/2014/main" id="{EA7FC74B-10A6-49FD-AAC3-38E8DA429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</a:t>
            </a:r>
          </a:p>
        </p:txBody>
      </p:sp>
      <p:sp>
        <p:nvSpPr>
          <p:cNvPr id="1027075" name="Rectangle 3">
            <a:extLst>
              <a:ext uri="{FF2B5EF4-FFF2-40B4-BE49-F238E27FC236}">
                <a16:creationId xmlns:a16="http://schemas.microsoft.com/office/drawing/2014/main" id="{BF546858-AB1F-4D6F-A832-F902DCF26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515039"/>
            <a:ext cx="8488251" cy="4331975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Main purpose of requirements analysis: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>
                <a:solidFill>
                  <a:srgbClr val="000099"/>
                </a:solidFill>
              </a:rPr>
              <a:t>Clearly understand the user requirements,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>
                <a:solidFill>
                  <a:srgbClr val="000099"/>
                </a:solidFill>
              </a:rPr>
              <a:t>Detect inconsistencies, ambiguities, and incompleteness.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 sz="3266"/>
              <a:t>Incompleteness and inconsistencies: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Resolved through further discussions with the end-users and the customers.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>
            <a:extLst>
              <a:ext uri="{FF2B5EF4-FFF2-40B4-BE49-F238E27FC236}">
                <a16:creationId xmlns:a16="http://schemas.microsoft.com/office/drawing/2014/main" id="{F6BC999C-2435-41F9-A917-3F8D20227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Inconsistent Requirement</a:t>
            </a:r>
          </a:p>
        </p:txBody>
      </p:sp>
      <p:sp>
        <p:nvSpPr>
          <p:cNvPr id="1029123" name="Rectangle 3">
            <a:extLst>
              <a:ext uri="{FF2B5EF4-FFF2-40B4-BE49-F238E27FC236}">
                <a16:creationId xmlns:a16="http://schemas.microsoft.com/office/drawing/2014/main" id="{0A1E7CB7-D44E-4E5C-BC07-060526B40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421264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>
                <a:solidFill>
                  <a:srgbClr val="000099"/>
                </a:solidFill>
              </a:rPr>
              <a:t>Some part of the  requirement: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 contradicts with some other part.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266" u="sng"/>
              <a:t>Example: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One customer says  turn off  heater and open water shower  when   temperature &gt; 100  C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Another customer says  turn off  heater and turn ON cooler when  temperature &gt; 100   C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17E700B8-17E1-4CDF-B2B8-7EBC14FA2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Incomplete Requirement</a:t>
            </a:r>
          </a:p>
        </p:txBody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0378C13F-DA01-4133-BFDE-DBEC9619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3172" y="1447353"/>
            <a:ext cx="8406163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181"/>
              </a:spcBef>
            </a:pPr>
            <a:r>
              <a:rPr lang="en-GB" altLang="en-US" sz="3629"/>
              <a:t>Some requirements have been omitted: </a:t>
            </a:r>
          </a:p>
          <a:p>
            <a:pPr marL="674004" lvl="1" defTabSz="829544">
              <a:spcBef>
                <a:spcPts val="159"/>
              </a:spcBef>
            </a:pPr>
            <a:r>
              <a:rPr lang="en-GB" altLang="en-US" sz="3266"/>
              <a:t>Possibly due to oversight.</a:t>
            </a:r>
          </a:p>
          <a:p>
            <a:pPr marL="311079" indent="-311079" defTabSz="829544">
              <a:spcBef>
                <a:spcPts val="181"/>
              </a:spcBef>
            </a:pPr>
            <a:r>
              <a:rPr lang="en-GB" altLang="en-US" sz="3629" u="sng"/>
              <a:t>Example:</a:t>
            </a:r>
          </a:p>
          <a:p>
            <a:pPr marL="674004" lvl="1" defTabSz="829544">
              <a:spcBef>
                <a:spcPts val="159"/>
              </a:spcBef>
            </a:pPr>
            <a:r>
              <a:rPr lang="en-GB" altLang="en-US" sz="2903"/>
              <a:t>The analyst has not recorded: </a:t>
            </a:r>
            <a:br>
              <a:rPr lang="en-GB" altLang="en-US" sz="2903"/>
            </a:br>
            <a:r>
              <a:rPr lang="en-GB" altLang="en-US" sz="2903"/>
              <a:t>when temperature falls below 90 </a:t>
            </a:r>
            <a:r>
              <a:rPr lang="en-GB" altLang="en-US" sz="544"/>
              <a:t> </a:t>
            </a:r>
            <a:r>
              <a:rPr lang="en-GB" altLang="en-US" sz="2903"/>
              <a:t>C </a:t>
            </a:r>
          </a:p>
          <a:p>
            <a:pPr marL="1036930" lvl="2" indent="-207386" defTabSz="829544">
              <a:spcBef>
                <a:spcPts val="136"/>
              </a:spcBef>
            </a:pPr>
            <a:r>
              <a:rPr lang="en-GB" altLang="en-US" sz="2540"/>
              <a:t>heater should be turned ON</a:t>
            </a:r>
          </a:p>
          <a:p>
            <a:pPr marL="1036930" lvl="2" indent="-207386" defTabSz="829544">
              <a:spcBef>
                <a:spcPts val="136"/>
              </a:spcBef>
            </a:pPr>
            <a:r>
              <a:rPr lang="en-GB" altLang="en-US" sz="2540"/>
              <a:t>water shower turned OFF.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>
            <a:extLst>
              <a:ext uri="{FF2B5EF4-FFF2-40B4-BE49-F238E27FC236}">
                <a16:creationId xmlns:a16="http://schemas.microsoft.com/office/drawing/2014/main" id="{98930B82-2000-4DAF-95D2-87FB68B54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2705" y="295232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 </a:t>
            </a:r>
            <a:r>
              <a:rPr lang="en-GB" altLang="en-US" sz="1633"/>
              <a:t>(CONT.)</a:t>
            </a:r>
            <a:r>
              <a:rPr lang="en-GB" altLang="en-US" sz="3992"/>
              <a:t> 	</a:t>
            </a:r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5E259C2C-0194-4A7E-A735-8BB3312EE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Requirements analysis involves: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Obtaining a clear, in-depth understanding of the product to be developed, 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Remove all ambiguities and inconsistencies from  the initial customer perception of the problem.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5651DE31-DBD2-40D8-957E-16A6738E2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 </a:t>
            </a:r>
            <a:r>
              <a:rPr lang="en-GB" altLang="en-US" sz="1633"/>
              <a:t>(CONT.)</a:t>
            </a:r>
            <a:r>
              <a:rPr lang="en-GB" altLang="en-US" sz="3992"/>
              <a:t> 	</a:t>
            </a:r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72D151D0-A019-4290-B20C-57F751014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992"/>
              <a:t>It is quite difficult to obtain: 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629"/>
              <a:t>A clear, in-depth understanding of the problem: </a:t>
            </a:r>
          </a:p>
          <a:p>
            <a:pPr marL="1036930" lvl="2" indent="-207386" defTabSz="829544">
              <a:spcBef>
                <a:spcPts val="658"/>
              </a:spcBef>
            </a:pPr>
            <a:r>
              <a:rPr lang="en-GB" altLang="en-US" sz="3266"/>
              <a:t>Especially if there is no working model of the problem.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E2831F41-DC50-4B5B-AC24-206038E4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D67C7050-561D-4CDE-8C55-41F11E2E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73C5A6-0D9C-4F17-AADB-D11F644058D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4E03EDA-CD62-4B78-9848-B57924668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Need for SRS…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E3707EB-5311-42E2-A495-F9CE30D7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385" y="1905000"/>
            <a:ext cx="920261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Good SRS reduces the development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SRS errors are expensive to fix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Req. changes can cost a lot (up to 40%)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Good SRS can minimize changes and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Substantial savings; extra effort spent during req. saves multiple times that effort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Cost of fixing errors in req. , design , coding , acceptance testing and operation are 2 , 5 , 15 , 50 , 150 person-months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>
            <a:extLst>
              <a:ext uri="{FF2B5EF4-FFF2-40B4-BE49-F238E27FC236}">
                <a16:creationId xmlns:a16="http://schemas.microsoft.com/office/drawing/2014/main" id="{96A669CA-CAC2-4FC9-A49B-3E786A155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 </a:t>
            </a:r>
            <a:r>
              <a:rPr lang="en-GB" altLang="en-US" sz="1633"/>
              <a:t>(CONT.)</a:t>
            </a:r>
          </a:p>
        </p:txBody>
      </p:sp>
      <p:sp>
        <p:nvSpPr>
          <p:cNvPr id="1039363" name="Rectangle 3">
            <a:extLst>
              <a:ext uri="{FF2B5EF4-FFF2-40B4-BE49-F238E27FC236}">
                <a16:creationId xmlns:a16="http://schemas.microsoft.com/office/drawing/2014/main" id="{16310C92-46BF-4048-95F5-EAAB18E90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752665"/>
            <a:ext cx="8177178" cy="417067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 dirty="0"/>
              <a:t>Experienced systems analysts know - </a:t>
            </a:r>
            <a:br>
              <a:rPr lang="en-GB" altLang="en-US" sz="3266" dirty="0"/>
            </a:br>
            <a:r>
              <a:rPr lang="en-GB" altLang="en-US" sz="3266" dirty="0"/>
              <a:t>often as a result of painful experiences ---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 dirty="0">
                <a:solidFill>
                  <a:srgbClr val="A50021"/>
                </a:solidFill>
              </a:rPr>
              <a:t>Without a clear understanding of the problem, it is impossible to develop a satisfactory system.</a:t>
            </a:r>
            <a:r>
              <a:rPr lang="en-GB" altLang="en-US" dirty="0">
                <a:solidFill>
                  <a:srgbClr val="A50021"/>
                </a:solidFill>
              </a:rPr>
              <a:t> 			</a:t>
            </a:r>
            <a:r>
              <a:rPr lang="en-GB" altLang="en-US" dirty="0"/>
              <a:t>		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>
            <a:extLst>
              <a:ext uri="{FF2B5EF4-FFF2-40B4-BE49-F238E27FC236}">
                <a16:creationId xmlns:a16="http://schemas.microsoft.com/office/drawing/2014/main" id="{710FACED-4A7D-4D27-A84D-E71E8C457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</a:t>
            </a:r>
            <a:r>
              <a:rPr lang="en-GB" altLang="en-US" sz="1633"/>
              <a:t>(CONT.)</a:t>
            </a:r>
          </a:p>
        </p:txBody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B254100D-B997-4E0F-B361-CC2590A91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Several things about the project should be clearly understood by the analyst: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What is the problem?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Why is it important to solve the problem?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What are the possible solutions to the problem?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What complexities might arise while solving the problem?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>
            <a:extLst>
              <a:ext uri="{FF2B5EF4-FFF2-40B4-BE49-F238E27FC236}">
                <a16:creationId xmlns:a16="http://schemas.microsoft.com/office/drawing/2014/main" id="{C43869B9-B0C6-4DD0-925A-B35EC29A0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</a:t>
            </a:r>
            <a:r>
              <a:rPr lang="en-GB" altLang="en-US" sz="1633"/>
              <a:t>(CONT.)</a:t>
            </a:r>
          </a:p>
        </p:txBody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C8B0E624-82A7-49AE-921A-00135A3BB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71024"/>
            <a:ext cx="7772496" cy="417067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Some anomalies and inconsistencies can be very subtle: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Escape even most experienced eyes.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If a formal model of the system is constructed,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540">
                <a:solidFill>
                  <a:srgbClr val="000099"/>
                </a:solidFill>
              </a:rPr>
              <a:t>Many of the subtle anomalies and inconsistencies get detected.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>
            <a:extLst>
              <a:ext uri="{FF2B5EF4-FFF2-40B4-BE49-F238E27FC236}">
                <a16:creationId xmlns:a16="http://schemas.microsoft.com/office/drawing/2014/main" id="{2952CD87-FF9A-4300-914D-D535156AB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18904"/>
            <a:ext cx="7772496" cy="1160762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Analysis of the Gathered Requirements</a:t>
            </a:r>
            <a:r>
              <a:rPr lang="en-GB" altLang="en-US" sz="1633"/>
              <a:t>(CONT.)</a:t>
            </a:r>
          </a:p>
        </p:txBody>
      </p:sp>
      <p:sp>
        <p:nvSpPr>
          <p:cNvPr id="1045507" name="Rectangle 3">
            <a:extLst>
              <a:ext uri="{FF2B5EF4-FFF2-40B4-BE49-F238E27FC236}">
                <a16:creationId xmlns:a16="http://schemas.microsoft.com/office/drawing/2014/main" id="{0339A72F-77E4-4C90-AF34-68216FB8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203801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After collecting all data regarding the system to be developed,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Remove all inconsistencies and anomalies from the requirements,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Systematically organize requirements into  a Software Requirements Specification (SRS) document</a:t>
            </a:r>
            <a:r>
              <a:rPr lang="en-GB" altLang="en-US">
                <a:solidFill>
                  <a:srgbClr val="000099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>
            <a:extLst>
              <a:ext uri="{FF2B5EF4-FFF2-40B4-BE49-F238E27FC236}">
                <a16:creationId xmlns:a16="http://schemas.microsoft.com/office/drawing/2014/main" id="{69B168E6-4FC1-472D-A21D-24E2901EC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Software Requirements Specification</a:t>
            </a:r>
          </a:p>
        </p:txBody>
      </p:sp>
      <p:sp>
        <p:nvSpPr>
          <p:cNvPr id="1047555" name="Rectangle 3">
            <a:extLst>
              <a:ext uri="{FF2B5EF4-FFF2-40B4-BE49-F238E27FC236}">
                <a16:creationId xmlns:a16="http://schemas.microsoft.com/office/drawing/2014/main" id="{EE991D28-1E8D-4E14-9FF6-D0D366C3C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Main aim of requirements specification: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Systematically organize the requirements arrived during requirements analysis.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Document requirements properly.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>
            <a:extLst>
              <a:ext uri="{FF2B5EF4-FFF2-40B4-BE49-F238E27FC236}">
                <a16:creationId xmlns:a16="http://schemas.microsoft.com/office/drawing/2014/main" id="{74B411AD-471A-46A2-BF4A-83B36ED87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 sz="3992"/>
              <a:t>Software Requirements Specification</a:t>
            </a:r>
          </a:p>
        </p:txBody>
      </p:sp>
      <p:sp>
        <p:nvSpPr>
          <p:cNvPr id="1049603" name="Rectangle 3">
            <a:extLst>
              <a:ext uri="{FF2B5EF4-FFF2-40B4-BE49-F238E27FC236}">
                <a16:creationId xmlns:a16="http://schemas.microsoft.com/office/drawing/2014/main" id="{CC2C0958-23E1-46C9-A644-D6E3B894E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The SRS document is useful in various contexts: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Statement of user needs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Contract document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Reference document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>
                <a:solidFill>
                  <a:srgbClr val="000099"/>
                </a:solidFill>
              </a:rPr>
              <a:t>Definition for implementation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>
            <a:extLst>
              <a:ext uri="{FF2B5EF4-FFF2-40B4-BE49-F238E27FC236}">
                <a16:creationId xmlns:a16="http://schemas.microsoft.com/office/drawing/2014/main" id="{7702777A-895E-42DA-86E6-065A3E6F2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 sz="3266"/>
              <a:t>Software Requirements Specification: A Contract Document</a:t>
            </a:r>
          </a:p>
        </p:txBody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F83B55EC-F560-406A-80E6-78A299FBF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337735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Requirements document is a reference document. 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SRS document  is a contract between the development team and the customer.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Once the SRS document is approved by the customer,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/>
              <a:t>Any subsequent controversies are settled by referring the SRS document.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>
            <a:extLst>
              <a:ext uri="{FF2B5EF4-FFF2-40B4-BE49-F238E27FC236}">
                <a16:creationId xmlns:a16="http://schemas.microsoft.com/office/drawing/2014/main" id="{05BCA405-8B47-4FE8-9541-FA7DC939A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567"/>
              </a:spcBef>
            </a:pPr>
            <a:r>
              <a:rPr lang="en-GB" altLang="en-US" sz="3266"/>
              <a:t>Software Requirements Specification: A Contract Document</a:t>
            </a:r>
          </a:p>
        </p:txBody>
      </p:sp>
      <p:sp>
        <p:nvSpPr>
          <p:cNvPr id="1053699" name="Rectangle 3">
            <a:extLst>
              <a:ext uri="{FF2B5EF4-FFF2-40B4-BE49-F238E27FC236}">
                <a16:creationId xmlns:a16="http://schemas.microsoft.com/office/drawing/2014/main" id="{2AB64A1D-1EBF-48C1-B18E-26620DC9C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529441"/>
            <a:ext cx="8177178" cy="4765461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Once customer agrees to the SRS document: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Development team starts to develop the product according to the requirements recorded in the SRS document. 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The final product will be acceptable to the customer: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As long as it satisfies all the requirements recorded in the SRS document.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>
            <a:extLst>
              <a:ext uri="{FF2B5EF4-FFF2-40B4-BE49-F238E27FC236}">
                <a16:creationId xmlns:a16="http://schemas.microsoft.com/office/drawing/2014/main" id="{C2E3B3BD-2B7C-43EF-85D1-BDF2BF88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SRS  Document </a:t>
            </a:r>
            <a:r>
              <a:rPr lang="en-GB" altLang="en-US" sz="1814"/>
              <a:t>(CONT.)</a:t>
            </a:r>
          </a:p>
        </p:txBody>
      </p:sp>
      <p:sp>
        <p:nvSpPr>
          <p:cNvPr id="1055747" name="Rectangle 3">
            <a:extLst>
              <a:ext uri="{FF2B5EF4-FFF2-40B4-BE49-F238E27FC236}">
                <a16:creationId xmlns:a16="http://schemas.microsoft.com/office/drawing/2014/main" id="{80C64BDA-33C0-40AF-8205-66445ACF2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326380"/>
            <a:ext cx="8177178" cy="4596963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567"/>
              </a:spcBef>
            </a:pPr>
            <a:r>
              <a:rPr lang="en-GB" altLang="en-US"/>
              <a:t>The SRS document  is known as  </a:t>
            </a:r>
            <a:r>
              <a:rPr lang="en-GB" altLang="en-US" u="sng">
                <a:solidFill>
                  <a:srgbClr val="800000"/>
                </a:solidFill>
              </a:rPr>
              <a:t>black-box specification:  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/>
              <a:t>The system is considered as a black box whose internal details are not known.</a:t>
            </a:r>
          </a:p>
          <a:p>
            <a:pPr marL="674004" lvl="1" defTabSz="829544">
              <a:spcBef>
                <a:spcPts val="488"/>
              </a:spcBef>
            </a:pPr>
            <a:r>
              <a:rPr lang="en-GB" altLang="en-US"/>
              <a:t>Only its visible external (i.e. input/output) behavior is documented.</a:t>
            </a:r>
          </a:p>
        </p:txBody>
      </p:sp>
      <p:sp>
        <p:nvSpPr>
          <p:cNvPr id="1055748" name="AutoShape 4">
            <a:extLst>
              <a:ext uri="{FF2B5EF4-FFF2-40B4-BE49-F238E27FC236}">
                <a16:creationId xmlns:a16="http://schemas.microsoft.com/office/drawing/2014/main" id="{AE32C17B-9DF2-4951-9271-029EB799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245" y="4357898"/>
            <a:ext cx="1445912" cy="911616"/>
          </a:xfrm>
          <a:prstGeom prst="roundRect">
            <a:avLst>
              <a:gd name="adj" fmla="val 171"/>
            </a:avLst>
          </a:prstGeom>
          <a:solidFill>
            <a:srgbClr val="8BAE6C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1055749" name="Line 5">
            <a:extLst>
              <a:ext uri="{FF2B5EF4-FFF2-40B4-BE49-F238E27FC236}">
                <a16:creationId xmlns:a16="http://schemas.microsoft.com/office/drawing/2014/main" id="{FB6BA3E7-3EA2-4D90-8B91-B3664F8B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2078" y="4661770"/>
            <a:ext cx="83816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55750" name="Line 6">
            <a:extLst>
              <a:ext uri="{FF2B5EF4-FFF2-40B4-BE49-F238E27FC236}">
                <a16:creationId xmlns:a16="http://schemas.microsoft.com/office/drawing/2014/main" id="{C2688863-EB6D-4BB3-A29E-C26FEDAD6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2078" y="4814426"/>
            <a:ext cx="83816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55751" name="Line 7">
            <a:extLst>
              <a:ext uri="{FF2B5EF4-FFF2-40B4-BE49-F238E27FC236}">
                <a16:creationId xmlns:a16="http://schemas.microsoft.com/office/drawing/2014/main" id="{6EDA5CF4-5CCD-40C4-9ABA-102B0912C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2078" y="4967082"/>
            <a:ext cx="83816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55752" name="Line 8">
            <a:extLst>
              <a:ext uri="{FF2B5EF4-FFF2-40B4-BE49-F238E27FC236}">
                <a16:creationId xmlns:a16="http://schemas.microsoft.com/office/drawing/2014/main" id="{82C7519A-8B5F-4C4B-A813-D0F761C40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598" y="4814426"/>
            <a:ext cx="83816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55753" name="Line 9">
            <a:extLst>
              <a:ext uri="{FF2B5EF4-FFF2-40B4-BE49-F238E27FC236}">
                <a16:creationId xmlns:a16="http://schemas.microsoft.com/office/drawing/2014/main" id="{39A798F0-A4B3-4AF4-B4EF-12EAE760A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598" y="4661770"/>
            <a:ext cx="83816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55754" name="Line 10">
            <a:extLst>
              <a:ext uri="{FF2B5EF4-FFF2-40B4-BE49-F238E27FC236}">
                <a16:creationId xmlns:a16="http://schemas.microsoft.com/office/drawing/2014/main" id="{88FF1C70-5DF5-48E8-9020-9634F3F7C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598" y="4967082"/>
            <a:ext cx="83816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55755" name="Text Box 11">
            <a:extLst>
              <a:ext uri="{FF2B5EF4-FFF2-40B4-BE49-F238E27FC236}">
                <a16:creationId xmlns:a16="http://schemas.microsoft.com/office/drawing/2014/main" id="{994B2301-18EE-479E-90DE-9B04EDC5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774" y="4509115"/>
            <a:ext cx="684071" cy="64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2008"/>
              </a:spcBef>
            </a:pPr>
            <a:r>
              <a:rPr lang="en-GB" altLang="en-US" sz="3629">
                <a:solidFill>
                  <a:srgbClr val="FFFFFF"/>
                </a:solidFill>
                <a:latin typeface="times" panose="02020603050405020304" pitchFamily="18" charset="0"/>
              </a:rPr>
              <a:t>S</a:t>
            </a:r>
          </a:p>
        </p:txBody>
      </p:sp>
      <p:sp>
        <p:nvSpPr>
          <p:cNvPr id="1055756" name="Text Box 12">
            <a:extLst>
              <a:ext uri="{FF2B5EF4-FFF2-40B4-BE49-F238E27FC236}">
                <a16:creationId xmlns:a16="http://schemas.microsoft.com/office/drawing/2014/main" id="{0A384AA1-11CD-40D0-B2F5-9B8FD7CA2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92" y="4618566"/>
            <a:ext cx="1294696" cy="69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Input Data</a:t>
            </a:r>
          </a:p>
        </p:txBody>
      </p:sp>
      <p:sp>
        <p:nvSpPr>
          <p:cNvPr id="1055757" name="Text Box 13">
            <a:extLst>
              <a:ext uri="{FF2B5EF4-FFF2-40B4-BE49-F238E27FC236}">
                <a16:creationId xmlns:a16="http://schemas.microsoft.com/office/drawing/2014/main" id="{9EB8FAF3-B3B4-4E71-92AC-32D2EFF7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410" y="4480312"/>
            <a:ext cx="1448792" cy="69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146"/>
              </a:spcBef>
            </a:pPr>
            <a:r>
              <a:rPr lang="en-GB" altLang="en-US" sz="1996" b="1">
                <a:latin typeface="times" panose="02020603050405020304" pitchFamily="18" charset="0"/>
              </a:rPr>
              <a:t>Output Data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>
            <a:extLst>
              <a:ext uri="{FF2B5EF4-FFF2-40B4-BE49-F238E27FC236}">
                <a16:creationId xmlns:a16="http://schemas.microsoft.com/office/drawing/2014/main" id="{3C16A2FF-2C50-4020-BF49-30AD87FE3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SRS Document </a:t>
            </a:r>
            <a:r>
              <a:rPr lang="en-GB" altLang="en-US" sz="1814"/>
              <a:t>(CONT.)</a:t>
            </a:r>
          </a:p>
        </p:txBody>
      </p:sp>
      <p:sp>
        <p:nvSpPr>
          <p:cNvPr id="1057795" name="Rectangle 3">
            <a:extLst>
              <a:ext uri="{FF2B5EF4-FFF2-40B4-BE49-F238E27FC236}">
                <a16:creationId xmlns:a16="http://schemas.microsoft.com/office/drawing/2014/main" id="{6546F60F-9DF1-4344-B66F-1A659F9B4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4631" y="1376785"/>
            <a:ext cx="7802739" cy="46833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SRS document concentrates on: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u="sng">
                <a:solidFill>
                  <a:srgbClr val="000099"/>
                </a:solidFill>
              </a:rPr>
              <a:t>What</a:t>
            </a:r>
            <a:r>
              <a:rPr lang="en-GB" altLang="en-US"/>
              <a:t> needs to be done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Carefully avoids the solution (“</a:t>
            </a:r>
            <a:r>
              <a:rPr lang="en-GB" altLang="en-US" u="sng">
                <a:solidFill>
                  <a:srgbClr val="000099"/>
                </a:solidFill>
              </a:rPr>
              <a:t>how to do</a:t>
            </a:r>
            <a:r>
              <a:rPr lang="en-GB" altLang="en-US"/>
              <a:t>”) aspects.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The SRS document serves as a contract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Between development team and the customer.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Should be carefully written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D06AD695-E62C-44AD-B8CC-32368283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Requirements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8D712D50-4C1D-477D-BDCC-DCB21BDC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D5B641-3958-447F-B373-C51B36158B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E170272-2D77-44D0-9207-99F31326B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Need for SRS…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19C5A21-956A-4066-9228-9882D5046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752600"/>
            <a:ext cx="9979855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…</a:t>
            </a:r>
          </a:p>
          <a:p>
            <a:pPr lvl="1" eaLnBrk="1" hangingPunct="1"/>
            <a:r>
              <a:rPr lang="en-US" altLang="en-US" dirty="0"/>
              <a:t>After req. phase 65% req errs detected in design , 2% in coding, 30% in Acceptance testing, 3% during operation</a:t>
            </a:r>
          </a:p>
          <a:p>
            <a:pPr lvl="1" eaLnBrk="1" hangingPunct="1"/>
            <a:r>
              <a:rPr lang="en-US" altLang="en-US" dirty="0"/>
              <a:t>If 50 requirement errors are not removed in the req. phase, the total cost </a:t>
            </a:r>
            <a:br>
              <a:rPr lang="en-US" altLang="en-US" dirty="0"/>
            </a:br>
            <a:r>
              <a:rPr lang="en-US" altLang="en-US" dirty="0"/>
              <a:t>32.5 *5 + 1*15 + 15*50 + 1.5*150 = 1152 </a:t>
            </a:r>
            <a:r>
              <a:rPr lang="en-US" altLang="en-US" dirty="0" err="1"/>
              <a:t>hrs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100 person-hours invested additionally in req to catch these 50 defects, then development cost could be reduced by 1152 person-hours.</a:t>
            </a:r>
          </a:p>
          <a:p>
            <a:pPr lvl="1" eaLnBrk="1" hangingPunct="1"/>
            <a:r>
              <a:rPr lang="en-US" altLang="en-US" dirty="0"/>
              <a:t>Net reduction in cost is 1052 person-hours 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>
            <a:extLst>
              <a:ext uri="{FF2B5EF4-FFF2-40B4-BE49-F238E27FC236}">
                <a16:creationId xmlns:a16="http://schemas.microsoft.com/office/drawing/2014/main" id="{7F03148C-8CBC-4E71-A135-FAC305D98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SRS Document </a:t>
            </a:r>
            <a:r>
              <a:rPr lang="en-GB" altLang="en-US" sz="1814"/>
              <a:t>(CONT.)</a:t>
            </a:r>
          </a:p>
        </p:txBody>
      </p:sp>
      <p:sp>
        <p:nvSpPr>
          <p:cNvPr id="1059843" name="Rectangle 3">
            <a:extLst>
              <a:ext uri="{FF2B5EF4-FFF2-40B4-BE49-F238E27FC236}">
                <a16:creationId xmlns:a16="http://schemas.microsoft.com/office/drawing/2014/main" id="{C7D7A0CF-23D2-4963-8ABD-C7AA64C6A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4631" y="1376785"/>
            <a:ext cx="7802739" cy="46833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The requirements at this stage: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Written using  end-user terminology.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If necessary: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Later a formal requirement specification may be developed from it.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>
            <a:extLst>
              <a:ext uri="{FF2B5EF4-FFF2-40B4-BE49-F238E27FC236}">
                <a16:creationId xmlns:a16="http://schemas.microsoft.com/office/drawing/2014/main" id="{BD24C3D7-7223-4A77-976C-17858B4D2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276509"/>
            <a:ext cx="7772496" cy="1273094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Properties of a Good</a:t>
            </a:r>
            <a:r>
              <a:rPr lang="en-GB" altLang="en-US" sz="3266"/>
              <a:t> </a:t>
            </a:r>
            <a:r>
              <a:rPr lang="en-GB" altLang="en-US"/>
              <a:t>SRS Document</a:t>
            </a:r>
          </a:p>
        </p:txBody>
      </p:sp>
      <p:sp>
        <p:nvSpPr>
          <p:cNvPr id="1061891" name="Rectangle 3">
            <a:extLst>
              <a:ext uri="{FF2B5EF4-FFF2-40B4-BE49-F238E27FC236}">
                <a16:creationId xmlns:a16="http://schemas.microsoft.com/office/drawing/2014/main" id="{E04C83A3-514B-4CB4-A8B3-51E9782DE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600009"/>
            <a:ext cx="8177178" cy="417067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/>
            <a:r>
              <a:rPr lang="en-GB" altLang="en-US"/>
              <a:t>It should be concise </a:t>
            </a:r>
          </a:p>
          <a:p>
            <a:pPr marL="674004" lvl="1" defTabSz="829544"/>
            <a:r>
              <a:rPr lang="en-GB" altLang="en-US"/>
              <a:t>and at the same time should not be  ambiguous. </a:t>
            </a:r>
          </a:p>
          <a:p>
            <a:pPr marL="311079" indent="-311079" defTabSz="829544"/>
            <a:r>
              <a:rPr lang="en-GB" altLang="en-US"/>
              <a:t>It should specify what the system must do</a:t>
            </a:r>
          </a:p>
          <a:p>
            <a:pPr marL="674004" lvl="1" defTabSz="829544"/>
            <a:r>
              <a:rPr lang="en-GB" altLang="en-US"/>
              <a:t>and not say how to do it. </a:t>
            </a:r>
          </a:p>
          <a:p>
            <a:pPr marL="311079" indent="-311079" defTabSz="829544"/>
            <a:r>
              <a:rPr lang="en-GB" altLang="en-US"/>
              <a:t>Easy to change., </a:t>
            </a:r>
          </a:p>
          <a:p>
            <a:pPr marL="674004" lvl="1" defTabSz="829544"/>
            <a:r>
              <a:rPr lang="en-GB" altLang="en-US"/>
              <a:t>i.e. it should be well-structured. </a:t>
            </a:r>
          </a:p>
          <a:p>
            <a:pPr marL="311079" indent="-311079" defTabSz="829544"/>
            <a:r>
              <a:rPr lang="en-GB" altLang="en-US"/>
              <a:t>It should be consistent.</a:t>
            </a:r>
          </a:p>
          <a:p>
            <a:pPr marL="311079" indent="-311079" defTabSz="829544"/>
            <a:r>
              <a:rPr lang="en-GB" altLang="en-US"/>
              <a:t>It should be complete.</a:t>
            </a:r>
          </a:p>
          <a:p>
            <a:pPr marL="311079" indent="-311079" defTabSz="829544"/>
            <a:endParaRPr lang="en-GB" altLang="en-US" sz="254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>
            <a:extLst>
              <a:ext uri="{FF2B5EF4-FFF2-40B4-BE49-F238E27FC236}">
                <a16:creationId xmlns:a16="http://schemas.microsoft.com/office/drawing/2014/main" id="{48C202D5-822F-4734-A7E6-CB6F741C5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15213"/>
            <a:ext cx="7772496" cy="1179484"/>
          </a:xfrm>
          <a:ln/>
        </p:spPr>
        <p:txBody>
          <a:bodyPr>
            <a:normAutofit fontScale="90000"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Properties of a Good</a:t>
            </a:r>
            <a:r>
              <a:rPr lang="en-GB" altLang="en-US" sz="3266"/>
              <a:t> </a:t>
            </a:r>
            <a:r>
              <a:rPr lang="en-GB" altLang="en-US"/>
              <a:t>SRS Document  (cont...)</a:t>
            </a:r>
          </a:p>
        </p:txBody>
      </p:sp>
      <p:sp>
        <p:nvSpPr>
          <p:cNvPr id="1063939" name="Rectangle 3">
            <a:extLst>
              <a:ext uri="{FF2B5EF4-FFF2-40B4-BE49-F238E27FC236}">
                <a16:creationId xmlns:a16="http://schemas.microsoft.com/office/drawing/2014/main" id="{A07B37D4-FA12-4466-8AA5-CF8B1F689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4631" y="1445912"/>
            <a:ext cx="7802739" cy="4615685"/>
          </a:xfrm>
          <a:ln/>
        </p:spPr>
        <p:txBody>
          <a:bodyPr/>
          <a:lstStyle/>
          <a:p>
            <a:pPr marL="311079" indent="-311079" defTabSz="829544"/>
            <a:r>
              <a:rPr lang="en-GB" altLang="en-US" sz="3629"/>
              <a:t>It should be traceable </a:t>
            </a:r>
          </a:p>
          <a:p>
            <a:pPr marL="674004" lvl="1" defTabSz="829544">
              <a:spcAft>
                <a:spcPts val="1021"/>
              </a:spcAft>
            </a:pPr>
            <a:r>
              <a:rPr lang="en-GB" altLang="en-US" sz="3266"/>
              <a:t>You should be able to trace which part of the specification corresponds to which part  of the design, code, etc and vice versa.</a:t>
            </a:r>
          </a:p>
          <a:p>
            <a:pPr marL="311079" indent="-311079" defTabSz="829544"/>
            <a:r>
              <a:rPr lang="en-GB" altLang="en-US" sz="3629"/>
              <a:t>It should be verifiable</a:t>
            </a:r>
          </a:p>
          <a:p>
            <a:pPr marL="674004" lvl="1" defTabSz="829544"/>
            <a:r>
              <a:rPr lang="en-GB" altLang="en-US" sz="2903"/>
              <a:t>e.g. “system should be user friendly” is not verifiable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>
            <a:extLst>
              <a:ext uri="{FF2B5EF4-FFF2-40B4-BE49-F238E27FC236}">
                <a16:creationId xmlns:a16="http://schemas.microsoft.com/office/drawing/2014/main" id="{A9098678-5C05-48D2-B0D2-43C13C20F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SRS Document </a:t>
            </a:r>
            <a:r>
              <a:rPr lang="en-GB" altLang="en-US" sz="1814"/>
              <a:t>(CONT.)</a:t>
            </a:r>
          </a:p>
        </p:txBody>
      </p:sp>
      <p:sp>
        <p:nvSpPr>
          <p:cNvPr id="1065987" name="Rectangle 3">
            <a:extLst>
              <a:ext uri="{FF2B5EF4-FFF2-40B4-BE49-F238E27FC236}">
                <a16:creationId xmlns:a16="http://schemas.microsoft.com/office/drawing/2014/main" id="{A162E722-BD69-4C9F-BC7F-33CD4B430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SRS document, normally contains three important parts: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Functional requirements,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Non-functional requirements,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99"/>
                </a:solidFill>
              </a:rPr>
              <a:t>Goals of Implementation.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>
            <a:extLst>
              <a:ext uri="{FF2B5EF4-FFF2-40B4-BE49-F238E27FC236}">
                <a16:creationId xmlns:a16="http://schemas.microsoft.com/office/drawing/2014/main" id="{D5343726-074E-4C7F-BE80-D84ADFD4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 sz="4899"/>
              <a:t>SRS Document </a:t>
            </a:r>
            <a:r>
              <a:rPr lang="en-GB" altLang="en-US" sz="2177"/>
              <a:t>(CONT.)</a:t>
            </a:r>
          </a:p>
        </p:txBody>
      </p:sp>
      <p:sp>
        <p:nvSpPr>
          <p:cNvPr id="1068035" name="Rectangle 3">
            <a:extLst>
              <a:ext uri="{FF2B5EF4-FFF2-40B4-BE49-F238E27FC236}">
                <a16:creationId xmlns:a16="http://schemas.microsoft.com/office/drawing/2014/main" id="{FED400A5-F662-43F3-9635-48C04DBFD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It is desirable  to consider every system:</a:t>
            </a:r>
          </a:p>
          <a:p>
            <a:pPr marL="674004" lvl="1" defTabSz="829544">
              <a:spcBef>
                <a:spcPts val="806"/>
              </a:spcBef>
            </a:pPr>
            <a:r>
              <a:rPr lang="en-GB" altLang="en-US"/>
              <a:t>Performing a set of functions {fi}. </a:t>
            </a:r>
          </a:p>
          <a:p>
            <a:pPr marL="674004" lvl="1" defTabSz="829544">
              <a:spcBef>
                <a:spcPts val="806"/>
              </a:spcBef>
            </a:pPr>
            <a:r>
              <a:rPr lang="en-GB" altLang="en-US"/>
              <a:t>Each function fi considered as: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>
                <a:solidFill>
                  <a:srgbClr val="A50021"/>
                </a:solidFill>
              </a:rPr>
              <a:t>Transforming a set of input data to corresponding  output data. </a:t>
            </a:r>
          </a:p>
        </p:txBody>
      </p:sp>
      <p:sp>
        <p:nvSpPr>
          <p:cNvPr id="1068036" name="Text Box 4">
            <a:extLst>
              <a:ext uri="{FF2B5EF4-FFF2-40B4-BE49-F238E27FC236}">
                <a16:creationId xmlns:a16="http://schemas.microsoft.com/office/drawing/2014/main" id="{41746089-B8D1-4457-8AE6-CF528601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708" y="5119739"/>
            <a:ext cx="1523680" cy="3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32"/>
              </a:spcBef>
            </a:pPr>
            <a:r>
              <a:rPr lang="en-GB" altLang="en-US" sz="1814" b="1">
                <a:latin typeface="times" panose="02020603050405020304" pitchFamily="18" charset="0"/>
              </a:rPr>
              <a:t>Input Data</a:t>
            </a:r>
          </a:p>
        </p:txBody>
      </p:sp>
      <p:sp>
        <p:nvSpPr>
          <p:cNvPr id="1068037" name="Text Box 5">
            <a:extLst>
              <a:ext uri="{FF2B5EF4-FFF2-40B4-BE49-F238E27FC236}">
                <a16:creationId xmlns:a16="http://schemas.microsoft.com/office/drawing/2014/main" id="{D656E240-3A9C-4897-A798-A605277B7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509" y="5119739"/>
            <a:ext cx="1522239" cy="3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32"/>
              </a:spcBef>
            </a:pPr>
            <a:r>
              <a:rPr lang="en-GB" altLang="en-US" sz="1814" b="1">
                <a:latin typeface="times" panose="02020603050405020304" pitchFamily="18" charset="0"/>
              </a:rPr>
              <a:t>Output Data</a:t>
            </a:r>
          </a:p>
        </p:txBody>
      </p:sp>
      <p:sp>
        <p:nvSpPr>
          <p:cNvPr id="1068038" name="Line 6">
            <a:extLst>
              <a:ext uri="{FF2B5EF4-FFF2-40B4-BE49-F238E27FC236}">
                <a16:creationId xmlns:a16="http://schemas.microsoft.com/office/drawing/2014/main" id="{1D31FAF1-3BC6-485B-A4F1-1911CA48A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844" y="5348722"/>
            <a:ext cx="1752664" cy="0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68039" name="Text Box 7">
            <a:extLst>
              <a:ext uri="{FF2B5EF4-FFF2-40B4-BE49-F238E27FC236}">
                <a16:creationId xmlns:a16="http://schemas.microsoft.com/office/drawing/2014/main" id="{D69B57A7-64B2-4680-BADA-AC9E5E40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356" y="5286796"/>
            <a:ext cx="1142040" cy="58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917"/>
              </a:spcBef>
            </a:pPr>
            <a:r>
              <a:rPr lang="en-GB" altLang="en-US" sz="2812" b="1">
                <a:solidFill>
                  <a:srgbClr val="000099"/>
                </a:solidFill>
                <a:latin typeface="times" panose="02020603050405020304" pitchFamily="18" charset="0"/>
              </a:rPr>
              <a:t>fi</a:t>
            </a:r>
          </a:p>
        </p:txBody>
      </p:sp>
      <p:sp>
        <p:nvSpPr>
          <p:cNvPr id="1068040" name="Freeform 8">
            <a:extLst>
              <a:ext uri="{FF2B5EF4-FFF2-40B4-BE49-F238E27FC236}">
                <a16:creationId xmlns:a16="http://schemas.microsoft.com/office/drawing/2014/main" id="{5526C970-3891-4495-BD6C-3E0AD582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31" y="4948360"/>
            <a:ext cx="1427190" cy="865531"/>
          </a:xfrm>
          <a:custGeom>
            <a:avLst/>
            <a:gdLst>
              <a:gd name="T0" fmla="*/ 3941 w 3969"/>
              <a:gd name="T1" fmla="*/ 767 h 2409"/>
              <a:gd name="T2" fmla="*/ 3359 w 3969"/>
              <a:gd name="T3" fmla="*/ 609 h 2409"/>
              <a:gd name="T4" fmla="*/ 3121 w 3969"/>
              <a:gd name="T5" fmla="*/ 503 h 2409"/>
              <a:gd name="T6" fmla="*/ 2380 w 3969"/>
              <a:gd name="T7" fmla="*/ 397 h 2409"/>
              <a:gd name="T8" fmla="*/ 1057 w 3969"/>
              <a:gd name="T9" fmla="*/ 0 h 2409"/>
              <a:gd name="T10" fmla="*/ 184 w 3969"/>
              <a:gd name="T11" fmla="*/ 212 h 2409"/>
              <a:gd name="T12" fmla="*/ 0 w 3969"/>
              <a:gd name="T13" fmla="*/ 529 h 2409"/>
              <a:gd name="T14" fmla="*/ 52 w 3969"/>
              <a:gd name="T15" fmla="*/ 1244 h 2409"/>
              <a:gd name="T16" fmla="*/ 105 w 3969"/>
              <a:gd name="T17" fmla="*/ 1508 h 2409"/>
              <a:gd name="T18" fmla="*/ 502 w 3969"/>
              <a:gd name="T19" fmla="*/ 1667 h 2409"/>
              <a:gd name="T20" fmla="*/ 1534 w 3969"/>
              <a:gd name="T21" fmla="*/ 2011 h 2409"/>
              <a:gd name="T22" fmla="*/ 2301 w 3969"/>
              <a:gd name="T23" fmla="*/ 2249 h 2409"/>
              <a:gd name="T24" fmla="*/ 2539 w 3969"/>
              <a:gd name="T25" fmla="*/ 2328 h 2409"/>
              <a:gd name="T26" fmla="*/ 2698 w 3969"/>
              <a:gd name="T27" fmla="*/ 2381 h 2409"/>
              <a:gd name="T28" fmla="*/ 2724 w 3969"/>
              <a:gd name="T29" fmla="*/ 2302 h 2409"/>
              <a:gd name="T30" fmla="*/ 2989 w 3969"/>
              <a:gd name="T31" fmla="*/ 2381 h 2409"/>
              <a:gd name="T32" fmla="*/ 3068 w 3969"/>
              <a:gd name="T33" fmla="*/ 2408 h 2409"/>
              <a:gd name="T34" fmla="*/ 3518 w 3969"/>
              <a:gd name="T35" fmla="*/ 2090 h 2409"/>
              <a:gd name="T36" fmla="*/ 3571 w 3969"/>
              <a:gd name="T37" fmla="*/ 2011 h 2409"/>
              <a:gd name="T38" fmla="*/ 3650 w 3969"/>
              <a:gd name="T39" fmla="*/ 1984 h 2409"/>
              <a:gd name="T40" fmla="*/ 3968 w 3969"/>
              <a:gd name="T41" fmla="*/ 1270 h 2409"/>
              <a:gd name="T42" fmla="*/ 3941 w 3969"/>
              <a:gd name="T43" fmla="*/ 767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69" h="2409">
                <a:moveTo>
                  <a:pt x="3941" y="767"/>
                </a:moveTo>
                <a:cubicBezTo>
                  <a:pt x="3743" y="701"/>
                  <a:pt x="3566" y="639"/>
                  <a:pt x="3359" y="609"/>
                </a:cubicBezTo>
                <a:cubicBezTo>
                  <a:pt x="3275" y="582"/>
                  <a:pt x="3205" y="529"/>
                  <a:pt x="3121" y="503"/>
                </a:cubicBezTo>
                <a:cubicBezTo>
                  <a:pt x="2896" y="437"/>
                  <a:pt x="2610" y="419"/>
                  <a:pt x="2380" y="397"/>
                </a:cubicBezTo>
                <a:cubicBezTo>
                  <a:pt x="1935" y="287"/>
                  <a:pt x="1512" y="93"/>
                  <a:pt x="1057" y="0"/>
                </a:cubicBezTo>
                <a:cubicBezTo>
                  <a:pt x="731" y="26"/>
                  <a:pt x="488" y="110"/>
                  <a:pt x="184" y="212"/>
                </a:cubicBezTo>
                <a:cubicBezTo>
                  <a:pt x="109" y="322"/>
                  <a:pt x="39" y="406"/>
                  <a:pt x="0" y="529"/>
                </a:cubicBezTo>
                <a:cubicBezTo>
                  <a:pt x="17" y="789"/>
                  <a:pt x="25" y="992"/>
                  <a:pt x="52" y="1244"/>
                </a:cubicBezTo>
                <a:cubicBezTo>
                  <a:pt x="61" y="1332"/>
                  <a:pt x="48" y="1438"/>
                  <a:pt x="105" y="1508"/>
                </a:cubicBezTo>
                <a:cubicBezTo>
                  <a:pt x="184" y="1610"/>
                  <a:pt x="383" y="1627"/>
                  <a:pt x="502" y="1667"/>
                </a:cubicBezTo>
                <a:cubicBezTo>
                  <a:pt x="846" y="1782"/>
                  <a:pt x="1190" y="1896"/>
                  <a:pt x="1534" y="2011"/>
                </a:cubicBezTo>
                <a:cubicBezTo>
                  <a:pt x="1789" y="2095"/>
                  <a:pt x="2045" y="2165"/>
                  <a:pt x="2301" y="2249"/>
                </a:cubicBezTo>
                <a:cubicBezTo>
                  <a:pt x="2380" y="2275"/>
                  <a:pt x="2460" y="2302"/>
                  <a:pt x="2539" y="2328"/>
                </a:cubicBezTo>
                <a:cubicBezTo>
                  <a:pt x="2592" y="2346"/>
                  <a:pt x="2698" y="2381"/>
                  <a:pt x="2698" y="2381"/>
                </a:cubicBezTo>
                <a:cubicBezTo>
                  <a:pt x="2707" y="2355"/>
                  <a:pt x="2698" y="2311"/>
                  <a:pt x="2724" y="2302"/>
                </a:cubicBezTo>
                <a:cubicBezTo>
                  <a:pt x="2742" y="2293"/>
                  <a:pt x="2967" y="2372"/>
                  <a:pt x="2989" y="2381"/>
                </a:cubicBezTo>
                <a:cubicBezTo>
                  <a:pt x="3015" y="2390"/>
                  <a:pt x="3068" y="2408"/>
                  <a:pt x="3068" y="2408"/>
                </a:cubicBezTo>
                <a:cubicBezTo>
                  <a:pt x="3297" y="2333"/>
                  <a:pt x="3355" y="2143"/>
                  <a:pt x="3518" y="2090"/>
                </a:cubicBezTo>
                <a:cubicBezTo>
                  <a:pt x="3536" y="2064"/>
                  <a:pt x="3544" y="2033"/>
                  <a:pt x="3571" y="2011"/>
                </a:cubicBezTo>
                <a:cubicBezTo>
                  <a:pt x="3593" y="1993"/>
                  <a:pt x="3633" y="2002"/>
                  <a:pt x="3650" y="1984"/>
                </a:cubicBezTo>
                <a:cubicBezTo>
                  <a:pt x="3805" y="1830"/>
                  <a:pt x="3968" y="1490"/>
                  <a:pt x="3968" y="1270"/>
                </a:cubicBezTo>
                <a:lnTo>
                  <a:pt x="3941" y="767"/>
                </a:ln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1068041" name="Freeform 9">
            <a:extLst>
              <a:ext uri="{FF2B5EF4-FFF2-40B4-BE49-F238E27FC236}">
                <a16:creationId xmlns:a16="http://schemas.microsoft.com/office/drawing/2014/main" id="{F46F5484-2450-49E3-9541-8564327B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25" y="4977163"/>
            <a:ext cx="1538081" cy="665350"/>
          </a:xfrm>
          <a:custGeom>
            <a:avLst/>
            <a:gdLst>
              <a:gd name="T0" fmla="*/ 0 w 4278"/>
              <a:gd name="T1" fmla="*/ 635 h 1853"/>
              <a:gd name="T2" fmla="*/ 185 w 4278"/>
              <a:gd name="T3" fmla="*/ 423 h 1853"/>
              <a:gd name="T4" fmla="*/ 556 w 4278"/>
              <a:gd name="T5" fmla="*/ 212 h 1853"/>
              <a:gd name="T6" fmla="*/ 1244 w 4278"/>
              <a:gd name="T7" fmla="*/ 0 h 1853"/>
              <a:gd name="T8" fmla="*/ 1640 w 4278"/>
              <a:gd name="T9" fmla="*/ 79 h 1853"/>
              <a:gd name="T10" fmla="*/ 1799 w 4278"/>
              <a:gd name="T11" fmla="*/ 132 h 1853"/>
              <a:gd name="T12" fmla="*/ 2910 w 4278"/>
              <a:gd name="T13" fmla="*/ 106 h 1853"/>
              <a:gd name="T14" fmla="*/ 3810 w 4278"/>
              <a:gd name="T15" fmla="*/ 450 h 1853"/>
              <a:gd name="T16" fmla="*/ 4128 w 4278"/>
              <a:gd name="T17" fmla="*/ 582 h 1853"/>
              <a:gd name="T18" fmla="*/ 4207 w 4278"/>
              <a:gd name="T19" fmla="*/ 609 h 1853"/>
              <a:gd name="T20" fmla="*/ 3916 w 4278"/>
              <a:gd name="T21" fmla="*/ 1244 h 1853"/>
              <a:gd name="T22" fmla="*/ 3625 w 4278"/>
              <a:gd name="T23" fmla="*/ 1535 h 1853"/>
              <a:gd name="T24" fmla="*/ 3466 w 4278"/>
              <a:gd name="T25" fmla="*/ 1693 h 1853"/>
              <a:gd name="T26" fmla="*/ 2249 w 4278"/>
              <a:gd name="T27" fmla="*/ 1826 h 1853"/>
              <a:gd name="T28" fmla="*/ 1720 w 4278"/>
              <a:gd name="T29" fmla="*/ 1852 h 1853"/>
              <a:gd name="T30" fmla="*/ 900 w 4278"/>
              <a:gd name="T31" fmla="*/ 1826 h 1853"/>
              <a:gd name="T32" fmla="*/ 661 w 4278"/>
              <a:gd name="T33" fmla="*/ 1693 h 1853"/>
              <a:gd name="T34" fmla="*/ 370 w 4278"/>
              <a:gd name="T35" fmla="*/ 1429 h 1853"/>
              <a:gd name="T36" fmla="*/ 318 w 4278"/>
              <a:gd name="T37" fmla="*/ 1349 h 1853"/>
              <a:gd name="T38" fmla="*/ 159 w 4278"/>
              <a:gd name="T39" fmla="*/ 1244 h 1853"/>
              <a:gd name="T40" fmla="*/ 0 w 4278"/>
              <a:gd name="T41" fmla="*/ 63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78" h="1853">
                <a:moveTo>
                  <a:pt x="0" y="635"/>
                </a:moveTo>
                <a:cubicBezTo>
                  <a:pt x="123" y="450"/>
                  <a:pt x="53" y="512"/>
                  <a:pt x="185" y="423"/>
                </a:cubicBezTo>
                <a:cubicBezTo>
                  <a:pt x="265" y="300"/>
                  <a:pt x="419" y="256"/>
                  <a:pt x="556" y="212"/>
                </a:cubicBezTo>
                <a:cubicBezTo>
                  <a:pt x="785" y="137"/>
                  <a:pt x="1010" y="57"/>
                  <a:pt x="1244" y="0"/>
                </a:cubicBezTo>
                <a:cubicBezTo>
                  <a:pt x="1539" y="31"/>
                  <a:pt x="1407" y="0"/>
                  <a:pt x="1640" y="79"/>
                </a:cubicBezTo>
                <a:cubicBezTo>
                  <a:pt x="1693" y="97"/>
                  <a:pt x="1799" y="132"/>
                  <a:pt x="1799" y="132"/>
                </a:cubicBezTo>
                <a:cubicBezTo>
                  <a:pt x="2209" y="115"/>
                  <a:pt x="2518" y="75"/>
                  <a:pt x="2910" y="106"/>
                </a:cubicBezTo>
                <a:cubicBezTo>
                  <a:pt x="3224" y="212"/>
                  <a:pt x="3519" y="304"/>
                  <a:pt x="3810" y="450"/>
                </a:cubicBezTo>
                <a:cubicBezTo>
                  <a:pt x="3916" y="503"/>
                  <a:pt x="4017" y="547"/>
                  <a:pt x="4128" y="582"/>
                </a:cubicBezTo>
                <a:cubicBezTo>
                  <a:pt x="4154" y="591"/>
                  <a:pt x="4207" y="609"/>
                  <a:pt x="4207" y="609"/>
                </a:cubicBezTo>
                <a:cubicBezTo>
                  <a:pt x="4277" y="825"/>
                  <a:pt x="4044" y="1089"/>
                  <a:pt x="3916" y="1244"/>
                </a:cubicBezTo>
                <a:cubicBezTo>
                  <a:pt x="3823" y="1354"/>
                  <a:pt x="3731" y="1429"/>
                  <a:pt x="3625" y="1535"/>
                </a:cubicBezTo>
                <a:cubicBezTo>
                  <a:pt x="3572" y="1588"/>
                  <a:pt x="3537" y="1671"/>
                  <a:pt x="3466" y="1693"/>
                </a:cubicBezTo>
                <a:cubicBezTo>
                  <a:pt x="3060" y="1830"/>
                  <a:pt x="2686" y="1808"/>
                  <a:pt x="2249" y="1826"/>
                </a:cubicBezTo>
                <a:cubicBezTo>
                  <a:pt x="2073" y="1834"/>
                  <a:pt x="1896" y="1843"/>
                  <a:pt x="1720" y="1852"/>
                </a:cubicBezTo>
                <a:cubicBezTo>
                  <a:pt x="1446" y="1843"/>
                  <a:pt x="1173" y="1843"/>
                  <a:pt x="900" y="1826"/>
                </a:cubicBezTo>
                <a:cubicBezTo>
                  <a:pt x="807" y="1821"/>
                  <a:pt x="661" y="1693"/>
                  <a:pt x="661" y="1693"/>
                </a:cubicBezTo>
                <a:cubicBezTo>
                  <a:pt x="591" y="1588"/>
                  <a:pt x="476" y="1499"/>
                  <a:pt x="370" y="1429"/>
                </a:cubicBezTo>
                <a:cubicBezTo>
                  <a:pt x="353" y="1402"/>
                  <a:pt x="340" y="1371"/>
                  <a:pt x="318" y="1349"/>
                </a:cubicBezTo>
                <a:cubicBezTo>
                  <a:pt x="269" y="1310"/>
                  <a:pt x="159" y="1244"/>
                  <a:pt x="159" y="1244"/>
                </a:cubicBezTo>
                <a:cubicBezTo>
                  <a:pt x="88" y="1032"/>
                  <a:pt x="26" y="855"/>
                  <a:pt x="0" y="635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 sz="1633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>
            <a:extLst>
              <a:ext uri="{FF2B5EF4-FFF2-40B4-BE49-F238E27FC236}">
                <a16:creationId xmlns:a16="http://schemas.microsoft.com/office/drawing/2014/main" id="{287E4BC4-4F3B-4B91-8AB1-82EA3DC21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64178"/>
            <a:ext cx="7772496" cy="1273094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Example: Functional Requirement</a:t>
            </a:r>
          </a:p>
        </p:txBody>
      </p:sp>
      <p:sp>
        <p:nvSpPr>
          <p:cNvPr id="1070083" name="Rectangle 3">
            <a:extLst>
              <a:ext uri="{FF2B5EF4-FFF2-40B4-BE49-F238E27FC236}">
                <a16:creationId xmlns:a16="http://schemas.microsoft.com/office/drawing/2014/main" id="{078CD9BE-D57C-49C9-97D9-E6BDD1D42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 u="sng"/>
              <a:t>F1: </a:t>
            </a:r>
            <a:r>
              <a:rPr lang="en-GB" altLang="en-US" sz="3266">
                <a:solidFill>
                  <a:srgbClr val="A50021"/>
                </a:solidFill>
              </a:rPr>
              <a:t>Search Book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Input: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/>
              <a:t> an author’s name: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Output: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/>
              <a:t>details of the author’s books and the locations of these books in the library.</a:t>
            </a:r>
          </a:p>
        </p:txBody>
      </p:sp>
      <p:sp>
        <p:nvSpPr>
          <p:cNvPr id="1070084" name="Text Box 4">
            <a:extLst>
              <a:ext uri="{FF2B5EF4-FFF2-40B4-BE49-F238E27FC236}">
                <a16:creationId xmlns:a16="http://schemas.microsoft.com/office/drawing/2014/main" id="{971160BC-9DBF-419A-A0B0-33DA5F92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364" y="4890755"/>
            <a:ext cx="1522240" cy="3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32"/>
              </a:spcBef>
            </a:pPr>
            <a:r>
              <a:rPr lang="en-GB" altLang="en-US" sz="1814" b="1">
                <a:latin typeface="times" panose="02020603050405020304" pitchFamily="18" charset="0"/>
              </a:rPr>
              <a:t>Author Name</a:t>
            </a:r>
          </a:p>
        </p:txBody>
      </p:sp>
      <p:sp>
        <p:nvSpPr>
          <p:cNvPr id="1070085" name="Text Box 5">
            <a:extLst>
              <a:ext uri="{FF2B5EF4-FFF2-40B4-BE49-F238E27FC236}">
                <a16:creationId xmlns:a16="http://schemas.microsoft.com/office/drawing/2014/main" id="{96F1EBFC-8CA4-46FE-9B2D-94C80849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754" y="4879233"/>
            <a:ext cx="1522240" cy="3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32"/>
              </a:spcBef>
            </a:pPr>
            <a:r>
              <a:rPr lang="en-GB" altLang="en-US" sz="1814" b="1">
                <a:latin typeface="times" panose="02020603050405020304" pitchFamily="18" charset="0"/>
              </a:rPr>
              <a:t>Book Details</a:t>
            </a:r>
          </a:p>
        </p:txBody>
      </p:sp>
      <p:sp>
        <p:nvSpPr>
          <p:cNvPr id="1070086" name="Line 6">
            <a:extLst>
              <a:ext uri="{FF2B5EF4-FFF2-40B4-BE49-F238E27FC236}">
                <a16:creationId xmlns:a16="http://schemas.microsoft.com/office/drawing/2014/main" id="{84A9899F-F9E2-4F59-9863-6AAB9753A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044" y="5119738"/>
            <a:ext cx="1754104" cy="0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70087" name="Text Box 7">
            <a:extLst>
              <a:ext uri="{FF2B5EF4-FFF2-40B4-BE49-F238E27FC236}">
                <a16:creationId xmlns:a16="http://schemas.microsoft.com/office/drawing/2014/main" id="{3F9005E5-849D-48F2-8AFC-F90BB53D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996" y="5057812"/>
            <a:ext cx="1140600" cy="58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917"/>
              </a:spcBef>
            </a:pPr>
            <a:r>
              <a:rPr lang="en-GB" altLang="en-US" sz="2812" b="1">
                <a:solidFill>
                  <a:srgbClr val="000099"/>
                </a:solidFill>
                <a:latin typeface="times" panose="02020603050405020304" pitchFamily="18" charset="0"/>
              </a:rPr>
              <a:t>f1</a:t>
            </a:r>
          </a:p>
        </p:txBody>
      </p:sp>
      <p:sp>
        <p:nvSpPr>
          <p:cNvPr id="1070088" name="Freeform 8">
            <a:extLst>
              <a:ext uri="{FF2B5EF4-FFF2-40B4-BE49-F238E27FC236}">
                <a16:creationId xmlns:a16="http://schemas.microsoft.com/office/drawing/2014/main" id="{0ADC2722-9D98-4E56-9BF2-F8C69189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434" y="4615686"/>
            <a:ext cx="1657614" cy="969221"/>
          </a:xfrm>
          <a:custGeom>
            <a:avLst/>
            <a:gdLst>
              <a:gd name="T0" fmla="*/ 3942 w 3970"/>
              <a:gd name="T1" fmla="*/ 766 h 2408"/>
              <a:gd name="T2" fmla="*/ 3360 w 3970"/>
              <a:gd name="T3" fmla="*/ 608 h 2408"/>
              <a:gd name="T4" fmla="*/ 3122 w 3970"/>
              <a:gd name="T5" fmla="*/ 502 h 2408"/>
              <a:gd name="T6" fmla="*/ 2381 w 3970"/>
              <a:gd name="T7" fmla="*/ 396 h 2408"/>
              <a:gd name="T8" fmla="*/ 1058 w 3970"/>
              <a:gd name="T9" fmla="*/ 0 h 2408"/>
              <a:gd name="T10" fmla="*/ 185 w 3970"/>
              <a:gd name="T11" fmla="*/ 211 h 2408"/>
              <a:gd name="T12" fmla="*/ 0 w 3970"/>
              <a:gd name="T13" fmla="*/ 528 h 2408"/>
              <a:gd name="T14" fmla="*/ 53 w 3970"/>
              <a:gd name="T15" fmla="*/ 1243 h 2408"/>
              <a:gd name="T16" fmla="*/ 106 w 3970"/>
              <a:gd name="T17" fmla="*/ 1507 h 2408"/>
              <a:gd name="T18" fmla="*/ 503 w 3970"/>
              <a:gd name="T19" fmla="*/ 1666 h 2408"/>
              <a:gd name="T20" fmla="*/ 1535 w 3970"/>
              <a:gd name="T21" fmla="*/ 2010 h 2408"/>
              <a:gd name="T22" fmla="*/ 2302 w 3970"/>
              <a:gd name="T23" fmla="*/ 2248 h 2408"/>
              <a:gd name="T24" fmla="*/ 2540 w 3970"/>
              <a:gd name="T25" fmla="*/ 2327 h 2408"/>
              <a:gd name="T26" fmla="*/ 2699 w 3970"/>
              <a:gd name="T27" fmla="*/ 2380 h 2408"/>
              <a:gd name="T28" fmla="*/ 2725 w 3970"/>
              <a:gd name="T29" fmla="*/ 2301 h 2408"/>
              <a:gd name="T30" fmla="*/ 2990 w 3970"/>
              <a:gd name="T31" fmla="*/ 2380 h 2408"/>
              <a:gd name="T32" fmla="*/ 3069 w 3970"/>
              <a:gd name="T33" fmla="*/ 2407 h 2408"/>
              <a:gd name="T34" fmla="*/ 3519 w 3970"/>
              <a:gd name="T35" fmla="*/ 2089 h 2408"/>
              <a:gd name="T36" fmla="*/ 3572 w 3970"/>
              <a:gd name="T37" fmla="*/ 2010 h 2408"/>
              <a:gd name="T38" fmla="*/ 3651 w 3970"/>
              <a:gd name="T39" fmla="*/ 1983 h 2408"/>
              <a:gd name="T40" fmla="*/ 3969 w 3970"/>
              <a:gd name="T41" fmla="*/ 1269 h 2408"/>
              <a:gd name="T42" fmla="*/ 3942 w 3970"/>
              <a:gd name="T43" fmla="*/ 766 h 2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70" h="2408">
                <a:moveTo>
                  <a:pt x="3942" y="766"/>
                </a:moveTo>
                <a:cubicBezTo>
                  <a:pt x="3744" y="700"/>
                  <a:pt x="3567" y="638"/>
                  <a:pt x="3360" y="608"/>
                </a:cubicBezTo>
                <a:cubicBezTo>
                  <a:pt x="3276" y="581"/>
                  <a:pt x="3206" y="528"/>
                  <a:pt x="3122" y="502"/>
                </a:cubicBezTo>
                <a:cubicBezTo>
                  <a:pt x="2897" y="436"/>
                  <a:pt x="2611" y="418"/>
                  <a:pt x="2381" y="396"/>
                </a:cubicBezTo>
                <a:cubicBezTo>
                  <a:pt x="1936" y="286"/>
                  <a:pt x="1513" y="92"/>
                  <a:pt x="1058" y="0"/>
                </a:cubicBezTo>
                <a:cubicBezTo>
                  <a:pt x="732" y="25"/>
                  <a:pt x="489" y="109"/>
                  <a:pt x="185" y="211"/>
                </a:cubicBezTo>
                <a:cubicBezTo>
                  <a:pt x="110" y="321"/>
                  <a:pt x="40" y="405"/>
                  <a:pt x="0" y="528"/>
                </a:cubicBezTo>
                <a:cubicBezTo>
                  <a:pt x="18" y="788"/>
                  <a:pt x="26" y="991"/>
                  <a:pt x="53" y="1243"/>
                </a:cubicBezTo>
                <a:cubicBezTo>
                  <a:pt x="62" y="1331"/>
                  <a:pt x="49" y="1437"/>
                  <a:pt x="106" y="1507"/>
                </a:cubicBezTo>
                <a:cubicBezTo>
                  <a:pt x="185" y="1609"/>
                  <a:pt x="384" y="1626"/>
                  <a:pt x="503" y="1666"/>
                </a:cubicBezTo>
                <a:cubicBezTo>
                  <a:pt x="847" y="1781"/>
                  <a:pt x="1191" y="1895"/>
                  <a:pt x="1535" y="2010"/>
                </a:cubicBezTo>
                <a:cubicBezTo>
                  <a:pt x="1790" y="2094"/>
                  <a:pt x="2046" y="2164"/>
                  <a:pt x="2302" y="2248"/>
                </a:cubicBezTo>
                <a:cubicBezTo>
                  <a:pt x="2381" y="2274"/>
                  <a:pt x="2461" y="2301"/>
                  <a:pt x="2540" y="2327"/>
                </a:cubicBezTo>
                <a:cubicBezTo>
                  <a:pt x="2593" y="2345"/>
                  <a:pt x="2699" y="2380"/>
                  <a:pt x="2699" y="2380"/>
                </a:cubicBezTo>
                <a:cubicBezTo>
                  <a:pt x="2708" y="2354"/>
                  <a:pt x="2699" y="2310"/>
                  <a:pt x="2725" y="2301"/>
                </a:cubicBezTo>
                <a:cubicBezTo>
                  <a:pt x="2743" y="2292"/>
                  <a:pt x="2968" y="2371"/>
                  <a:pt x="2990" y="2380"/>
                </a:cubicBezTo>
                <a:cubicBezTo>
                  <a:pt x="3016" y="2389"/>
                  <a:pt x="3069" y="2407"/>
                  <a:pt x="3069" y="2407"/>
                </a:cubicBezTo>
                <a:cubicBezTo>
                  <a:pt x="3298" y="2332"/>
                  <a:pt x="3356" y="2142"/>
                  <a:pt x="3519" y="2089"/>
                </a:cubicBezTo>
                <a:cubicBezTo>
                  <a:pt x="3537" y="2063"/>
                  <a:pt x="3545" y="2032"/>
                  <a:pt x="3572" y="2010"/>
                </a:cubicBezTo>
                <a:cubicBezTo>
                  <a:pt x="3594" y="1992"/>
                  <a:pt x="3634" y="2001"/>
                  <a:pt x="3651" y="1983"/>
                </a:cubicBezTo>
                <a:cubicBezTo>
                  <a:pt x="3806" y="1829"/>
                  <a:pt x="3969" y="1489"/>
                  <a:pt x="3969" y="1269"/>
                </a:cubicBezTo>
                <a:lnTo>
                  <a:pt x="3942" y="766"/>
                </a:ln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1070089" name="Freeform 9">
            <a:extLst>
              <a:ext uri="{FF2B5EF4-FFF2-40B4-BE49-F238E27FC236}">
                <a16:creationId xmlns:a16="http://schemas.microsoft.com/office/drawing/2014/main" id="{0E8382E2-C0EC-460F-A7EE-57C58660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464" y="4645928"/>
            <a:ext cx="1595688" cy="815126"/>
          </a:xfrm>
          <a:custGeom>
            <a:avLst/>
            <a:gdLst>
              <a:gd name="T0" fmla="*/ 0 w 4278"/>
              <a:gd name="T1" fmla="*/ 635 h 1853"/>
              <a:gd name="T2" fmla="*/ 185 w 4278"/>
              <a:gd name="T3" fmla="*/ 423 h 1853"/>
              <a:gd name="T4" fmla="*/ 556 w 4278"/>
              <a:gd name="T5" fmla="*/ 212 h 1853"/>
              <a:gd name="T6" fmla="*/ 1244 w 4278"/>
              <a:gd name="T7" fmla="*/ 0 h 1853"/>
              <a:gd name="T8" fmla="*/ 1640 w 4278"/>
              <a:gd name="T9" fmla="*/ 79 h 1853"/>
              <a:gd name="T10" fmla="*/ 1799 w 4278"/>
              <a:gd name="T11" fmla="*/ 132 h 1853"/>
              <a:gd name="T12" fmla="*/ 2910 w 4278"/>
              <a:gd name="T13" fmla="*/ 106 h 1853"/>
              <a:gd name="T14" fmla="*/ 3810 w 4278"/>
              <a:gd name="T15" fmla="*/ 450 h 1853"/>
              <a:gd name="T16" fmla="*/ 4128 w 4278"/>
              <a:gd name="T17" fmla="*/ 582 h 1853"/>
              <a:gd name="T18" fmla="*/ 4207 w 4278"/>
              <a:gd name="T19" fmla="*/ 609 h 1853"/>
              <a:gd name="T20" fmla="*/ 3916 w 4278"/>
              <a:gd name="T21" fmla="*/ 1244 h 1853"/>
              <a:gd name="T22" fmla="*/ 3625 w 4278"/>
              <a:gd name="T23" fmla="*/ 1535 h 1853"/>
              <a:gd name="T24" fmla="*/ 3466 w 4278"/>
              <a:gd name="T25" fmla="*/ 1693 h 1853"/>
              <a:gd name="T26" fmla="*/ 2249 w 4278"/>
              <a:gd name="T27" fmla="*/ 1826 h 1853"/>
              <a:gd name="T28" fmla="*/ 1720 w 4278"/>
              <a:gd name="T29" fmla="*/ 1852 h 1853"/>
              <a:gd name="T30" fmla="*/ 900 w 4278"/>
              <a:gd name="T31" fmla="*/ 1826 h 1853"/>
              <a:gd name="T32" fmla="*/ 661 w 4278"/>
              <a:gd name="T33" fmla="*/ 1693 h 1853"/>
              <a:gd name="T34" fmla="*/ 370 w 4278"/>
              <a:gd name="T35" fmla="*/ 1429 h 1853"/>
              <a:gd name="T36" fmla="*/ 318 w 4278"/>
              <a:gd name="T37" fmla="*/ 1349 h 1853"/>
              <a:gd name="T38" fmla="*/ 159 w 4278"/>
              <a:gd name="T39" fmla="*/ 1244 h 1853"/>
              <a:gd name="T40" fmla="*/ 0 w 4278"/>
              <a:gd name="T41" fmla="*/ 63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78" h="1853">
                <a:moveTo>
                  <a:pt x="0" y="635"/>
                </a:moveTo>
                <a:cubicBezTo>
                  <a:pt x="123" y="450"/>
                  <a:pt x="53" y="512"/>
                  <a:pt x="185" y="423"/>
                </a:cubicBezTo>
                <a:cubicBezTo>
                  <a:pt x="265" y="300"/>
                  <a:pt x="419" y="256"/>
                  <a:pt x="556" y="212"/>
                </a:cubicBezTo>
                <a:cubicBezTo>
                  <a:pt x="785" y="137"/>
                  <a:pt x="1010" y="57"/>
                  <a:pt x="1244" y="0"/>
                </a:cubicBezTo>
                <a:cubicBezTo>
                  <a:pt x="1539" y="31"/>
                  <a:pt x="1407" y="0"/>
                  <a:pt x="1640" y="79"/>
                </a:cubicBezTo>
                <a:cubicBezTo>
                  <a:pt x="1693" y="97"/>
                  <a:pt x="1799" y="132"/>
                  <a:pt x="1799" y="132"/>
                </a:cubicBezTo>
                <a:cubicBezTo>
                  <a:pt x="2209" y="115"/>
                  <a:pt x="2518" y="75"/>
                  <a:pt x="2910" y="106"/>
                </a:cubicBezTo>
                <a:cubicBezTo>
                  <a:pt x="3224" y="212"/>
                  <a:pt x="3519" y="304"/>
                  <a:pt x="3810" y="450"/>
                </a:cubicBezTo>
                <a:cubicBezTo>
                  <a:pt x="3916" y="503"/>
                  <a:pt x="4017" y="547"/>
                  <a:pt x="4128" y="582"/>
                </a:cubicBezTo>
                <a:cubicBezTo>
                  <a:pt x="4154" y="591"/>
                  <a:pt x="4207" y="609"/>
                  <a:pt x="4207" y="609"/>
                </a:cubicBezTo>
                <a:cubicBezTo>
                  <a:pt x="4277" y="825"/>
                  <a:pt x="4044" y="1089"/>
                  <a:pt x="3916" y="1244"/>
                </a:cubicBezTo>
                <a:cubicBezTo>
                  <a:pt x="3823" y="1354"/>
                  <a:pt x="3731" y="1429"/>
                  <a:pt x="3625" y="1535"/>
                </a:cubicBezTo>
                <a:cubicBezTo>
                  <a:pt x="3572" y="1588"/>
                  <a:pt x="3537" y="1671"/>
                  <a:pt x="3466" y="1693"/>
                </a:cubicBezTo>
                <a:cubicBezTo>
                  <a:pt x="3060" y="1830"/>
                  <a:pt x="2686" y="1808"/>
                  <a:pt x="2249" y="1826"/>
                </a:cubicBezTo>
                <a:cubicBezTo>
                  <a:pt x="2073" y="1834"/>
                  <a:pt x="1896" y="1843"/>
                  <a:pt x="1720" y="1852"/>
                </a:cubicBezTo>
                <a:cubicBezTo>
                  <a:pt x="1446" y="1843"/>
                  <a:pt x="1173" y="1843"/>
                  <a:pt x="900" y="1826"/>
                </a:cubicBezTo>
                <a:cubicBezTo>
                  <a:pt x="807" y="1821"/>
                  <a:pt x="661" y="1693"/>
                  <a:pt x="661" y="1693"/>
                </a:cubicBezTo>
                <a:cubicBezTo>
                  <a:pt x="591" y="1588"/>
                  <a:pt x="476" y="1499"/>
                  <a:pt x="370" y="1429"/>
                </a:cubicBezTo>
                <a:cubicBezTo>
                  <a:pt x="353" y="1402"/>
                  <a:pt x="340" y="1371"/>
                  <a:pt x="318" y="1349"/>
                </a:cubicBezTo>
                <a:cubicBezTo>
                  <a:pt x="269" y="1310"/>
                  <a:pt x="159" y="1244"/>
                  <a:pt x="159" y="1244"/>
                </a:cubicBezTo>
                <a:cubicBezTo>
                  <a:pt x="88" y="1032"/>
                  <a:pt x="26" y="855"/>
                  <a:pt x="0" y="635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 sz="1633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>
            <a:extLst>
              <a:ext uri="{FF2B5EF4-FFF2-40B4-BE49-F238E27FC236}">
                <a16:creationId xmlns:a16="http://schemas.microsoft.com/office/drawing/2014/main" id="{13C50BD2-E61D-4AB9-AC6C-CE71CBDE4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726"/>
              </a:spcBef>
            </a:pPr>
            <a:r>
              <a:rPr lang="en-GB" altLang="en-US"/>
              <a:t>Functional Requirements</a:t>
            </a:r>
          </a:p>
        </p:txBody>
      </p:sp>
      <p:sp>
        <p:nvSpPr>
          <p:cNvPr id="1072131" name="Rectangle 3">
            <a:extLst>
              <a:ext uri="{FF2B5EF4-FFF2-40B4-BE49-F238E27FC236}">
                <a16:creationId xmlns:a16="http://schemas.microsoft.com/office/drawing/2014/main" id="{B2D02DAC-65A2-4BC9-BFED-74F4561A4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32141"/>
            <a:ext cx="7772496" cy="4228284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/>
            <a:r>
              <a:rPr lang="en-GB" altLang="en-US" sz="3266"/>
              <a:t>Functional requirements describe: </a:t>
            </a:r>
          </a:p>
          <a:p>
            <a:pPr marL="674004" lvl="1" defTabSz="829544"/>
            <a:r>
              <a:rPr lang="en-GB" altLang="en-US" sz="2903">
                <a:solidFill>
                  <a:srgbClr val="000099"/>
                </a:solidFill>
              </a:rPr>
              <a:t>A set of high-level requirements</a:t>
            </a:r>
          </a:p>
          <a:p>
            <a:pPr marL="674004" lvl="1" defTabSz="829544"/>
            <a:r>
              <a:rPr lang="en-GB" altLang="en-US" sz="2903">
                <a:solidFill>
                  <a:srgbClr val="000099"/>
                </a:solidFill>
              </a:rPr>
              <a:t>Each high-level requirement:</a:t>
            </a:r>
          </a:p>
          <a:p>
            <a:pPr marL="1036930" lvl="2" indent="-207386" defTabSz="829544"/>
            <a:r>
              <a:rPr lang="en-GB" altLang="en-US" sz="2540">
                <a:solidFill>
                  <a:srgbClr val="000099"/>
                </a:solidFill>
              </a:rPr>
              <a:t>takes in some data from the user</a:t>
            </a:r>
          </a:p>
          <a:p>
            <a:pPr marL="1036930" lvl="2" indent="-207386" defTabSz="829544"/>
            <a:r>
              <a:rPr lang="en-GB" altLang="en-US" sz="2540">
                <a:solidFill>
                  <a:srgbClr val="000099"/>
                </a:solidFill>
              </a:rPr>
              <a:t>outputs some data to the user</a:t>
            </a:r>
          </a:p>
          <a:p>
            <a:pPr marL="674004" lvl="1" defTabSz="829544"/>
            <a:r>
              <a:rPr lang="en-GB" altLang="en-US" sz="2903">
                <a:solidFill>
                  <a:srgbClr val="000099"/>
                </a:solidFill>
              </a:rPr>
              <a:t>Each high-level requirement:</a:t>
            </a:r>
          </a:p>
          <a:p>
            <a:pPr marL="1036930" lvl="2" indent="-207386" defTabSz="829544"/>
            <a:r>
              <a:rPr lang="en-GB" altLang="en-US" sz="2540">
                <a:solidFill>
                  <a:srgbClr val="000099"/>
                </a:solidFill>
              </a:rPr>
              <a:t>might consist of a set of identifiable functions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>
            <a:extLst>
              <a:ext uri="{FF2B5EF4-FFF2-40B4-BE49-F238E27FC236}">
                <a16:creationId xmlns:a16="http://schemas.microsoft.com/office/drawing/2014/main" id="{92C732D5-B3A2-48C0-8617-B112E1933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Functional Requirements</a:t>
            </a:r>
          </a:p>
        </p:txBody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E103505E-F244-4A7F-A0F5-8B20B86E8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1713" y="1342221"/>
            <a:ext cx="8568900" cy="4504793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For each high-level requirement: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Every function is described in terms of: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903">
                <a:solidFill>
                  <a:srgbClr val="000099"/>
                </a:solidFill>
              </a:rPr>
              <a:t>Input data set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903">
                <a:solidFill>
                  <a:srgbClr val="000099"/>
                </a:solidFill>
              </a:rPr>
              <a:t>Output data set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903">
                <a:solidFill>
                  <a:srgbClr val="000099"/>
                </a:solidFill>
              </a:rPr>
              <a:t>Processing required to obtain the output data set from the input data set.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>
            <a:extLst>
              <a:ext uri="{FF2B5EF4-FFF2-40B4-BE49-F238E27FC236}">
                <a16:creationId xmlns:a16="http://schemas.microsoft.com/office/drawing/2014/main" id="{FFFE90DC-FF70-44B3-82C5-950E804BD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07"/>
              </a:spcBef>
            </a:pPr>
            <a:r>
              <a:rPr lang="en-GB" altLang="en-US"/>
              <a:t>Nonfunctional Requirements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61908A60-8A2B-4AE1-B82F-751C2397F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71024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>
                <a:solidFill>
                  <a:srgbClr val="000099"/>
                </a:solidFill>
              </a:rPr>
              <a:t>Characteristics of the system which can not be expressed as functions</a:t>
            </a:r>
            <a:r>
              <a:rPr lang="en-GB" altLang="en-US" sz="3629"/>
              <a:t>: </a:t>
            </a:r>
          </a:p>
          <a:p>
            <a:pPr marL="1036930" lvl="2" indent="-207386" defTabSz="829544">
              <a:spcBef>
                <a:spcPts val="658"/>
              </a:spcBef>
            </a:pPr>
            <a:r>
              <a:rPr lang="en-GB" altLang="en-US" sz="3266"/>
              <a:t>Maintainability</a:t>
            </a:r>
            <a:r>
              <a:rPr lang="en-GB" altLang="en-US" sz="2903"/>
              <a:t>, </a:t>
            </a:r>
          </a:p>
          <a:p>
            <a:pPr marL="1036930" lvl="2" indent="-207386" defTabSz="829544">
              <a:spcBef>
                <a:spcPts val="658"/>
              </a:spcBef>
            </a:pPr>
            <a:r>
              <a:rPr lang="en-GB" altLang="en-US" sz="3266"/>
              <a:t>Portability, </a:t>
            </a:r>
          </a:p>
          <a:p>
            <a:pPr marL="1036930" lvl="2" indent="-207386" defTabSz="829544">
              <a:spcBef>
                <a:spcPts val="658"/>
              </a:spcBef>
            </a:pPr>
            <a:r>
              <a:rPr lang="en-GB" altLang="en-US" sz="3266"/>
              <a:t>Usability, etc.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>
            <a:extLst>
              <a:ext uri="{FF2B5EF4-FFF2-40B4-BE49-F238E27FC236}">
                <a16:creationId xmlns:a16="http://schemas.microsoft.com/office/drawing/2014/main" id="{76F48503-6256-4B1D-A623-AD15A7AE7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88"/>
              </a:spcBef>
            </a:pPr>
            <a:r>
              <a:rPr lang="en-GB" altLang="en-US"/>
              <a:t>Nonfunctional Requirements</a:t>
            </a:r>
          </a:p>
        </p:txBody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2C3A11BE-924A-4AD7-9BB9-12C04C2BF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489" y="1434391"/>
            <a:ext cx="8177178" cy="4412623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/>
              <a:t>Nonfunctional requirements include:</a:t>
            </a:r>
          </a:p>
          <a:p>
            <a:pPr marL="674004" lvl="1" defTabSz="829544">
              <a:lnSpc>
                <a:spcPct val="84000"/>
              </a:lnSpc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Reliability issues, </a:t>
            </a:r>
          </a:p>
          <a:p>
            <a:pPr marL="674004" lvl="1" defTabSz="829544">
              <a:lnSpc>
                <a:spcPct val="84000"/>
              </a:lnSpc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Performance issues:</a:t>
            </a:r>
          </a:p>
          <a:p>
            <a:pPr marL="1036930" lvl="2" indent="-207386" defTabSz="829544">
              <a:lnSpc>
                <a:spcPct val="84000"/>
              </a:lnSpc>
              <a:spcBef>
                <a:spcPts val="567"/>
              </a:spcBef>
            </a:pPr>
            <a:r>
              <a:rPr lang="en-GB" altLang="en-US"/>
              <a:t>Example: How fast the system can produce results </a:t>
            </a:r>
          </a:p>
          <a:p>
            <a:pPr marL="1451701" lvl="3" indent="-207386" defTabSz="829544">
              <a:lnSpc>
                <a:spcPct val="84000"/>
              </a:lnSpc>
              <a:spcBef>
                <a:spcPts val="567"/>
              </a:spcBef>
            </a:pPr>
            <a:r>
              <a:rPr lang="en-GB" altLang="en-US" sz="2177"/>
              <a:t>so that it does not overload another system to which it supplies data, etc.</a:t>
            </a:r>
            <a:r>
              <a:rPr lang="en-GB" altLang="en-US">
                <a:solidFill>
                  <a:srgbClr val="000099"/>
                </a:solidFill>
              </a:rPr>
              <a:t> </a:t>
            </a:r>
          </a:p>
          <a:p>
            <a:pPr marL="674004" lvl="1" defTabSz="829544">
              <a:lnSpc>
                <a:spcPct val="84000"/>
              </a:lnSpc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Human-computer interface issues, </a:t>
            </a:r>
          </a:p>
          <a:p>
            <a:pPr marL="674004" lvl="1" defTabSz="829544">
              <a:lnSpc>
                <a:spcPct val="84000"/>
              </a:lnSpc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Interface with other external systems,  </a:t>
            </a:r>
          </a:p>
          <a:p>
            <a:pPr marL="674004" lvl="1" defTabSz="829544">
              <a:lnSpc>
                <a:spcPct val="84000"/>
              </a:lnSpc>
              <a:spcBef>
                <a:spcPts val="658"/>
              </a:spcBef>
            </a:pPr>
            <a:r>
              <a:rPr lang="en-GB" altLang="en-US">
                <a:solidFill>
                  <a:srgbClr val="000099"/>
                </a:solidFill>
              </a:rPr>
              <a:t>Security, maintainability,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6584</Words>
  <Application>Microsoft Office PowerPoint</Application>
  <PresentationFormat>Widescreen</PresentationFormat>
  <Paragraphs>1056</Paragraphs>
  <Slides>139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50" baseType="lpstr">
      <vt:lpstr>Arial</vt:lpstr>
      <vt:lpstr>Arial Black</vt:lpstr>
      <vt:lpstr>Calibri</vt:lpstr>
      <vt:lpstr>Calibri Light</vt:lpstr>
      <vt:lpstr>Cambria</vt:lpstr>
      <vt:lpstr>NexusSans</vt:lpstr>
      <vt:lpstr>Tahoma</vt:lpstr>
      <vt:lpstr>times</vt:lpstr>
      <vt:lpstr>Times New Roman</vt:lpstr>
      <vt:lpstr>Wingdings</vt:lpstr>
      <vt:lpstr>Office Theme</vt:lpstr>
      <vt:lpstr>Software Requirements Analysis and Specification</vt:lpstr>
      <vt:lpstr>Background</vt:lpstr>
      <vt:lpstr>Background..</vt:lpstr>
      <vt:lpstr>Background..</vt:lpstr>
      <vt:lpstr>Need for SRS</vt:lpstr>
      <vt:lpstr>Need for SRS…</vt:lpstr>
      <vt:lpstr>Need for SRS…</vt:lpstr>
      <vt:lpstr>Need for SRS…</vt:lpstr>
      <vt:lpstr>Need for SRS…</vt:lpstr>
      <vt:lpstr>Requirements Process</vt:lpstr>
      <vt:lpstr>Requirements Process..</vt:lpstr>
      <vt:lpstr>Requirement process..</vt:lpstr>
      <vt:lpstr>Requirements Process…</vt:lpstr>
      <vt:lpstr>Requirements Process..</vt:lpstr>
      <vt:lpstr>Problem Analysis</vt:lpstr>
      <vt:lpstr>Problem Analysis…</vt:lpstr>
      <vt:lpstr>Problem Analysis…</vt:lpstr>
      <vt:lpstr>Characteristics of an SRS</vt:lpstr>
      <vt:lpstr>Characteristics…</vt:lpstr>
      <vt:lpstr>Characteristics…</vt:lpstr>
      <vt:lpstr>Components of an SRS</vt:lpstr>
      <vt:lpstr>Functional Requirements</vt:lpstr>
      <vt:lpstr>Performance Requirements</vt:lpstr>
      <vt:lpstr>Design Constraints</vt:lpstr>
      <vt:lpstr>External Interface</vt:lpstr>
      <vt:lpstr>Specification Language</vt:lpstr>
      <vt:lpstr>Structure of an SRS</vt:lpstr>
      <vt:lpstr>Structure of an SRS…</vt:lpstr>
      <vt:lpstr>Use Cases Approach for Functional Requirements</vt:lpstr>
      <vt:lpstr>Use Cases Basics</vt:lpstr>
      <vt:lpstr>Basics..</vt:lpstr>
      <vt:lpstr>Basics..</vt:lpstr>
      <vt:lpstr>Basics..</vt:lpstr>
      <vt:lpstr>Basics…</vt:lpstr>
      <vt:lpstr>Example</vt:lpstr>
      <vt:lpstr>Example …</vt:lpstr>
      <vt:lpstr>Example…</vt:lpstr>
      <vt:lpstr>Example 2</vt:lpstr>
      <vt:lpstr>Example 2…</vt:lpstr>
      <vt:lpstr>Example 2…</vt:lpstr>
      <vt:lpstr>Example – An auction site</vt:lpstr>
      <vt:lpstr>Example – auction site..</vt:lpstr>
      <vt:lpstr>PowerPoint Presentation</vt:lpstr>
      <vt:lpstr>Example –auction site..</vt:lpstr>
      <vt:lpstr>Example – summary-level Use Case</vt:lpstr>
      <vt:lpstr>Requirements with Use Cases</vt:lpstr>
      <vt:lpstr>Developing Use Cases</vt:lpstr>
      <vt:lpstr>Developing…</vt:lpstr>
      <vt:lpstr>Developing…</vt:lpstr>
      <vt:lpstr>Other Approaches to Analysis</vt:lpstr>
      <vt:lpstr>Data Flow Modeling</vt:lpstr>
      <vt:lpstr>Data flow diagrams</vt:lpstr>
      <vt:lpstr>Data flow diagrams…</vt:lpstr>
      <vt:lpstr>DFD Example</vt:lpstr>
      <vt:lpstr>DFD Conventions</vt:lpstr>
      <vt:lpstr>Data flow diagrams…</vt:lpstr>
      <vt:lpstr>Drawing a DFD for a system</vt:lpstr>
      <vt:lpstr>Drawing a DFD for a system..</vt:lpstr>
      <vt:lpstr>Leveled DFDs</vt:lpstr>
      <vt:lpstr>Data Dictionary</vt:lpstr>
      <vt:lpstr>Data Dictionary Example</vt:lpstr>
      <vt:lpstr>DFD drawing – common errors</vt:lpstr>
      <vt:lpstr>Prototyping</vt:lpstr>
      <vt:lpstr>Requirements Validation</vt:lpstr>
      <vt:lpstr>Requirements Review</vt:lpstr>
      <vt:lpstr>Summary</vt:lpstr>
      <vt:lpstr>Summary..</vt:lpstr>
      <vt:lpstr>Who Carries Out Requirements Analysis and Specification?</vt:lpstr>
      <vt:lpstr>Requirements Gathering</vt:lpstr>
      <vt:lpstr>Requirements Gathering (CONT.)</vt:lpstr>
      <vt:lpstr>Requirements Gathering (CONT.)</vt:lpstr>
      <vt:lpstr>Case Study: Automation of Office Work at CSE Dept</vt:lpstr>
      <vt:lpstr>Case Study: Automation of Office Work at CSE Dept.</vt:lpstr>
      <vt:lpstr>Case Study: Automation of Office Work at CSE Dept.</vt:lpstr>
      <vt:lpstr>Analysis of the Gathered Requirements</vt:lpstr>
      <vt:lpstr>Inconsistent Requirement</vt:lpstr>
      <vt:lpstr>Incomplete Requirement</vt:lpstr>
      <vt:lpstr>Analysis of the Gathered Requirements (CONT.)  </vt:lpstr>
      <vt:lpstr>Analysis of the Gathered Requirements (CONT.)  </vt:lpstr>
      <vt:lpstr>Analysis of the Gathered Requirements (CONT.)</vt:lpstr>
      <vt:lpstr>Analysis of the Gathered Requirements(CONT.)</vt:lpstr>
      <vt:lpstr>Analysis of the Gathered Requirements(CONT.)</vt:lpstr>
      <vt:lpstr>Analysis of the Gathered Requirements(CONT.)</vt:lpstr>
      <vt:lpstr>Software Requirements Specification</vt:lpstr>
      <vt:lpstr>Software Requirements Specification</vt:lpstr>
      <vt:lpstr>Software Requirements Specification: A Contract Document</vt:lpstr>
      <vt:lpstr>Software Requirements Specification: A Contract Document</vt:lpstr>
      <vt:lpstr>SRS  Document (CONT.)</vt:lpstr>
      <vt:lpstr>SRS Document (CONT.)</vt:lpstr>
      <vt:lpstr>SRS Document (CONT.)</vt:lpstr>
      <vt:lpstr>Properties of a Good SRS Document</vt:lpstr>
      <vt:lpstr>Properties of a Good SRS Document  (cont...)</vt:lpstr>
      <vt:lpstr>SRS Document (CONT.)</vt:lpstr>
      <vt:lpstr>SRS Document (CONT.)</vt:lpstr>
      <vt:lpstr>Example: Functional Requirement</vt:lpstr>
      <vt:lpstr>Functional Requirements</vt:lpstr>
      <vt:lpstr>Functional Requirements</vt:lpstr>
      <vt:lpstr>Nonfunctional Requirements</vt:lpstr>
      <vt:lpstr>Nonfunctional Requirements</vt:lpstr>
      <vt:lpstr>Non-Functional Requirements</vt:lpstr>
      <vt:lpstr>Goals of Implementation</vt:lpstr>
      <vt:lpstr>Organization of the SRS Document</vt:lpstr>
      <vt:lpstr>Functional Requirements</vt:lpstr>
      <vt:lpstr>High-Level Function</vt:lpstr>
      <vt:lpstr>Example Functional Requirements</vt:lpstr>
      <vt:lpstr>Example Functional Requirements</vt:lpstr>
      <vt:lpstr>Req. 1: </vt:lpstr>
      <vt:lpstr>Req. 2:</vt:lpstr>
      <vt:lpstr>Req. 2:</vt:lpstr>
      <vt:lpstr>Examples of Bad SRS Documents</vt:lpstr>
      <vt:lpstr>Examples of Bad SRS Documents</vt:lpstr>
      <vt:lpstr>Examples of Bad SRS Documents</vt:lpstr>
      <vt:lpstr>Examples of Bad SRS Documents</vt:lpstr>
      <vt:lpstr>Representation of complex processing logic: </vt:lpstr>
      <vt:lpstr>Decision Trees</vt:lpstr>
      <vt:lpstr>Example:  LMS</vt:lpstr>
      <vt:lpstr>Example:  LMS</vt:lpstr>
      <vt:lpstr>Example(cont.)</vt:lpstr>
      <vt:lpstr>Example(cont.)</vt:lpstr>
      <vt:lpstr>Example(cont.)</vt:lpstr>
      <vt:lpstr>Decision Tree</vt:lpstr>
      <vt:lpstr>Decision Table</vt:lpstr>
      <vt:lpstr>Decision Table</vt:lpstr>
      <vt:lpstr>Decision Table</vt:lpstr>
      <vt:lpstr>Example:</vt:lpstr>
      <vt:lpstr>Comparison</vt:lpstr>
      <vt:lpstr>Formal Specification</vt:lpstr>
      <vt:lpstr>Formal Specification</vt:lpstr>
      <vt:lpstr>Formal Specification</vt:lpstr>
      <vt:lpstr>Formal Specification</vt:lpstr>
      <vt:lpstr>Semiformal Specification</vt:lpstr>
      <vt:lpstr>Executable Specification Language</vt:lpstr>
      <vt:lpstr>Executable Specification Language</vt:lpstr>
      <vt:lpstr>4GLs</vt:lpstr>
      <vt:lpstr>4GLs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Manjari Gupta</dc:creator>
  <cp:lastModifiedBy>Manjari Gupta</cp:lastModifiedBy>
  <cp:revision>58</cp:revision>
  <dcterms:created xsi:type="dcterms:W3CDTF">2021-05-23T20:04:45Z</dcterms:created>
  <dcterms:modified xsi:type="dcterms:W3CDTF">2023-07-20T05:32:56Z</dcterms:modified>
</cp:coreProperties>
</file>