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292" r:id="rId3"/>
    <p:sldId id="396" r:id="rId4"/>
    <p:sldId id="344" r:id="rId5"/>
    <p:sldId id="345" r:id="rId6"/>
    <p:sldId id="346" r:id="rId7"/>
    <p:sldId id="256" r:id="rId8"/>
    <p:sldId id="295" r:id="rId9"/>
    <p:sldId id="299" r:id="rId10"/>
    <p:sldId id="296" r:id="rId11"/>
    <p:sldId id="297" r:id="rId12"/>
    <p:sldId id="348" r:id="rId13"/>
    <p:sldId id="349" r:id="rId14"/>
    <p:sldId id="351" r:id="rId15"/>
    <p:sldId id="352" r:id="rId16"/>
    <p:sldId id="354" r:id="rId17"/>
    <p:sldId id="353" r:id="rId18"/>
    <p:sldId id="306" r:id="rId19"/>
    <p:sldId id="307" r:id="rId20"/>
    <p:sldId id="355" r:id="rId21"/>
    <p:sldId id="356" r:id="rId22"/>
    <p:sldId id="308" r:id="rId23"/>
    <p:sldId id="309" r:id="rId24"/>
    <p:sldId id="357" r:id="rId25"/>
    <p:sldId id="310" r:id="rId26"/>
    <p:sldId id="358" r:id="rId27"/>
    <p:sldId id="320" r:id="rId28"/>
    <p:sldId id="321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81F-1DE6-43B6-B5D4-C306AB61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5BA9-8BE5-407A-916B-297C9FA3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5EC5-0122-4832-9510-39B7318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53EF-DF20-49A8-B5CF-697E195F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87C2-FBF0-4FAC-B9DF-B19B63E2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6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AD2-BEFF-42EB-B095-4ECBF7F0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67D2-CFE5-45A5-83B0-7F98DBB7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7A3A-8630-4B5C-852D-93D810EA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6699-A9EE-4BE4-92CA-C1446F8E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5F40-9882-4C40-ABA8-FD88959E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CF559-8C42-4AF5-A196-FD59D96C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8C319-F231-472A-858F-1478AA05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B41F-3FC5-4075-83FB-D46DD758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C7F4-8DBB-4D56-8E81-24E981F3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C734-1B83-4A40-8BB7-5FB91AA7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A770-2A1B-4F48-9805-CA6B71E9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253A-5583-4351-A384-A95D7C19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D560-7D50-4F46-BDF3-F43AB6B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3572-F29E-4C8A-A255-4A8999F8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D126-233B-4E91-BDD7-4E997F7D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4287-0CF5-4535-85C9-04880616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1820-4479-4840-B0C4-6A26D279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5F28-1667-4F4A-BC51-D43BF06B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F1FC-24C7-4166-A177-DCE32EBF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5CD1-F475-4984-A23E-CB58258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0204-CAFB-4577-AB0B-CBAEE658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9198-C506-404D-8119-A862DF73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EA93F-CDB0-4E8F-A0B5-3FC3BB19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F5F2-45A5-433F-99F1-0DC6588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FD38-840F-4FBA-B338-5B9C0D51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05DB-A86F-408A-BC6B-108433BE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79D6-DCEB-41E8-B88A-6B5CA8C7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C4D7-922E-4FBC-879B-43A2E4A2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72CBD-9EF9-4B2A-9DCC-0B4C4355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37BF5-4AB4-4409-84A6-B9DC865F8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7A25B-04AF-4949-8029-B3D67D1EA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25D26-EF54-418B-900A-D249827B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22AFB-B565-4DFE-AE26-59B5D953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9B2BF-91C7-49EA-A492-7F1C743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DE4F-B4E8-4BED-BED9-4970C733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3D408-1D85-4630-B546-32C2A0D9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B652B-C81D-45AB-9E8D-BEEF49F4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0A7A-A072-4D59-9C3B-92839657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76944-1432-4674-A7DA-EB138932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B1EBE-538F-41C5-A455-48B17536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9E3F4-0062-4951-9B5D-1C186037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C82-7400-4CE8-9E4D-FF3D2F77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95FA-0768-4087-96C3-995F2C95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088A3-2DEC-4533-B6F8-9FEFE9B1B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2131-FC05-4733-984E-D88E9D4E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9B6DA-89E6-4462-852A-5744F2E3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04728-E456-4C68-B292-C0B9C21E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A6AC-2E7A-4A72-9E40-973DFF6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EAF-C693-473E-8F67-CFBBC53E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4F2D-2F28-4153-9D4E-D236B032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7A3C-47A4-4726-9CEC-B380D01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1D97-7760-444A-8CFC-BB304E80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7B26-F7FD-439E-BCC8-3D8992D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CDD7F-B631-4408-A449-DF69A9C5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C838-439B-41EA-B98E-2C3814E5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1853-EDF1-4AD6-96F1-CFDDFEC8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D8CC-AA0E-432A-B5BE-D6B4E9EA169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81F4-C7A9-4910-A526-E13328931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E14C-701B-4E03-8835-4E98DC44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8E47-1717-4464-9A09-F55743BCF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5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E6533030-C354-4C9F-B8D0-D03B29BA83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Function Oriented Design and Structured Design Methodology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1B4B212F-A1C4-47A8-9388-1B3BC0382C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869A020-72E4-4B87-AB99-3D1D07F6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1. Data Flow Diagrams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B7F96D6-17A0-44F8-AB36-B15718BA3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SD starts with a DFD to capture flow of data in the proposed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DFD is an important representation; provides a high level view of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Emphasizes the flow of data through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Ignores procedural aspects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(Purpose here is different from DFDs used in requirements analysis, thought notation is the same)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46771D3-13FD-4921-9059-F18E3FF5D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4124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Drawing a DFD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DD25758-7246-4B75-80CB-39B20A97D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452" y="1484242"/>
            <a:ext cx="8673548" cy="468795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Start with identifying the inputs and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Work your way from inputs to outputs, or vice 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 stuck, reverse direction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Ask: "What transformations will convert the inputs to outputs"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Never try to show control logic.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 thinking about loops, if-then-else, start again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 Label each arrow carefully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Make use of * and +, and show sufficient detail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Ignore minor functions in the start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For complex systems, make </a:t>
            </a:r>
            <a:r>
              <a:rPr lang="en-US" altLang="en-US" sz="2000" dirty="0" err="1"/>
              <a:t>dfd</a:t>
            </a:r>
            <a:r>
              <a:rPr lang="en-US" altLang="en-US" sz="2000" dirty="0"/>
              <a:t> hierarchical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Never settle for the 1st </a:t>
            </a:r>
            <a:r>
              <a:rPr lang="en-US" altLang="en-US" sz="2000" dirty="0" err="1"/>
              <a:t>dfd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9D4EDD2-6087-478B-9947-507451B8D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 of SD Methodology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54B5A8E-AC36-43D1-BCD0-8CE6321FA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Generally a system performs a basic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 Often cannot be performed on inputs directly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 First inputs must be converted into a suitable 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 Similarly for outputs - the outputs produced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 by main transforms need further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 Many transforms needed for processing inputs and 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Goal of step 2 is to separate such transforms from the basic transform centers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B9D06E1-91CB-437D-8249-A6D21111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2…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FE024AC-CD82-4923-8B2D-D0243CB0B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Most abstract inputs: data elements in </a:t>
            </a:r>
            <a:r>
              <a:rPr lang="en-US" altLang="en-US" dirty="0" err="1"/>
              <a:t>dfd</a:t>
            </a:r>
            <a:r>
              <a:rPr lang="en-US" altLang="en-US" dirty="0"/>
              <a:t> that are furthest from the actual inputs, but can still be considered as incoming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These are logical data items for the transformation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May have little similarity with actual inputs.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Often data items obtained after error checking, formatting, data validation, conversion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3EBCF53-4B19-4232-BD6B-B6C330583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55A6B4E-4CB4-402B-A599-F61D7E743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Travel from physical inputs towards outputs until data can no longer be considered incoming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Go as far as possible, without loosing the incoming nature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Similarly for most abstract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Represents a value judgment, but choice is often obvious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Bubbles between mai and mao: central transforms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These transforms perform the basic transformation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With mai and mao the central transforms can concentrate on the transformation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CAE70F8-817E-4A97-A4E5-1CB9DB0B6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2…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EA726FF-3008-4553-B4B1-EB5F9D62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Problem View: Each system does some i/o  and some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many systems the i/o processing forms the large  part of the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approach separates the different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subsystem primarily performing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subsystem primarily performing transformations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subsystem primarily performing output 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C5DAD5-63A9-4FF1-B2A4-3B5985135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 – counting the no of different words in a file</a:t>
            </a:r>
          </a:p>
        </p:txBody>
      </p:sp>
      <p:pic>
        <p:nvPicPr>
          <p:cNvPr id="50179" name="Picture 5">
            <a:extLst>
              <a:ext uri="{FF2B5EF4-FFF2-40B4-BE49-F238E27FC236}">
                <a16:creationId xmlns:a16="http://schemas.microsoft.com/office/drawing/2014/main" id="{03A58EC0-EA7B-46AE-B46A-893B23670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688" y="2057400"/>
            <a:ext cx="77724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4D1ED3D-7C79-4E60-BDD8-9B9726F67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 – ATM</a:t>
            </a:r>
          </a:p>
        </p:txBody>
      </p:sp>
      <p:pic>
        <p:nvPicPr>
          <p:cNvPr id="51203" name="Picture 5">
            <a:extLst>
              <a:ext uri="{FF2B5EF4-FFF2-40B4-BE49-F238E27FC236}">
                <a16:creationId xmlns:a16="http://schemas.microsoft.com/office/drawing/2014/main" id="{1E68C7D1-AD2B-4CCA-90E9-304DF252F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676400"/>
            <a:ext cx="76962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BD037B0-9332-4C0D-B30D-04016DA6F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3. First Level Factoring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EF816F2-769D-4D9B-A602-B3765D61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First step towards a structure chart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Specify a main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each most abstract input data item, specify a subordinate input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purpose of these input modules is to deliver to main the mai data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each most abstract output data element, specify an output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each central transform, specify a subordinate transform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Inputs and outputs of these transform modules are specified in the DFD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E9876E6F-C303-4F83-A447-F0DF18D13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 level factoring is straight forward</a:t>
            </a:r>
          </a:p>
          <a:p>
            <a:pPr eaLnBrk="1" hangingPunct="1"/>
            <a:r>
              <a:rPr lang="en-US" altLang="en-US" sz="2400"/>
              <a:t>Main module is a coordinate module</a:t>
            </a:r>
          </a:p>
          <a:p>
            <a:pPr eaLnBrk="1" hangingPunct="1"/>
            <a:r>
              <a:rPr lang="en-US" altLang="en-US" sz="2400"/>
              <a:t>Some subordinates are responsible for delivering the logical inputs</a:t>
            </a:r>
          </a:p>
          <a:p>
            <a:pPr eaLnBrk="1" hangingPunct="1"/>
            <a:r>
              <a:rPr lang="en-US" altLang="en-US" sz="2400"/>
              <a:t>These are passed to transform modules to get them converted to logical outputs</a:t>
            </a:r>
          </a:p>
          <a:p>
            <a:pPr eaLnBrk="1" hangingPunct="1"/>
            <a:r>
              <a:rPr lang="en-US" altLang="en-US" sz="2400"/>
              <a:t>Output modules then consume them</a:t>
            </a:r>
          </a:p>
          <a:p>
            <a:pPr eaLnBrk="1" hangingPunct="1"/>
            <a:r>
              <a:rPr lang="en-US" altLang="en-US" sz="2400"/>
              <a:t>Divided the problem into three separate problems</a:t>
            </a:r>
          </a:p>
          <a:p>
            <a:pPr eaLnBrk="1" hangingPunct="1"/>
            <a:r>
              <a:rPr lang="en-US" altLang="en-US" sz="2400"/>
              <a:t>Each of the three diff. types of modules can be designed separately</a:t>
            </a:r>
          </a:p>
          <a:p>
            <a:pPr eaLnBrk="1" hangingPunct="1"/>
            <a:r>
              <a:rPr lang="en-US" altLang="en-US" sz="2400"/>
              <a:t>These modules are independent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C5DC92E-02E3-45E9-97BB-15A2A929B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11" y="1113020"/>
            <a:ext cx="8077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Program Structure and Structure Charts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95BA4B8-EC6F-474B-A140-9304887BF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2400" dirty="0"/>
              <a:t>Every program has a structure</a:t>
            </a:r>
          </a:p>
          <a:p>
            <a:pPr eaLnBrk="1" hangingPunct="1"/>
            <a:r>
              <a:rPr lang="en-US" altLang="en-US" sz="2400" dirty="0"/>
              <a:t> Structure Chart - graphic representation of structure</a:t>
            </a:r>
          </a:p>
          <a:p>
            <a:pPr eaLnBrk="1" hangingPunct="1"/>
            <a:r>
              <a:rPr lang="en-US" altLang="en-US" sz="2400" dirty="0"/>
              <a:t> SC represents modules and interconnections</a:t>
            </a:r>
          </a:p>
          <a:p>
            <a:pPr eaLnBrk="1" hangingPunct="1"/>
            <a:r>
              <a:rPr lang="en-US" altLang="en-US" sz="2400" dirty="0"/>
              <a:t> Each module is represented by a box</a:t>
            </a:r>
          </a:p>
          <a:p>
            <a:pPr eaLnBrk="1" hangingPunct="1"/>
            <a:r>
              <a:rPr lang="en-US" altLang="en-US" sz="2400" dirty="0"/>
              <a:t> If A invokes B, an arrow is drawn from A to B</a:t>
            </a:r>
          </a:p>
          <a:p>
            <a:pPr eaLnBrk="1" hangingPunct="1"/>
            <a:r>
              <a:rPr lang="en-US" altLang="en-US" sz="2400" dirty="0"/>
              <a:t> Arrows are labeled by data items</a:t>
            </a:r>
          </a:p>
          <a:p>
            <a:pPr eaLnBrk="1" hangingPunct="1"/>
            <a:r>
              <a:rPr lang="en-US" altLang="en-US" sz="2400" dirty="0"/>
              <a:t>Different types of modules in a SC</a:t>
            </a:r>
          </a:p>
          <a:p>
            <a:pPr lvl="1"/>
            <a:r>
              <a:rPr lang="en-US" altLang="en-US" sz="2000" dirty="0"/>
              <a:t>Input, output, transform and coordinate modules</a:t>
            </a:r>
          </a:p>
          <a:p>
            <a:pPr eaLnBrk="1" hangingPunct="1"/>
            <a:r>
              <a:rPr lang="en-US" altLang="en-US" sz="2400" dirty="0"/>
              <a:t> A module may be a composite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89DDE15-651A-4EC1-9ED1-EF18219D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0F00AAB3-F5E2-409F-BA0B-3E08ABAE0D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133600"/>
            <a:ext cx="57912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3161EEC-71E8-42A5-88BA-EC6610A97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D00F72D0-FD0D-48D4-9CF4-007436053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28800"/>
            <a:ext cx="83058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C263861-978C-4D58-A8C0-4609AF39F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4. Factoring Input modules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2D0184D-4AA4-4342-94BF-E022DBBD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transform that produced the mai data  is treated as the central transform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Then repeat the process of first level factoring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Input module being factored becomes the main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subordinate input module is created for each data item coming in this new central transform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subordinate module is created for the new central transform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Generally there will be no output modules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EB127CC2-784B-4400-89A9-89D8FBE98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2667000"/>
          </a:xfrm>
        </p:spPr>
        <p:txBody>
          <a:bodyPr/>
          <a:lstStyle/>
          <a:p>
            <a:pPr eaLnBrk="1" hangingPunct="1"/>
            <a:r>
              <a:rPr lang="en-US" altLang="en-US" sz="2400"/>
              <a:t>The new input modules are factored similarly Till the physical inputs are reached</a:t>
            </a:r>
          </a:p>
          <a:p>
            <a:pPr eaLnBrk="1" hangingPunct="1"/>
            <a:r>
              <a:rPr lang="en-US" altLang="en-US" sz="2400"/>
              <a:t>Factoring of the output modules is symmetrical</a:t>
            </a:r>
          </a:p>
          <a:p>
            <a:pPr eaLnBrk="1" hangingPunct="1"/>
            <a:r>
              <a:rPr lang="en-US" altLang="en-US" sz="2400"/>
              <a:t>Subordinates - a transform and output modules</a:t>
            </a:r>
          </a:p>
          <a:p>
            <a:pPr eaLnBrk="1" hangingPunct="1"/>
            <a:r>
              <a:rPr lang="en-US" altLang="en-US" sz="2400"/>
              <a:t>Usually no input modules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1554F63-F7ED-476E-845B-E2726816A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pic>
        <p:nvPicPr>
          <p:cNvPr id="58371" name="Picture 5">
            <a:extLst>
              <a:ext uri="{FF2B5EF4-FFF2-40B4-BE49-F238E27FC236}">
                <a16:creationId xmlns:a16="http://schemas.microsoft.com/office/drawing/2014/main" id="{22A2D507-3F6E-4D21-BD1E-FC70A1F98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905000"/>
            <a:ext cx="5791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A624A4E-2C2B-4693-BFAB-EA6B24E2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Factoring Central Transforms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1EC3448-580E-456E-ADA8-C62E1675E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0574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Factoring i/o modules is straight forward if the DFD is detailed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 rules for factoring the transform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Top-down refinement process can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determine sub-transforms that will together compose the transform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Then repeat the process for newly found transforms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Treat the transform as a problem in its own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Draw a data </a:t>
            </a:r>
            <a:r>
              <a:rPr lang="en-US" altLang="en-US" sz="2400"/>
              <a:t>flow diagram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Then repeat the process of factoring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Repeat this till atomic modules are reached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AC123D1-CC91-4B3D-99EF-07C295D49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65EFF283-50BE-449A-93B4-04D21D05E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905000"/>
            <a:ext cx="60198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158DC01-7775-4AE9-A6DC-A05635517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144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5. Improving Design through Heuristics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5B5A068-BB8C-4A55-B0E3-5288D7EE7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above steps should not be followed blindly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structure obtained should be modified if needed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Low coupling, high cohesion being the goal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Design heuristics used to modify the initial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Design heuristics - A set of thumb rules that are generally useful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Module Size: Indication of module complexity Carefully examine modules less than a few lines or greater than about 100 lines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Fan out and fan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high fan out is not desired, should not be increased beyond 5 or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Fan in should be maximized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B6C149F8-BAB6-48C8-8196-9FBD8D6ED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Scope of effect of a module: the modules affected by a decision inside the module</a:t>
            </a:r>
          </a:p>
          <a:p>
            <a:pPr eaLnBrk="1" hangingPunct="1"/>
            <a:r>
              <a:rPr lang="en-US" altLang="en-US" sz="2400"/>
              <a:t>Scope of control: All subordinates of the module</a:t>
            </a:r>
          </a:p>
          <a:p>
            <a:pPr eaLnBrk="1" hangingPunct="1"/>
            <a:r>
              <a:rPr lang="en-US" altLang="en-US" sz="2400"/>
              <a:t>Good thumb rule: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For each module scope of effect should be a   subset of scope of control</a:t>
            </a:r>
          </a:p>
          <a:p>
            <a:pPr eaLnBrk="1" hangingPunct="1"/>
            <a:r>
              <a:rPr lang="en-US" altLang="en-US" sz="2400"/>
              <a:t>Ideally a decision should only effect immediate subordinates</a:t>
            </a:r>
          </a:p>
          <a:p>
            <a:pPr eaLnBrk="1" hangingPunct="1"/>
            <a:r>
              <a:rPr lang="en-US" altLang="en-US" sz="2400"/>
              <a:t>Moving up the decision, moving the module down can be utilized to achieve this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835C5A0-9D21-498C-B10A-A7CB2D7F0E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74938" y="838200"/>
            <a:ext cx="6697662" cy="8382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2236005-2929-4D64-892C-D5F8104832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Structured design methodology is one way  to create modular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It partitions the system into input subsystems, output subsystems &amp; transform subsystems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Idea: Many systems use a lot of code for handling inputs &amp; outputs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SDM separates these concerns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Then each of the subsystems is factored using the DFD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design is finally documented &amp; verified before  proceeding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01D4DAB-CAC4-453D-9559-F0A9B7491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charts…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47A65B3-16B1-4CC7-94A4-01FAAFA08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 shows the static structure, not the logic</a:t>
            </a:r>
          </a:p>
          <a:p>
            <a:pPr eaLnBrk="1" hangingPunct="1"/>
            <a:r>
              <a:rPr lang="en-US" altLang="en-US"/>
              <a:t>Different from flow charts</a:t>
            </a:r>
          </a:p>
          <a:p>
            <a:pPr eaLnBrk="1" hangingPunct="1"/>
            <a:r>
              <a:rPr lang="en-US" altLang="en-US"/>
              <a:t>Major decisions and loops can be shown</a:t>
            </a:r>
          </a:p>
          <a:p>
            <a:pPr eaLnBrk="1" hangingPunct="1"/>
            <a:r>
              <a:rPr lang="en-US" altLang="en-US"/>
              <a:t>Structure is decided during design</a:t>
            </a:r>
          </a:p>
          <a:p>
            <a:pPr eaLnBrk="1" hangingPunct="1"/>
            <a:r>
              <a:rPr lang="en-US" altLang="en-US"/>
              <a:t>Implementation does not change structure</a:t>
            </a:r>
          </a:p>
          <a:p>
            <a:pPr eaLnBrk="1" hangingPunct="1"/>
            <a:r>
              <a:rPr lang="en-US" altLang="en-US"/>
              <a:t>Structure effects maintainability</a:t>
            </a:r>
          </a:p>
          <a:p>
            <a:pPr eaLnBrk="1" hangingPunct="1"/>
            <a:r>
              <a:rPr lang="en-US" altLang="en-US"/>
              <a:t>SDM aims to control the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49E31686-C154-419D-9C61-60818A0F2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 of a Sort Program</a:t>
            </a:r>
          </a:p>
        </p:txBody>
      </p:sp>
      <p:pic>
        <p:nvPicPr>
          <p:cNvPr id="38915" name="Picture 6">
            <a:extLst>
              <a:ext uri="{FF2B5EF4-FFF2-40B4-BE49-F238E27FC236}">
                <a16:creationId xmlns:a16="http://schemas.microsoft.com/office/drawing/2014/main" id="{59FF5CAB-2B7A-4B6D-A016-F36B0F3F6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828800"/>
            <a:ext cx="5030788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C472207-F779-402B-91BC-9D3E884E3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 types of modules</a:t>
            </a:r>
          </a:p>
        </p:txBody>
      </p:sp>
      <p:pic>
        <p:nvPicPr>
          <p:cNvPr id="39939" name="Picture 6">
            <a:extLst>
              <a:ext uri="{FF2B5EF4-FFF2-40B4-BE49-F238E27FC236}">
                <a16:creationId xmlns:a16="http://schemas.microsoft.com/office/drawing/2014/main" id="{28C5735B-9B7E-43F7-AC4F-3F5F119E8C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676400"/>
            <a:ext cx="6858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E184E6F-00C1-464F-80E4-AB8C7B9B0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Iteration and decision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65E7DFA-AA76-45B9-87FC-29C593C34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057400"/>
            <a:ext cx="68580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9F1D-4A5F-4B2A-9822-FA93418FA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/>
              <a:t>STRUCTURED DESIGN 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E7917-7F75-4ABF-9692-86E976F2D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60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A7F7515-3B10-4BB6-AC71-037574A62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90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STRUCTURED DESIGN METHODOLOGY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E80776B-8CA1-4073-82F5-BD30AF2C4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SDM views software as a transformation function that converts given inputs to desired outputs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focus of SD is the transformation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Uses functional 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Goal of SDM: Specify functional modules and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Low coupling and high cohesion is the objective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D50570-6505-4C81-A207-995BE45C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2667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Transformation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functions</a:t>
            </a:r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E89987F5-66A2-4F6D-9D0C-6FD83F442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Line 9">
            <a:extLst>
              <a:ext uri="{FF2B5EF4-FFF2-40B4-BE49-F238E27FC236}">
                <a16:creationId xmlns:a16="http://schemas.microsoft.com/office/drawing/2014/main" id="{C23EB6A6-F301-424E-ACE1-4095A37B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Line 10">
            <a:extLst>
              <a:ext uri="{FF2B5EF4-FFF2-40B4-BE49-F238E27FC236}">
                <a16:creationId xmlns:a16="http://schemas.microsoft.com/office/drawing/2014/main" id="{1AAD624C-0801-42F9-9A05-491F046D7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86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2" name="Line 11">
            <a:extLst>
              <a:ext uri="{FF2B5EF4-FFF2-40B4-BE49-F238E27FC236}">
                <a16:creationId xmlns:a16="http://schemas.microsoft.com/office/drawing/2014/main" id="{E905A611-CF08-4C5E-967F-735B02EBE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Line 12">
            <a:extLst>
              <a:ext uri="{FF2B5EF4-FFF2-40B4-BE49-F238E27FC236}">
                <a16:creationId xmlns:a16="http://schemas.microsoft.com/office/drawing/2014/main" id="{86E5CE7D-3398-4F8A-AFC1-7D0A78151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Line 13">
            <a:extLst>
              <a:ext uri="{FF2B5EF4-FFF2-40B4-BE49-F238E27FC236}">
                <a16:creationId xmlns:a16="http://schemas.microsoft.com/office/drawing/2014/main" id="{D4FE867C-A919-4117-A347-A0A99CB41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86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Text Box 14">
            <a:extLst>
              <a:ext uri="{FF2B5EF4-FFF2-40B4-BE49-F238E27FC236}">
                <a16:creationId xmlns:a16="http://schemas.microsoft.com/office/drawing/2014/main" id="{AAAAB63B-F554-493F-A3ED-616399094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41996" name="Text Box 15">
            <a:extLst>
              <a:ext uri="{FF2B5EF4-FFF2-40B4-BE49-F238E27FC236}">
                <a16:creationId xmlns:a16="http://schemas.microsoft.com/office/drawing/2014/main" id="{2868004E-AC5E-45E0-8AE6-2387434B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5375275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27C56A-1D86-4047-BD45-B54491F62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914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Steps in SD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2D6DFD9-ACD5-4654-A7FD-B72A4AB9F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4114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Draw a DFD of the system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Identify most abstract inputs and most abstract outputs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First level factoring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Factoring of input, output, transform modules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Improving the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1177</Words>
  <Application>Microsoft Office PowerPoint</Application>
  <PresentationFormat>Widescreen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Function Oriented Design and Structured Design Methodology</vt:lpstr>
      <vt:lpstr>Program Structure and Structure Charts</vt:lpstr>
      <vt:lpstr>Structure charts…</vt:lpstr>
      <vt:lpstr>SC of a Sort Program</vt:lpstr>
      <vt:lpstr>Diff types of modules</vt:lpstr>
      <vt:lpstr>Iteration and decision</vt:lpstr>
      <vt:lpstr>STRUCTURED DESIGN METHODOLOGY</vt:lpstr>
      <vt:lpstr>STRUCTURED DESIGN METHODOLOGY</vt:lpstr>
      <vt:lpstr>Steps in SD</vt:lpstr>
      <vt:lpstr>1. Data Flow Diagrams</vt:lpstr>
      <vt:lpstr>Drawing a DFD</vt:lpstr>
      <vt:lpstr>Step 2 of SD Methodology</vt:lpstr>
      <vt:lpstr>Step 2…</vt:lpstr>
      <vt:lpstr>Step 2…</vt:lpstr>
      <vt:lpstr>Step 2…</vt:lpstr>
      <vt:lpstr>Example 1 – counting the no of different words in a file</vt:lpstr>
      <vt:lpstr>Example 2 – ATM</vt:lpstr>
      <vt:lpstr>3. First Level Factoring</vt:lpstr>
      <vt:lpstr>PowerPoint Presentation</vt:lpstr>
      <vt:lpstr>Example 1</vt:lpstr>
      <vt:lpstr>Example 2</vt:lpstr>
      <vt:lpstr>4. Factoring Input modules</vt:lpstr>
      <vt:lpstr>PowerPoint Presentation</vt:lpstr>
      <vt:lpstr>Example 1</vt:lpstr>
      <vt:lpstr>Factoring Central Transforms</vt:lpstr>
      <vt:lpstr>Example 1</vt:lpstr>
      <vt:lpstr>5. Improving Design through Heuristics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9</cp:revision>
  <dcterms:created xsi:type="dcterms:W3CDTF">2021-06-21T08:47:34Z</dcterms:created>
  <dcterms:modified xsi:type="dcterms:W3CDTF">2023-08-08T05:18:29Z</dcterms:modified>
</cp:coreProperties>
</file>