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  <p:sldId id="429" r:id="rId3"/>
    <p:sldId id="430" r:id="rId4"/>
    <p:sldId id="431" r:id="rId5"/>
    <p:sldId id="432" r:id="rId6"/>
    <p:sldId id="442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336" r:id="rId41"/>
    <p:sldId id="445" r:id="rId42"/>
    <p:sldId id="446" r:id="rId43"/>
    <p:sldId id="447" r:id="rId44"/>
    <p:sldId id="362" r:id="rId45"/>
    <p:sldId id="363" r:id="rId46"/>
    <p:sldId id="364" r:id="rId47"/>
    <p:sldId id="365" r:id="rId48"/>
    <p:sldId id="366" r:id="rId49"/>
    <p:sldId id="368" r:id="rId50"/>
    <p:sldId id="369" r:id="rId51"/>
    <p:sldId id="370" r:id="rId52"/>
    <p:sldId id="448" r:id="rId53"/>
    <p:sldId id="449" r:id="rId54"/>
    <p:sldId id="450" r:id="rId55"/>
    <p:sldId id="451" r:id="rId56"/>
    <p:sldId id="371" r:id="rId57"/>
    <p:sldId id="45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C50-8EF6-4090-AA9F-78DD6DF16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22C0D-DE15-4413-A25F-573ACDCEF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A406-E23E-43A3-B51A-3AE625A0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6C43-D298-42C3-8872-89A50FD5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284D-B28E-4A68-AD29-AF17891D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E17B-8176-4F7C-98E8-ECF7713B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0D5B5-6CAF-4749-B9F1-2A4EF7EFB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6A04-53B5-4047-9B85-5C2237D0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7E50F-19B6-4A67-A164-8A9C0407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E9E6-FEC9-4FC3-B965-7C981B19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50766-F396-4086-83BC-BC07BBFBC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C1705-C425-4CF8-8224-45403A6CD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F3D7-8B04-4209-8439-F58005C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8C2B-B830-4837-8D31-2D26FD65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36B3-B24D-44C6-89DD-113AE346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1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E6F6CE9-124B-4FD7-951C-081F80196D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5508449-FB8E-484A-84A9-5BBB40EBF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2D22326-CA5E-4E63-89D6-E152F2D93A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22555-C57C-49A5-8EFB-9FF275D41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A23B-D05D-460B-8347-847FB8E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247C-6BE3-4F59-B9ED-51710FE7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6AD0-14D2-40C6-91DE-515AE729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463B-4B37-40F5-8669-D04314A4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4E98-5F3B-4921-A438-8CB20CE1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0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952E-3098-4F57-988D-1F6E81BB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16AC-B19D-44D7-B238-0C17E1E1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6212-DE9C-4BBA-93C6-6276E0D2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0F4C-961F-4C62-B91C-7DF6701C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77D-4FAA-4018-A41D-4D7928C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0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99E0-FB0B-478C-B112-567D0230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A56E-C6A6-416A-B118-EABCF3F75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1848-AF09-4939-9A14-AA983D1B2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8946-6127-489A-AE16-2B5EE50F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99678-3DEA-4D37-9E84-5C00F02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23E4-04D2-4136-B62C-0C3D2555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CCAA-866F-44E7-88C6-B91FA10C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3D8C4-2FFE-400D-A067-92B788CF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5C6F3-C29B-43AF-A9D3-A22CB3FF5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9BBC8-B6B1-4B3F-8228-1C7F6B39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840D9-421B-40DD-81D1-78D978DCD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6AC35-DEEB-4021-BBFA-CA91241F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079D1-6F79-4158-AFAD-70A39759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FA2DF-9285-43C3-925C-8D6B13C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5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8A9F-236E-40CE-A964-527B1673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DA685-AD51-45B4-ABDC-88B02A62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DEB7-216B-4095-A76B-5CFF06EE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00655-6725-4BBF-8E88-CBF62EB8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6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9411E-A542-409F-9233-4F33A653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79D85-513D-4D53-BB9C-7AC5F525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7C47-FBF5-4932-8A81-2990CD7E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5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81E0-26B6-4DB3-8331-1BE9393F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F94B-602D-4E25-A2B6-68A8DDB1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96607-D538-423E-87ED-CAAD111F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4759F-00D0-4E23-B4B3-EDB5AA3E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967E8-55F8-47F4-89B1-2C3522CD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1CC08-A42A-4FD5-A4A1-C2B78808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6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5782-7EF2-4A03-BE87-8F0EBC06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FA68C-36DB-4CCE-9A79-4AFF0FCA5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49B1-B9B2-4BFF-8A59-441C47E42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9D244-4305-47B6-9AE9-2A2E21B6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350C-C580-40B0-8859-4CB6A8C2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AEF3-8B2D-40B5-B256-5511FAB3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B9C3E-3528-4667-B384-2C0FA2D6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3F32-92F4-43BF-8269-070155F4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3A1B-2605-429E-A612-5CC9483C3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F0D3-BA21-4A1E-AF4B-38E61021FFB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63B69-871A-44E9-B715-C3611AB7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9DBF-E1FB-448A-8F78-0D34F4575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ED2B-0581-407C-885D-3E489F44A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6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7979E28F-6F4C-4523-8306-1D91E4A8D5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Oriented Design and UML</a:t>
            </a: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B96B1582-699A-4999-BCFC-871CF2804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5E0AFA4-C257-4B4B-A43D-F68ECC009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Inheritance…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3BE2B68-CD06-406A-B0A6-A89625410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The inheritance relationship between classes forms a class hierarchy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In models, hierarchy should represent the natural relationships present in the problem domain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In a hierarchy, all the common features can be accumulated in a superclass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An existing class can be a specialization of an existing general class – is also called generalization-specialization relationships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>
            <a:extLst>
              <a:ext uri="{FF2B5EF4-FFF2-40B4-BE49-F238E27FC236}">
                <a16:creationId xmlns:a16="http://schemas.microsoft.com/office/drawing/2014/main" id="{91838713-3F5C-47D0-AF00-F3CBF3FB51FC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4938" y="369888"/>
            <a:ext cx="7804150" cy="56070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53C502D-2941-4B91-BA1D-A9795A168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Inheritance…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42D20A0-6C91-4F34-AEBF-7DF1A400A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Strict inheritance – a subclass takes all features of parent class</a:t>
            </a:r>
          </a:p>
          <a:p>
            <a:pPr eaLnBrk="1" hangingPunct="1"/>
            <a:r>
              <a:rPr lang="en-US" altLang="en-US"/>
              <a:t>Only adds features to specialize it</a:t>
            </a:r>
          </a:p>
          <a:p>
            <a:pPr eaLnBrk="1" hangingPunct="1"/>
            <a:r>
              <a:rPr lang="en-US" altLang="en-US"/>
              <a:t>Non-strict: when some of the features have been redefined</a:t>
            </a:r>
          </a:p>
          <a:p>
            <a:pPr eaLnBrk="1" hangingPunct="1"/>
            <a:r>
              <a:rPr lang="en-US" altLang="en-US"/>
              <a:t>Strict inheritance supports “is-a” cleanly and has fewer side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A994170-EE18-434C-8354-BDD467683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Inheritance…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46D7A64-452F-485C-A02B-44FE6F4DD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inheritance – a subclass inherits from only one superclass</a:t>
            </a:r>
          </a:p>
          <a:p>
            <a:pPr lvl="1" eaLnBrk="1" hangingPunct="1"/>
            <a:r>
              <a:rPr lang="en-US" altLang="en-US"/>
              <a:t>Class hierarchy is a tree</a:t>
            </a:r>
          </a:p>
          <a:p>
            <a:pPr eaLnBrk="1" hangingPunct="1"/>
            <a:r>
              <a:rPr lang="en-US" altLang="en-US"/>
              <a:t>Multiple inheritance – a class inherits from more than one class </a:t>
            </a:r>
          </a:p>
          <a:p>
            <a:pPr lvl="1" eaLnBrk="1" hangingPunct="1"/>
            <a:r>
              <a:rPr lang="en-US" altLang="en-US"/>
              <a:t>Can cause runtime conflicts</a:t>
            </a:r>
          </a:p>
          <a:p>
            <a:pPr lvl="1" eaLnBrk="1" hangingPunct="1"/>
            <a:r>
              <a:rPr lang="en-US" altLang="en-US"/>
              <a:t>Repeated inheritance - a class inherits from a class but from two separate paths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F686105-8DEC-4298-B4B5-114E75C31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and Polymorphism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4B580DF-3D3B-441C-9C83-CF6909DEC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brings polymorphism, i.e. an object can be of different types</a:t>
            </a:r>
          </a:p>
          <a:p>
            <a:pPr eaLnBrk="1" hangingPunct="1"/>
            <a:r>
              <a:rPr lang="en-US" altLang="en-US"/>
              <a:t>An object of type B is also an object of type A</a:t>
            </a:r>
          </a:p>
          <a:p>
            <a:pPr eaLnBrk="1" hangingPunct="1"/>
            <a:r>
              <a:rPr lang="en-US" altLang="en-US"/>
              <a:t>Hence an object has a static type and a dynamic type</a:t>
            </a:r>
          </a:p>
          <a:p>
            <a:pPr lvl="1" eaLnBrk="1" hangingPunct="1"/>
            <a:r>
              <a:rPr lang="en-US" altLang="en-US"/>
              <a:t>Implications on type checking</a:t>
            </a:r>
          </a:p>
          <a:p>
            <a:pPr lvl="1" eaLnBrk="1" hangingPunct="1"/>
            <a:r>
              <a:rPr lang="en-US" altLang="en-US"/>
              <a:t>Also brings dynamic binding of operations which allows writing of general code where operations do different things depending on the type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A4868F3-B8FA-4752-A4FF-957F7B891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Unified Modeling Language (UML) and Modeling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0311418-2D0C-420C-B482-597D765B1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UML is a graphical notation useful for OO analysis and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Allows representing various aspects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Various notations are used to build different models for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OOAD methodologies use UML to represent the models they create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0148764-927A-40DF-9925-79DE2784B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B87A423-35E2-4D34-8E92-3BF46D8AA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Modeling is used in many disciplines – architecture, aircraft building, …</a:t>
            </a:r>
          </a:p>
          <a:p>
            <a:pPr eaLnBrk="1" hangingPunct="1"/>
            <a:r>
              <a:rPr lang="en-US" altLang="en-US"/>
              <a:t>A model is a simplification of reality</a:t>
            </a:r>
          </a:p>
          <a:p>
            <a:pPr eaLnBrk="1" hangingPunct="1"/>
            <a:r>
              <a:rPr lang="en-US" altLang="en-US"/>
              <a:t>“All models are wrong, some are useful”</a:t>
            </a:r>
          </a:p>
          <a:p>
            <a:pPr eaLnBrk="1" hangingPunct="1"/>
            <a:r>
              <a:rPr lang="en-US" altLang="en-US"/>
              <a:t>A good model includes those elts that have broad effect and omits minor elts</a:t>
            </a:r>
          </a:p>
          <a:p>
            <a:pPr eaLnBrk="1" hangingPunct="1"/>
            <a:r>
              <a:rPr lang="en-US" altLang="en-US"/>
              <a:t>A model of a system is not the system!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4788A7E-2257-4D69-85A5-8D09FFC51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build models?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93EE50A-0B76-4A5A-B571-6AC0CD644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Models help us visualize a system</a:t>
            </a:r>
          </a:p>
          <a:p>
            <a:pPr eaLnBrk="1" hangingPunct="1"/>
            <a:r>
              <a:rPr lang="en-US" altLang="en-US"/>
              <a:t>Help specify the system structure</a:t>
            </a:r>
          </a:p>
          <a:p>
            <a:pPr eaLnBrk="1" hangingPunct="1"/>
            <a:r>
              <a:rPr lang="en-US" altLang="en-US"/>
              <a:t>Gives us a template that can guide the construction</a:t>
            </a:r>
          </a:p>
          <a:p>
            <a:pPr eaLnBrk="1" hangingPunct="1"/>
            <a:r>
              <a:rPr lang="en-US" altLang="en-US"/>
              <a:t>Document the decisions taken and their rationale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595E302-2144-4D70-BDED-FC96E5236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Modeling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80276D2-43AD-4213-AE31-6CC2154E2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complex system requires multiple models, representing diff aspects</a:t>
            </a:r>
          </a:p>
          <a:p>
            <a:pPr eaLnBrk="1" hangingPunct="1"/>
            <a:r>
              <a:rPr lang="en-US" altLang="en-US"/>
              <a:t>These models are related but can be studied in isolation</a:t>
            </a:r>
          </a:p>
          <a:p>
            <a:pPr eaLnBrk="1" hangingPunct="1"/>
            <a:r>
              <a:rPr lang="en-US" altLang="en-US"/>
              <a:t>Eg. Arch view, electrical view, plumbing view of a building</a:t>
            </a:r>
          </a:p>
          <a:p>
            <a:pPr eaLnBrk="1" hangingPunct="1"/>
            <a:r>
              <a:rPr lang="en-US" altLang="en-US"/>
              <a:t>Model can be structural, or behavioral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B2D69C3-75BB-4791-B635-D644B353A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Views in an UML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3D3DD4E-0A45-443F-BD07-28D34DF92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use case view</a:t>
            </a:r>
          </a:p>
          <a:p>
            <a:pPr eaLnBrk="1" hangingPunct="1"/>
            <a:r>
              <a:rPr lang="en-US" altLang="en-US"/>
              <a:t>A design view</a:t>
            </a:r>
          </a:p>
          <a:p>
            <a:pPr eaLnBrk="1" hangingPunct="1"/>
            <a:r>
              <a:rPr lang="en-US" altLang="en-US"/>
              <a:t>A process view</a:t>
            </a:r>
          </a:p>
          <a:p>
            <a:pPr eaLnBrk="1" hangingPunct="1"/>
            <a:r>
              <a:rPr lang="en-US" altLang="en-US"/>
              <a:t>Implementation view</a:t>
            </a:r>
          </a:p>
          <a:p>
            <a:pPr eaLnBrk="1" hangingPunct="1"/>
            <a:r>
              <a:rPr lang="en-US" altLang="en-US"/>
              <a:t>Deployment view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 will focus primarily on models for design – class diagram, interaction diagram,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64D15E0-850E-4220-BBE8-8EF63E56C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Concepts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E452628-CAAB-422B-95A0-FF29A8FB3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hiding – use encapsulation to restrict external visibility</a:t>
            </a:r>
          </a:p>
          <a:p>
            <a:pPr eaLnBrk="1" hangingPunct="1"/>
            <a:r>
              <a:rPr lang="en-US" altLang="en-US"/>
              <a:t>OO encapsulates the data, provides limited access, visibility</a:t>
            </a:r>
          </a:p>
          <a:p>
            <a:pPr eaLnBrk="1" hangingPunct="1"/>
            <a:r>
              <a:rPr lang="en-US" altLang="en-US"/>
              <a:t>Info hiding can be provided without OO – is an old concept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03980BF-31B2-433A-9608-9BCC98C6E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Diagrams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11A59C5-9BF3-4453-AB80-E19F354C1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Classes are the basic building blocks of an OO system as classes are the implementation units also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Class diagram is the central piece in an OO design. It specifies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Classes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Association between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Subtype, supertype relationship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434B03E-9760-4527-AAFB-2AE61A133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Diagram…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59D44C7-2993-45D1-8CC5-4FDCD3DBA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itself represented as a box with name, attributes, and methods</a:t>
            </a:r>
          </a:p>
          <a:p>
            <a:pPr eaLnBrk="1" hangingPunct="1"/>
            <a:r>
              <a:rPr lang="en-US" altLang="en-US"/>
              <a:t>There are conventions for naming</a:t>
            </a:r>
          </a:p>
          <a:p>
            <a:pPr eaLnBrk="1" hangingPunct="1"/>
            <a:r>
              <a:rPr lang="en-US" altLang="en-US"/>
              <a:t>If a class is an interface, this can be specified by &lt;&lt;interface&gt;&gt; stereotype</a:t>
            </a:r>
          </a:p>
          <a:p>
            <a:pPr eaLnBrk="1" hangingPunct="1"/>
            <a:r>
              <a:rPr lang="en-US" altLang="en-US"/>
              <a:t>Properties of attr/methods can be specified by tags between {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3B5C75D-339A-4494-80BC-44FE070C8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– example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2DD10DAB-879D-4A07-89B7-5A8EDAF9E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6688" y="2590801"/>
            <a:ext cx="7772400" cy="29686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D3654D6-2DE7-4907-A1E7-F20B75CF2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Generalization-Specialization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0A8847F-67A7-46E2-8CAC-831CC65C6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relationship leads to class hierarchy</a:t>
            </a:r>
          </a:p>
          <a:p>
            <a:pPr eaLnBrk="1" hangingPunct="1"/>
            <a:r>
              <a:rPr lang="en-US" altLang="en-US"/>
              <a:t>Can be captured in a class diagram</a:t>
            </a:r>
          </a:p>
          <a:p>
            <a:pPr lvl="1" eaLnBrk="1" hangingPunct="1"/>
            <a:r>
              <a:rPr lang="en-US" altLang="en-US"/>
              <a:t>Arrows coming from the subclass to the superclass with head touching super</a:t>
            </a:r>
          </a:p>
          <a:p>
            <a:pPr lvl="1" eaLnBrk="1" hangingPunct="1"/>
            <a:r>
              <a:rPr lang="en-US" altLang="en-US"/>
              <a:t>Allows multiple subclasses</a:t>
            </a:r>
          </a:p>
          <a:p>
            <a:pPr lvl="1" eaLnBrk="1" hangingPunct="1"/>
            <a:r>
              <a:rPr lang="en-US" altLang="en-US"/>
              <a:t>If specialization is done on the basis of some discriminator, arrow can be labeled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79FC8C6-B4EF-40EF-84D6-BBADB23D6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class hierarchy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BA31CC96-6B2E-4B0F-99E9-248978E59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03538" y="2017713"/>
            <a:ext cx="7378700" cy="41148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8587FB8-8BC1-41A6-8DD1-480479146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Association/aggregation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C6AD6F2-0DBA-416B-8350-028451EDC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Classes have other relationships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Association: when objects of a class need services from other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Shown by a line joining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Multiplicity can be represented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Aggregation: when an object is composed of other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Captures part-whole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Shown with a diamond connecting classes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DFDDA73-28AC-49C4-A638-7FB313F98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Example – association/aggregation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7387CD32-E4DE-49B1-B197-47101B72DA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6688" y="2795588"/>
            <a:ext cx="7772400" cy="255746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C706FF4-3906-4540-9310-6D6F0C02A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 Diagrams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2BCAF1A-F1B4-487D-9BFC-B956958B8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Class diagram represent static structure of the system (classes and their rel)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Do not model the behavior of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Behavioral view – shows how objects interact for performing actions (typically a use case)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Interaction is between objects, not classes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Interaction diagram in two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Collaboration 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Sequence diagram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Two are equivalent in power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95B1877-712E-4EA8-B26C-BBE5CDA4D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Sequence Diagram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EEA076B-1205-43DB-BE39-6C2668909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Objects participating in an interaction are shown at the top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For each object a vertical bar represents its lifeline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Message from an object to another, represented as a labeled arrow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message sent under some condition, it can be specified in bracket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Time increases downwards, ordering of events is captured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6AAF24B-5988-4224-A31D-81A90A723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sequence diag.</a:t>
            </a:r>
          </a:p>
        </p:txBody>
      </p:sp>
      <p:pic>
        <p:nvPicPr>
          <p:cNvPr id="94211" name="Picture 3">
            <a:extLst>
              <a:ext uri="{FF2B5EF4-FFF2-40B4-BE49-F238E27FC236}">
                <a16:creationId xmlns:a16="http://schemas.microsoft.com/office/drawing/2014/main" id="{536C62DA-7E5B-4B0B-AF79-640198160F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1" y="1828800"/>
            <a:ext cx="6778625" cy="4572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F79266D-AF62-4DE0-8594-B0F991709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Concepts…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6796C51-70BD-4A31-AE6E-CBAAF93EF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State retention – fns, procedures do not retain state; an object is aware of its past and maintains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Identity – each object can be identified and treated as a distinct entity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Behavior – state and services together define the behavior of an object, or how an object responds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C684EA4-F5A3-4636-80F7-973B2CFB0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Collaboration diagram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8C8E2BB-3333-4888-9437-4C473B51E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Also shows how objects interact</a:t>
            </a:r>
          </a:p>
          <a:p>
            <a:pPr eaLnBrk="1" hangingPunct="1"/>
            <a:r>
              <a:rPr lang="en-US" altLang="en-US"/>
              <a:t>Instead of timeline, this diagram looks more like a state diagram</a:t>
            </a:r>
          </a:p>
          <a:p>
            <a:pPr eaLnBrk="1" hangingPunct="1"/>
            <a:r>
              <a:rPr lang="en-US" altLang="en-US"/>
              <a:t>Ordering of messages captured by numbering them</a:t>
            </a:r>
          </a:p>
          <a:p>
            <a:pPr eaLnBrk="1" hangingPunct="1"/>
            <a:r>
              <a:rPr lang="en-US" altLang="en-US"/>
              <a:t>Is equivalent to sequence diagram in modeling power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C82707A-20E6-41A9-8482-6EFB1EAE0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collaboration diag</a:t>
            </a:r>
          </a:p>
        </p:txBody>
      </p:sp>
      <p:pic>
        <p:nvPicPr>
          <p:cNvPr id="96259" name="Picture 3">
            <a:extLst>
              <a:ext uri="{FF2B5EF4-FFF2-40B4-BE49-F238E27FC236}">
                <a16:creationId xmlns:a16="http://schemas.microsoft.com/office/drawing/2014/main" id="{2388F813-90D2-4D8D-84CA-D1230B173D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676400"/>
            <a:ext cx="7131050" cy="48006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881C7D9-2272-4F2C-B086-7CBB85C03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Diagrams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9CF12B0-643C-419F-BCB8-288919635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diagram and interaction diagrams most commonly used during design</a:t>
            </a:r>
          </a:p>
          <a:p>
            <a:pPr eaLnBrk="1" hangingPunct="1"/>
            <a:r>
              <a:rPr lang="en-US" altLang="en-US"/>
              <a:t>There are other diagrams used to build different types of models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C86963B-FFD5-4E21-9237-FAF21494D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Diagrams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7EC42FB-0BCC-4D0E-8104-E1C1173AA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Instead of objects/classes, can represent components, packages, subsystems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These are useful for developing architecture structures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UML is extensible – can model a new but similar concept by using stereotypes (by adding &lt;&lt;name&gt;&gt;)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Tagged values can be used to specify additional properties, e.g. private, readonly..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Notes can be added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B8D9A8A-1E43-4800-8C00-066E632B6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symbols</a:t>
            </a: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524600E6-5D5E-4C97-BC55-C0CBF5B8C5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6538" y="2017713"/>
            <a:ext cx="7631112" cy="41148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2AF1975-6916-4F37-AA6B-BA29B8EE0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using UML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E80ECCB-E4FC-49F7-9AC2-ADE1783FA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Many OOAD methodologies have been proposed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They provide some guidelines on the steps to be performed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Basic goal is to identify classes, understand their behavior, and relationships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UML models are used for this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Often UML is used, methodologies are not followed strictly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D62368B-C979-403D-B47D-7311687F9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using UML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12C829A-52A2-4A0E-94FB-C71E0E56C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Basic 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Identify classes, attributes, and operations from use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Define relationships between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Make dynamic models for key use cases and use them to refine class diagrams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Make a functional model and use it to refine the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Optimize and package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Class diagrams play the central role; class defn gets refined as we proceed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9E3AEB5-F9EB-4387-A305-BFF07899F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Restaurant example: Initial classes</a:t>
            </a:r>
          </a:p>
        </p:txBody>
      </p:sp>
      <p:pic>
        <p:nvPicPr>
          <p:cNvPr id="102403" name="Picture 3">
            <a:extLst>
              <a:ext uri="{FF2B5EF4-FFF2-40B4-BE49-F238E27FC236}">
                <a16:creationId xmlns:a16="http://schemas.microsoft.com/office/drawing/2014/main" id="{D4307320-327E-4F60-A846-6CA1C51671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1" y="1828800"/>
            <a:ext cx="6245225" cy="457200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>
            <a:extLst>
              <a:ext uri="{FF2B5EF4-FFF2-40B4-BE49-F238E27FC236}">
                <a16:creationId xmlns:a16="http://schemas.microsoft.com/office/drawing/2014/main" id="{0DA96F18-1495-4248-BEF6-17E74A6395D7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247650"/>
            <a:ext cx="6477000" cy="622935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475CC66-1722-42B5-B2F9-BA7072A82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Restaurant example: a seq diag</a:t>
            </a:r>
          </a:p>
        </p:txBody>
      </p:sp>
      <p:pic>
        <p:nvPicPr>
          <p:cNvPr id="104451" name="Picture 3">
            <a:extLst>
              <a:ext uri="{FF2B5EF4-FFF2-40B4-BE49-F238E27FC236}">
                <a16:creationId xmlns:a16="http://schemas.microsoft.com/office/drawing/2014/main" id="{8EA7E8E5-8887-42EF-8844-72AE85D474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8188" y="2017713"/>
            <a:ext cx="6627812" cy="4114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243B3E8-2BE4-4E60-A99E-5D2534D36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Concepts..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B34A484-1027-452C-BAAB-065289CAA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Messages – through which a sender obj conveys to a target obj a request</a:t>
            </a:r>
          </a:p>
          <a:p>
            <a:pPr eaLnBrk="1" hangingPunct="1"/>
            <a:r>
              <a:rPr lang="en-US" altLang="en-US"/>
              <a:t>For requesting O1 must have – a handle for O2, name of the op, info on ops that O2 requires</a:t>
            </a:r>
          </a:p>
          <a:p>
            <a:pPr eaLnBrk="1" hangingPunct="1"/>
            <a:r>
              <a:rPr lang="en-US" altLang="en-US"/>
              <a:t>General format O2.method(args)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0425F7C8-C897-45AA-AC11-07AF4909D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Detailed Design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20DFC17-E07A-43E7-A13E-F294BFC98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017714"/>
            <a:ext cx="8077200" cy="4306887"/>
          </a:xfrm>
        </p:spPr>
        <p:txBody>
          <a:bodyPr/>
          <a:lstStyle/>
          <a:p>
            <a:pPr eaLnBrk="1" hangingPunct="1"/>
            <a:r>
              <a:rPr lang="en-US" altLang="en-US" sz="2400"/>
              <a:t>HLD does not  specify module logic; this is done during detailed design</a:t>
            </a:r>
          </a:p>
          <a:p>
            <a:pPr eaLnBrk="1" hangingPunct="1"/>
            <a:r>
              <a:rPr lang="en-US" altLang="en-US" sz="2400"/>
              <a:t>One  way to communicate the logic design: use natural language</a:t>
            </a:r>
          </a:p>
          <a:p>
            <a:pPr eaLnBrk="1" hangingPunct="1"/>
            <a:r>
              <a:rPr lang="en-US" altLang="en-US" sz="2400"/>
              <a:t>Is  imprecise and can lead to misunderstanding</a:t>
            </a:r>
          </a:p>
          <a:p>
            <a:pPr eaLnBrk="1" hangingPunct="1"/>
            <a:r>
              <a:rPr lang="en-US" altLang="en-US" sz="2400"/>
              <a:t>Other extreme is to use a  formal  language </a:t>
            </a:r>
          </a:p>
          <a:p>
            <a:pPr eaLnBrk="1" hangingPunct="1"/>
            <a:r>
              <a:rPr lang="en-US" altLang="en-US" sz="2400"/>
              <a:t>Generally a semi-formal language is used – has formal outer structures but informal inside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A3C17F0-0AD8-4B37-B6B6-49831BBEC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Logic/Algorithm Design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6F195CF-9CF1-4583-A865-5DE4C181A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Once the functional module (function or methods in a class) are specified, the algo to implement it is designed</a:t>
            </a:r>
          </a:p>
          <a:p>
            <a:pPr eaLnBrk="1" hangingPunct="1"/>
            <a:r>
              <a:rPr lang="en-US" altLang="en-US"/>
              <a:t>Various techniques possible for designing algorithm – in algos course</a:t>
            </a:r>
          </a:p>
          <a:p>
            <a:pPr eaLnBrk="1" hangingPunct="1"/>
            <a:r>
              <a:rPr lang="en-US" altLang="en-US"/>
              <a:t>Stepwise refinements technique is useful here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258ED2F8-8396-4C95-ACDB-D8EF4CC7B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Modeling of Classes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B5DD555-7F64-4BB1-B20F-A1EFF66B0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Dynamic model to represent behavior of an individual object or a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Shows the states of an object and transitions between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Helps understand the object – focus only on the important logical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State diagrams can be very useful for automated and systematic testing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545B16D-C1E5-4923-B2F6-9148D2EA8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diagram of a stack</a:t>
            </a:r>
          </a:p>
        </p:txBody>
      </p:sp>
      <p:pic>
        <p:nvPicPr>
          <p:cNvPr id="108547" name="Picture 3">
            <a:extLst>
              <a:ext uri="{FF2B5EF4-FFF2-40B4-BE49-F238E27FC236}">
                <a16:creationId xmlns:a16="http://schemas.microsoft.com/office/drawing/2014/main" id="{BFF7644D-E74F-4FAC-81CB-63F3E57284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6688" y="2724150"/>
            <a:ext cx="7772400" cy="2700338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29278A0-6829-4525-8396-62F1C4AE9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Verification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600111B-A460-4E5C-AF9A-7D89EC77F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Main objective: does the design implement the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Analysis for performance, efficiency, etc may also be done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formal languages used for design representation, tools can help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Design reviews remain the most common approach for verification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>
            <a:extLst>
              <a:ext uri="{FF2B5EF4-FFF2-40B4-BE49-F238E27FC236}">
                <a16:creationId xmlns:a16="http://schemas.microsoft.com/office/drawing/2014/main" id="{EF63107E-AB6E-4B16-9EEA-7D33D66A4F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Metrics</a:t>
            </a:r>
          </a:p>
        </p:txBody>
      </p:sp>
      <p:sp>
        <p:nvSpPr>
          <p:cNvPr id="110595" name="Rectangle 6">
            <a:extLst>
              <a:ext uri="{FF2B5EF4-FFF2-40B4-BE49-F238E27FC236}">
                <a16:creationId xmlns:a16="http://schemas.microsoft.com/office/drawing/2014/main" id="{3F5654E5-77CF-4EF7-85E1-415F7512A2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E665F5F6-73D9-43B2-8F3A-4D7FD4CFC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997A256-CB11-48FD-8C82-6A464E5FD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purpose to provide a quantitative evaluation of the design (so the final product can be better)</a:t>
            </a:r>
          </a:p>
          <a:p>
            <a:pPr eaLnBrk="1" hangingPunct="1"/>
            <a:r>
              <a:rPr lang="en-US" altLang="en-US"/>
              <a:t>Size is always a metric – after design it can be more accurately estimated</a:t>
            </a:r>
          </a:p>
          <a:p>
            <a:pPr lvl="1" eaLnBrk="1" hangingPunct="1"/>
            <a:r>
              <a:rPr lang="en-US" altLang="en-US"/>
              <a:t>Number of modules and estimated size of each is one approach</a:t>
            </a:r>
          </a:p>
          <a:p>
            <a:pPr eaLnBrk="1" hangingPunct="1"/>
            <a:r>
              <a:rPr lang="en-US" altLang="en-US"/>
              <a:t>Complexity is another metric of interest – will discuss a few metrics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9B4C948-5726-467B-B41C-86C7B34A7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Metrics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E84A70E-9E16-483E-9FA8-05332C9C7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Focus on structure chart; a good SC is considered as one with each module having one caller (reduces coupling)</a:t>
            </a:r>
          </a:p>
          <a:p>
            <a:pPr eaLnBrk="1" hangingPunct="1"/>
            <a:r>
              <a:rPr lang="en-US" altLang="en-US"/>
              <a:t>The more the SC deviates from a tree, the more impure it is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i="1"/>
              <a:t>Graph impurity = n – e – 1</a:t>
            </a:r>
            <a:br>
              <a:rPr lang="en-US" altLang="en-US" i="1"/>
            </a:br>
            <a:r>
              <a:rPr lang="en-US" altLang="en-US" i="1"/>
              <a:t>n – nodes, e- edges </a:t>
            </a:r>
            <a:r>
              <a:rPr lang="en-US" altLang="en-US"/>
              <a:t>in the graph</a:t>
            </a:r>
          </a:p>
          <a:p>
            <a:pPr eaLnBrk="1" hangingPunct="1"/>
            <a:r>
              <a:rPr lang="en-US" altLang="en-US"/>
              <a:t>Impurity of 0 means tree; as this no increases, the impurity increases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0FCA408-7B93-495C-8A44-F1CE86983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Stability Metrics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2BD41479-8275-4432-9A48-E4179AC9A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Stability tries to capture the impact of a change on the design</a:t>
            </a:r>
          </a:p>
          <a:p>
            <a:pPr eaLnBrk="1" hangingPunct="1"/>
            <a:r>
              <a:rPr lang="en-US" altLang="en-US"/>
              <a:t>Higher the stability, the better it is</a:t>
            </a:r>
          </a:p>
          <a:p>
            <a:pPr eaLnBrk="1" hangingPunct="1"/>
            <a:r>
              <a:rPr lang="en-US" altLang="en-US"/>
              <a:t>Stability of a module – the number of assumptions made by other modules about this module</a:t>
            </a:r>
          </a:p>
          <a:p>
            <a:pPr lvl="1" eaLnBrk="1" hangingPunct="1"/>
            <a:r>
              <a:rPr lang="en-US" altLang="en-US"/>
              <a:t>Depends on module interface, global data the module uses</a:t>
            </a:r>
          </a:p>
          <a:p>
            <a:pPr lvl="1" eaLnBrk="1" hangingPunct="1"/>
            <a:r>
              <a:rPr lang="en-US" altLang="en-US"/>
              <a:t>Are known after design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0E5D4B0-6030-4AC3-8140-C48902CD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Flow Metrics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9DA2408-B973-405F-902D-3CA67490B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Complexity of a module is viewed as depending on intra-module complexity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Intramodule estimated by module size and the information flowing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Size in LOC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Inflow – info flowing in the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Outflow – info flowing out of the 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Dc = size * (inflow * outflow)</a:t>
            </a:r>
            <a:r>
              <a:rPr lang="en-US" altLang="en-US" baseline="30000"/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7099969-5574-4D99-A54E-2292BD7AB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Concepts..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03DFAFC-40F3-43B3-A95E-66888F691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Classes – a class is a stencil from which objects are created; defines the structure and services. A class has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interface which defines which parts of an object can be accessed from outside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Body that implements the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Instance variables to hold object state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Objects and classes are different; class is a type, object is an instance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State and identity is of objects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02FD90E-D960-4AEA-AB50-C81652A7E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flow metrics…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44F1F0F-1D0D-4334-B0A3-448B0F888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(inflow * outflow) represents total combination of inputs and outputs</a:t>
            </a:r>
          </a:p>
          <a:p>
            <a:pPr eaLnBrk="1" hangingPunct="1"/>
            <a:r>
              <a:rPr lang="en-US" altLang="en-US"/>
              <a:t>Its square reps interconnection between the modules</a:t>
            </a:r>
          </a:p>
          <a:p>
            <a:pPr eaLnBrk="1" hangingPunct="1"/>
            <a:r>
              <a:rPr lang="en-US" altLang="en-US"/>
              <a:t>Size represents the internal complexity of the module</a:t>
            </a:r>
          </a:p>
          <a:p>
            <a:pPr eaLnBrk="1" hangingPunct="1"/>
            <a:r>
              <a:rPr lang="en-US" altLang="en-US"/>
              <a:t>Product represents the total complexity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EE3A8A3-EFFA-4EBE-A63D-19CCB9411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Identifying error-prone modules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4E679406-34F1-4F40-A2C6-C3213D66E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Uses avg complexity of modules and std dev to identify error prone and complex modules: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Error prone: If Dc &gt; avg complexity + std_dev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Complex: If avg complexity &lt; Dc &lt; avg + std dev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Normal: Otherwise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75903CC8-AD31-4709-823A-8A7EDA170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Complexity metrics for OO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C7821D9B-4913-4BE3-9F24-AB4B50B8D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Weighted methods per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Complexity of a class depends on no of classes and their 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Suppose complexity of methods is c1, c2..; by some functional complexity metric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WMC = </a:t>
            </a:r>
            <a:r>
              <a:rPr lang="el-GR" altLang="en-US"/>
              <a:t>Σ</a:t>
            </a:r>
            <a:r>
              <a:rPr lang="en-US" altLang="en-US"/>
              <a:t> ci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Large WMC might mean that the class is more fault-prone</a:t>
            </a:r>
            <a:endParaRPr lang="el-G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23FBA0D-6377-4300-8F42-33655027A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Metrics…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C6B0D50-C889-4F74-B7A5-FE27F295A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Depth of Inheritance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DIT of C is depth from the root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Length of the path from root to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DIT is significant in predicting fault proneness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Number of Children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Immediate no of subclasses of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Gives a sense of reuse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C24BBE24-DC1C-4D19-85BD-559BF6C1A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Metrics…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593BDAEA-FD9F-4735-BE0D-666E3A5D9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Coupling between classes</a:t>
            </a:r>
          </a:p>
          <a:p>
            <a:pPr lvl="1" eaLnBrk="1" hangingPunct="1"/>
            <a:r>
              <a:rPr lang="en-US" altLang="en-US"/>
              <a:t>No of classes to which this class is coupled</a:t>
            </a:r>
          </a:p>
          <a:p>
            <a:pPr lvl="1" eaLnBrk="1" hangingPunct="1"/>
            <a:r>
              <a:rPr lang="en-US" altLang="en-US"/>
              <a:t>Two classes are coupled if methods of one use methods or attr of other</a:t>
            </a:r>
          </a:p>
          <a:p>
            <a:pPr lvl="1" eaLnBrk="1" hangingPunct="1"/>
            <a:r>
              <a:rPr lang="en-US" altLang="en-US"/>
              <a:t>Can be determined from code</a:t>
            </a:r>
          </a:p>
          <a:p>
            <a:pPr lvl="1" eaLnBrk="1" hangingPunct="1"/>
            <a:r>
              <a:rPr lang="en-US" altLang="en-US"/>
              <a:t>(There are indirect forms of coupling that cannot be statically determined)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86A10F4-B153-4ACF-8D49-DB660D1FA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Metrics…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F640E724-B631-4D74-B9BD-92AAB03C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Response for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total no of methods that can be invoked from this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Captures the strength of connections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Lack of cohesion in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Two methods form a cohesive pair if they access some common vars (form a non-cohesive pair if no common var)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LCOM is the number of method pairs that are non-cohesive – the no of cohesive pairs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6BA3D5BB-741F-46EE-AC1A-26BB078A3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Metrics with detailed design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7882867-3A66-4A71-98FC-ED9B6B956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logic is known, internal complexity metrics can be determined</a:t>
            </a:r>
          </a:p>
          <a:p>
            <a:pPr eaLnBrk="1" hangingPunct="1"/>
            <a:r>
              <a:rPr lang="en-US" altLang="en-US"/>
              <a:t>We will cover all detailed design based metrics along with code metrics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319D38E-2680-4D32-9023-33512DFE2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92F785B-18A5-41F1-B825-BEDB41D9E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Design for a system is a plan for a solution – want correct and modular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Cohesion and coupling key concepts to ensure modularity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Structure charts and structured design methodology can be used for function-oriented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UML can be used for OO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Various complexity metrics exist to evaluate a design complexity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AC06E5F-53EF-42DD-B8A0-8D082C1A7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Relationship among objects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34A79E3-7C03-46E4-84E7-DEE4B2959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/>
              <a:t>An object has some capability – for other services it interacts with other objects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/>
              <a:t>Some different ways for interaction: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Supplier object is global to client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Supplier obj is a parm to some op of the client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Supplier obj is part of the client obj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Supplier obj is locally declared in some op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/>
              <a:t>Relationship can be either aggregation (whole-part relationship), or just client server relationship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9FB1BFC-B625-4BAF-944D-FF730F918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00921D7-AC98-430A-9C91-CA4610C17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Inheritance is unique to OO and not there in function-oriented languages/models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Inheritance by class B from class A is the facility by which B implicitly gets the attributes and ops of A as part of itself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Attributes and methods of A are reused by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B inherits from A, B is the </a:t>
            </a:r>
            <a:r>
              <a:rPr lang="en-US" altLang="en-US" i="1"/>
              <a:t>subclass</a:t>
            </a:r>
            <a:r>
              <a:rPr lang="en-US" altLang="en-US"/>
              <a:t> or </a:t>
            </a:r>
            <a:r>
              <a:rPr lang="en-US" altLang="en-US" i="1"/>
              <a:t>derived</a:t>
            </a:r>
            <a:r>
              <a:rPr lang="en-US" altLang="en-US"/>
              <a:t> class and A is the </a:t>
            </a:r>
            <a:r>
              <a:rPr lang="en-US" altLang="en-US" i="1"/>
              <a:t>base</a:t>
            </a:r>
            <a:r>
              <a:rPr lang="en-US" altLang="en-US"/>
              <a:t> class or </a:t>
            </a:r>
            <a:r>
              <a:rPr lang="en-US" altLang="en-US" i="1"/>
              <a:t>superclass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43CD751-218C-4182-82EB-EC9BB0FDE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Inheritance..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7A02784-0658-4FE1-A8A6-636A3CE26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subclass B generally has a derived part (inherited from A) and an incremental part (is new)</a:t>
            </a:r>
          </a:p>
          <a:p>
            <a:pPr eaLnBrk="1" hangingPunct="1"/>
            <a:r>
              <a:rPr lang="en-US" altLang="en-US"/>
              <a:t>Hence, B needs to define only the incremental part</a:t>
            </a:r>
          </a:p>
          <a:p>
            <a:pPr eaLnBrk="1" hangingPunct="1"/>
            <a:r>
              <a:rPr lang="en-US" altLang="en-US"/>
              <a:t>Creates an “is-a” relationship – objects of type B are also objects of type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C46542A-431D-4BD9-8915-E76F50F86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Inheritance…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1E53DBEC-6A2A-4C90-8480-75058FC72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905000"/>
            <a:ext cx="3657600" cy="4572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</Words>
  <Application>Microsoft Office PowerPoint</Application>
  <PresentationFormat>Widescreen</PresentationFormat>
  <Paragraphs>254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Wingdings</vt:lpstr>
      <vt:lpstr>Office Theme</vt:lpstr>
      <vt:lpstr>Object Oriented Design and UML</vt:lpstr>
      <vt:lpstr>OO Concepts</vt:lpstr>
      <vt:lpstr>OO Concepts…</vt:lpstr>
      <vt:lpstr>OO Concepts..</vt:lpstr>
      <vt:lpstr>OO Concepts..</vt:lpstr>
      <vt:lpstr>Relationship among objects</vt:lpstr>
      <vt:lpstr>Inheritance</vt:lpstr>
      <vt:lpstr>Inheritance..</vt:lpstr>
      <vt:lpstr>Inheritance…</vt:lpstr>
      <vt:lpstr>Inheritance…</vt:lpstr>
      <vt:lpstr>PowerPoint Presentation</vt:lpstr>
      <vt:lpstr>Inheritance…</vt:lpstr>
      <vt:lpstr>Inheritance…</vt:lpstr>
      <vt:lpstr>Inheritance and Polymorphism</vt:lpstr>
      <vt:lpstr>Unified Modeling Language (UML) and Modeling</vt:lpstr>
      <vt:lpstr>Modeling</vt:lpstr>
      <vt:lpstr>Why build models?</vt:lpstr>
      <vt:lpstr>Modeling</vt:lpstr>
      <vt:lpstr>Views in an UML</vt:lpstr>
      <vt:lpstr>Class Diagrams</vt:lpstr>
      <vt:lpstr>Class Diagram…</vt:lpstr>
      <vt:lpstr>Class – example</vt:lpstr>
      <vt:lpstr>Generalization-Specialization</vt:lpstr>
      <vt:lpstr>Example – class hierarchy</vt:lpstr>
      <vt:lpstr>Association/aggregation</vt:lpstr>
      <vt:lpstr>Example – association/aggregation</vt:lpstr>
      <vt:lpstr>Interaction Diagrams</vt:lpstr>
      <vt:lpstr>Sequence Diagram</vt:lpstr>
      <vt:lpstr>Example – sequence diag.</vt:lpstr>
      <vt:lpstr>Collaboration diagram</vt:lpstr>
      <vt:lpstr>Example – collaboration diag</vt:lpstr>
      <vt:lpstr>Other Diagrams</vt:lpstr>
      <vt:lpstr>Other Diagrams</vt:lpstr>
      <vt:lpstr>Other symbols</vt:lpstr>
      <vt:lpstr>Design using UML</vt:lpstr>
      <vt:lpstr>Design using UML</vt:lpstr>
      <vt:lpstr>Restaurant example: Initial classes</vt:lpstr>
      <vt:lpstr>PowerPoint Presentation</vt:lpstr>
      <vt:lpstr>Restaurant example: a seq diag</vt:lpstr>
      <vt:lpstr>Detailed Design</vt:lpstr>
      <vt:lpstr>Logic/Algorithm Design</vt:lpstr>
      <vt:lpstr>State Modeling of Classes</vt:lpstr>
      <vt:lpstr>State diagram of a stack</vt:lpstr>
      <vt:lpstr>Design Verification</vt:lpstr>
      <vt:lpstr>Metrics</vt:lpstr>
      <vt:lpstr>Background</vt:lpstr>
      <vt:lpstr>Network Metrics</vt:lpstr>
      <vt:lpstr>Stability Metrics</vt:lpstr>
      <vt:lpstr>Information Flow Metrics</vt:lpstr>
      <vt:lpstr>Information flow metrics…</vt:lpstr>
      <vt:lpstr>Identifying error-prone modules</vt:lpstr>
      <vt:lpstr>Complexity metrics for OO</vt:lpstr>
      <vt:lpstr>OO Metrics…</vt:lpstr>
      <vt:lpstr>OO Metrics…</vt:lpstr>
      <vt:lpstr>Metrics…</vt:lpstr>
      <vt:lpstr>Metrics with detailed design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Manjari Gupta</dc:creator>
  <cp:lastModifiedBy>Manjari Gupta</cp:lastModifiedBy>
  <cp:revision>3</cp:revision>
  <dcterms:created xsi:type="dcterms:W3CDTF">2021-06-21T08:53:51Z</dcterms:created>
  <dcterms:modified xsi:type="dcterms:W3CDTF">2023-09-01T16:09:42Z</dcterms:modified>
</cp:coreProperties>
</file>