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5" r:id="rId2"/>
    <p:sldId id="449" r:id="rId3"/>
    <p:sldId id="450" r:id="rId4"/>
    <p:sldId id="257" r:id="rId5"/>
    <p:sldId id="261" r:id="rId6"/>
    <p:sldId id="262" r:id="rId7"/>
    <p:sldId id="364" r:id="rId8"/>
    <p:sldId id="420" r:id="rId9"/>
    <p:sldId id="421" r:id="rId10"/>
    <p:sldId id="423" r:id="rId11"/>
    <p:sldId id="424" r:id="rId12"/>
    <p:sldId id="425" r:id="rId13"/>
    <p:sldId id="426" r:id="rId14"/>
    <p:sldId id="319" r:id="rId15"/>
    <p:sldId id="321" r:id="rId16"/>
    <p:sldId id="322" r:id="rId17"/>
    <p:sldId id="323" r:id="rId18"/>
    <p:sldId id="324" r:id="rId19"/>
    <p:sldId id="325" r:id="rId20"/>
    <p:sldId id="326" r:id="rId21"/>
    <p:sldId id="427" r:id="rId22"/>
    <p:sldId id="428" r:id="rId23"/>
    <p:sldId id="4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066FA-4AC0-4329-8B71-FBA649511A8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28348-69FF-4282-9885-AA15C87FA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5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9B84557-BFC0-48EF-A26A-39742C1D5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CECB0F6-A1EB-41F3-9229-D63DED45D439}" type="slidenum">
              <a:rPr lang="en-US" altLang="en-US">
                <a:latin typeface="Times New Roman" panose="02020603050405020304" pitchFamily="18" charset="0"/>
              </a:rPr>
              <a:pPr algn="r"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BF11E75-CE64-4652-B0B7-654250AF7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6C30D85-2B9F-487A-BC91-0BDB567CD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>
            <a:extLst>
              <a:ext uri="{FF2B5EF4-FFF2-40B4-BE49-F238E27FC236}">
                <a16:creationId xmlns:a16="http://schemas.microsoft.com/office/drawing/2014/main" id="{27487B5D-791A-4523-90FD-4AA9B25F5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23" name="Text Box 3">
            <a:extLst>
              <a:ext uri="{FF2B5EF4-FFF2-40B4-BE49-F238E27FC236}">
                <a16:creationId xmlns:a16="http://schemas.microsoft.com/office/drawing/2014/main" id="{CB7285F1-B554-4FC3-836C-45B7E20B4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818" name="Rectangle 2">
            <a:extLst>
              <a:ext uri="{FF2B5EF4-FFF2-40B4-BE49-F238E27FC236}">
                <a16:creationId xmlns:a16="http://schemas.microsoft.com/office/drawing/2014/main" id="{406A35EF-C77F-448A-9160-290608AD50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6819" name="Text Box 3">
            <a:extLst>
              <a:ext uri="{FF2B5EF4-FFF2-40B4-BE49-F238E27FC236}">
                <a16:creationId xmlns:a16="http://schemas.microsoft.com/office/drawing/2014/main" id="{FCE2E6A7-327E-4E3A-B03D-4CD10344B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Rectangle 2">
            <a:extLst>
              <a:ext uri="{FF2B5EF4-FFF2-40B4-BE49-F238E27FC236}">
                <a16:creationId xmlns:a16="http://schemas.microsoft.com/office/drawing/2014/main" id="{86A1498C-3208-4FD8-BFF1-DE6679BC90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8867" name="Text Box 3">
            <a:extLst>
              <a:ext uri="{FF2B5EF4-FFF2-40B4-BE49-F238E27FC236}">
                <a16:creationId xmlns:a16="http://schemas.microsoft.com/office/drawing/2014/main" id="{9C35486B-5EA0-42DB-B334-16AD83BE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>
            <a:extLst>
              <a:ext uri="{FF2B5EF4-FFF2-40B4-BE49-F238E27FC236}">
                <a16:creationId xmlns:a16="http://schemas.microsoft.com/office/drawing/2014/main" id="{ADB5B02B-FF96-4F85-B80E-8E216952C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0915" name="Text Box 3">
            <a:extLst>
              <a:ext uri="{FF2B5EF4-FFF2-40B4-BE49-F238E27FC236}">
                <a16:creationId xmlns:a16="http://schemas.microsoft.com/office/drawing/2014/main" id="{885593F0-9AC0-4AC5-A05D-9BD542D4C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2" name="Rectangle 2">
            <a:extLst>
              <a:ext uri="{FF2B5EF4-FFF2-40B4-BE49-F238E27FC236}">
                <a16:creationId xmlns:a16="http://schemas.microsoft.com/office/drawing/2014/main" id="{458BB91D-46F4-4D75-AFDD-2CD0973332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2963" name="Text Box 3">
            <a:extLst>
              <a:ext uri="{FF2B5EF4-FFF2-40B4-BE49-F238E27FC236}">
                <a16:creationId xmlns:a16="http://schemas.microsoft.com/office/drawing/2014/main" id="{624DD2A4-8DCD-48D6-A3D0-6C63C9935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0" name="Rectangle 2">
            <a:extLst>
              <a:ext uri="{FF2B5EF4-FFF2-40B4-BE49-F238E27FC236}">
                <a16:creationId xmlns:a16="http://schemas.microsoft.com/office/drawing/2014/main" id="{ED47B4CB-D142-4F48-B119-D9682C8760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5011" name="Text Box 3">
            <a:extLst>
              <a:ext uri="{FF2B5EF4-FFF2-40B4-BE49-F238E27FC236}">
                <a16:creationId xmlns:a16="http://schemas.microsoft.com/office/drawing/2014/main" id="{57535266-9D50-40CC-B6FE-AC4C8141E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Rectangle 2">
            <a:extLst>
              <a:ext uri="{FF2B5EF4-FFF2-40B4-BE49-F238E27FC236}">
                <a16:creationId xmlns:a16="http://schemas.microsoft.com/office/drawing/2014/main" id="{4C7458B1-7637-4E86-AD94-4E79710BE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7059" name="Text Box 3">
            <a:extLst>
              <a:ext uri="{FF2B5EF4-FFF2-40B4-BE49-F238E27FC236}">
                <a16:creationId xmlns:a16="http://schemas.microsoft.com/office/drawing/2014/main" id="{BB40BDA9-C372-4E5B-BA3E-0614B576E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42D7EC7-454C-4FDB-91BF-34F6C530D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D096FC6-DFA1-4E67-AF88-8B5B87232DD7}" type="slidenum">
              <a:rPr lang="en-US" altLang="en-US">
                <a:latin typeface="Times New Roman" panose="02020603050405020304" pitchFamily="18" charset="0"/>
              </a:rPr>
              <a:pPr algn="r"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5E3360F-A552-4575-9A02-73F4FAA72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97C9EFF-412E-4140-9FC5-8D6C85251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398FC16-F2A9-4BA0-9CC7-797171715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27654CC-A35C-43F6-AA9A-327E8C2FF226}" type="slidenum">
              <a:rPr lang="en-US" altLang="en-US">
                <a:latin typeface="Times New Roman" panose="02020603050405020304" pitchFamily="18" charset="0"/>
              </a:rPr>
              <a:pPr algn="r"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45F8CD1-FA48-47A0-A180-8978D16DD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8512FF3-683A-4824-BB16-3A637ECAB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01AF5BE-75A2-4A8B-B0B8-255C5FBE8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7252918-8203-458C-AADC-FFCA94D76057}" type="slidenum">
              <a:rPr lang="en-US" altLang="en-US">
                <a:latin typeface="Times New Roman" panose="02020603050405020304" pitchFamily="18" charset="0"/>
              </a:rPr>
              <a:pPr algn="r"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F719871-AF82-498C-9318-7B32EADB7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7967146-6143-4AA7-9284-19496E1D3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71965C5-3195-4976-BC5D-4E83CCF359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3EDF5FD-34F8-432A-8D8A-B8485A805B92}" type="slidenum">
              <a:rPr lang="en-US" altLang="en-US">
                <a:latin typeface="Times New Roman" panose="02020603050405020304" pitchFamily="18" charset="0"/>
              </a:rPr>
              <a:pPr algn="r"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E991A5C-CB4D-4032-9EB5-656BF9CF7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48186A8-8DAD-484E-83D4-44C63CD39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E23519F-47E0-4F1F-B910-74121467C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70210A4-E889-4FF0-B94B-FFB7ABF77613}" type="slidenum">
              <a:rPr lang="en-US" altLang="en-US">
                <a:latin typeface="Times New Roman" panose="02020603050405020304" pitchFamily="18" charset="0"/>
              </a:rPr>
              <a:pPr algn="r"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4159E41-9738-4511-8137-2FA3F8E33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D5E6A9A-2B70-4681-B24C-B7A83C9E9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39AE78A-77A8-4370-B59D-7E18E4C8F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5D5B379-D4A0-4BBA-AF42-B69D18973BC3}" type="slidenum">
              <a:rPr lang="en-US" altLang="en-US">
                <a:latin typeface="Times New Roman" panose="02020603050405020304" pitchFamily="18" charset="0"/>
              </a:rPr>
              <a:pPr algn="r"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A502DF0-353A-47F2-8E19-C6E8CB9781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32BF959-EACF-47C9-B402-27131E34C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4A13632-26C8-4B6E-A845-A7116D92E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9D464BD-D65E-4931-9A79-612A7E6EDFDB}" type="slidenum">
              <a:rPr lang="en-US" altLang="en-US">
                <a:latin typeface="Times New Roman" panose="02020603050405020304" pitchFamily="18" charset="0"/>
              </a:rPr>
              <a:pPr algn="r"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9C43FB2-8203-40B9-8382-F6F12ABCD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F268373-27C4-410F-9A2B-A3B0102BC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04C9B5E-A823-4A47-9F49-511517584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31DB5DB-A589-44AE-B1D6-8AC88253A3BD}" type="slidenum">
              <a:rPr lang="en-US" altLang="en-US">
                <a:latin typeface="Times New Roman" panose="02020603050405020304" pitchFamily="18" charset="0"/>
              </a:rPr>
              <a:pPr algn="r"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D1A29AE-E117-445F-B9B1-CB6B2A92F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2B9F023-2E51-4376-A3D7-A3CD702AE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BBE06EF-07D2-40DD-8848-2430A356D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1BD67BA-50B4-4627-9BE6-4F2DB405A22C}" type="slidenum">
              <a:rPr lang="en-US" altLang="en-US">
                <a:latin typeface="Times New Roman" panose="02020603050405020304" pitchFamily="18" charset="0"/>
              </a:rPr>
              <a:pPr algn="r"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8E4A067-D57B-47D1-9CB9-6926DDC31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70E9F1C-D324-4B05-A0D0-475A74DAB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4EE5B30-3735-4740-91C8-46E7A9C58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54E8732-7331-4171-8735-9C37E8279556}" type="slidenum">
              <a:rPr lang="en-US" altLang="en-US">
                <a:latin typeface="Times New Roman" panose="02020603050405020304" pitchFamily="18" charset="0"/>
              </a:rPr>
              <a:pPr algn="r"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0B4CCC6-F7FF-4ABF-AF63-8908C7A19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F3AC818-F845-44D2-A4B2-94E74E4EA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FD8DE9E-485E-460A-97ED-1B21E6BCE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DC0EE05-635A-471F-938F-2230B04D6739}" type="slidenum">
              <a:rPr lang="en-US" altLang="en-US">
                <a:latin typeface="Times New Roman" panose="02020603050405020304" pitchFamily="18" charset="0"/>
              </a:rPr>
              <a:pPr algn="r"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69EC768-30D4-4C91-B099-31C125F1F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FB5BC10-C33F-4A3C-A823-8E2126A56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EB62-0E35-4BEF-A970-2EA4013B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9993-9B04-40BD-B664-0179C73E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CF4A-FFD1-4E44-87A3-0BD35077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54FC-16C7-4AA1-A021-D84F6393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3AB3-1A1C-4992-8821-DBC845F4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9C8C-EF92-4D0C-B0D4-7505B1DF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E0A03-7C89-45F2-A470-C378C8981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7B4F-7F98-43DC-95C7-A7F89585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2A51-67B7-4404-987C-81DDBFCF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3C22-17A1-47F4-9394-F50AF5A3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6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DD240-EE84-4C15-AD4B-4A73EA1C2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4358-01D4-4AC4-9076-B08149C4E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9215-556A-4964-A796-1A29FDEE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5956-CCA4-4841-8420-61B719ED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E27EB-8A24-4CA9-9D5B-659E3D31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6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F793-558E-4D56-A129-08D8865E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A96D-05B9-432B-8619-DE3C0EB0D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7368-45AA-4E61-A0A5-B9238099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C246-E7E6-4123-995A-6391EC15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A701-4F87-47D8-A380-478FDFB4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D4AF-E23B-4BEB-AE09-A142A2B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9EF03-C744-41A2-8089-3CE9AB2C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437A-CD1F-4915-8CE7-2D3317ED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832D-4F2C-4EDC-8463-38C205A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B6D7D-7DCF-4827-A82C-4CED1F53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D389-6A8F-4D48-B768-861A2EF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FB38-5FF9-4470-B961-849489F2A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7F8CA-BA0D-4C72-B5EC-9882683BB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8635-0981-40C1-BA35-E1A1F700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BB220-10F2-44FE-8101-D78E4488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D720-1006-42D3-B4EA-CAA88EC2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83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D659-4EAB-4CE3-B1A4-978C58AE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D3FF-1141-4D1E-9111-D1331036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D87C-D8D4-4F53-836B-31D64DD8F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09B63-0533-45A1-8124-B4E6DFDC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42354-EC3F-4096-82F5-F7BA08FBC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F0872-09C6-4284-96B1-C90161FF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6A8E3-089F-4CF4-A5C7-DDC3F80C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18E47-145D-4BB5-8330-4BC2856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8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055E-6FF1-4C18-9712-92D2DBD4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D4A3F-F27B-4CB4-8F70-6EDFADC6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6AAC6-7CFE-4E87-B9B3-6331099A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22443-FBC5-4CB4-92D3-20483E59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69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C81E9-0BC9-42D3-8387-AD62CFDF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88E0C-9CF5-47B0-B0C2-74956A5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637C-184B-43CB-8D62-0ED9A321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5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FA95-4AA6-475C-BD67-C79ABEA0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901F-F467-48E8-A4ED-2E746796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9C1C4-DDF8-4F20-84D3-BA4A7B83C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4F2A-A024-44DB-A1FA-AF254393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C9C1-0C02-491C-8CBE-3CF7F0D8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3138-40FF-448D-88E5-E78B83F2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6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5A91-F32D-4EEC-95FA-02B4D4D0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0E67E-222D-4448-92C3-286701DD5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6DB13-4D04-4347-9CE4-C7D3EC73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0680-F1AD-43E7-83D3-3C812D4B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6BC1B-57DC-44B4-8474-8A2FADE2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61970-EACF-49AC-992F-14F3A6D8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79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983E2-9B97-435A-9151-BF3E71C3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A8DFC-970A-471E-8159-27C57F4B8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FB50-4A81-4237-B5A0-D56896005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652C-5A77-4F59-A78F-1D714B0F8DF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B821-C153-4457-8F6C-31958D640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D742-07C7-4CA9-816F-CF5BC9060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450D-1B9C-4EE5-8486-8369CFD8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>
            <a:extLst>
              <a:ext uri="{FF2B5EF4-FFF2-40B4-BE49-F238E27FC236}">
                <a16:creationId xmlns:a16="http://schemas.microsoft.com/office/drawing/2014/main" id="{13DF616F-82CF-4F5A-828B-ECFE4E65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Testing</a:t>
            </a:r>
          </a:p>
        </p:txBody>
      </p:sp>
      <p:sp>
        <p:nvSpPr>
          <p:cNvPr id="5123" name="Rectangle 16">
            <a:extLst>
              <a:ext uri="{FF2B5EF4-FFF2-40B4-BE49-F238E27FC236}">
                <a16:creationId xmlns:a16="http://schemas.microsoft.com/office/drawing/2014/main" id="{45D7CBA2-AE18-4211-A0A9-FAEC7AB69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30ACAB1-AB8D-4A86-A641-E6F01346A87D}" type="slidenum">
              <a:rPr lang="en-US" altLang="en-US">
                <a:solidFill>
                  <a:schemeClr val="bg2"/>
                </a:solidFill>
              </a:rPr>
              <a:pPr algn="r"/>
              <a:t>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5124" name="Rectangle 1026">
            <a:extLst>
              <a:ext uri="{FF2B5EF4-FFF2-40B4-BE49-F238E27FC236}">
                <a16:creationId xmlns:a16="http://schemas.microsoft.com/office/drawing/2014/main" id="{21288DC6-6088-420B-81BE-49C630217D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4600" y="1830389"/>
            <a:ext cx="7772400" cy="1138237"/>
          </a:xfrm>
        </p:spPr>
        <p:txBody>
          <a:bodyPr/>
          <a:lstStyle/>
          <a:p>
            <a:pPr eaLnBrk="1" hangingPunct="1"/>
            <a:r>
              <a:rPr lang="en-US" altLang="en-US" sz="5900"/>
              <a:t>Software Testing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C9C8AB06-88EF-4D1E-9F59-1FE22654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38733147-A627-429D-A5F1-D9A83A0F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8A0F952-9DB7-40A1-B7CC-E858689E7B44}" type="slidenum">
              <a:rPr lang="en-US" altLang="en-US"/>
              <a:pPr algn="r"/>
              <a:t>10</a:t>
            </a:fld>
            <a:endParaRPr lang="en-US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D6087AC-C75A-48AF-A8C7-A1451E2A6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Levels of Testing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B3AE503-83F3-4888-9D55-6D2002700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code contains requirement defects, design defects, and coding defects</a:t>
            </a:r>
          </a:p>
          <a:p>
            <a:pPr eaLnBrk="1" hangingPunct="1"/>
            <a:r>
              <a:rPr lang="en-US" altLang="en-US"/>
              <a:t>Nature of defects is different for different injection stages</a:t>
            </a:r>
          </a:p>
          <a:p>
            <a:pPr eaLnBrk="1" hangingPunct="1"/>
            <a:r>
              <a:rPr lang="en-US" altLang="en-US"/>
              <a:t>One type of testing will be unable to detect the different types of defects</a:t>
            </a:r>
          </a:p>
          <a:p>
            <a:pPr eaLnBrk="1" hangingPunct="1"/>
            <a:r>
              <a:rPr lang="en-US" altLang="en-US"/>
              <a:t>Different levels of testing are used to uncover these defects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69DE07FB-F1D6-479B-8D96-127B959D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A0585496-B26C-4349-A933-0C9A5094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D1DA463-D8A8-4451-BB2A-C5779475893A}" type="slidenum">
              <a:rPr lang="en-US" altLang="en-US"/>
              <a:pPr algn="r"/>
              <a:t>11</a:t>
            </a:fld>
            <a:endParaRPr lang="en-US" altLang="en-US"/>
          </a:p>
        </p:txBody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F62C0319-41DD-4302-8245-D1B99E5A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022475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User needs</a:t>
            </a:r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9792C742-D5AF-4266-BDD7-BEBA60D1F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1981200"/>
            <a:ext cx="249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Acceptance testing</a:t>
            </a:r>
          </a:p>
        </p:txBody>
      </p:sp>
      <p:sp>
        <p:nvSpPr>
          <p:cNvPr id="21510" name="Text Box 4">
            <a:extLst>
              <a:ext uri="{FF2B5EF4-FFF2-40B4-BE49-F238E27FC236}">
                <a16:creationId xmlns:a16="http://schemas.microsoft.com/office/drawing/2014/main" id="{C717E54E-792A-4729-A9C9-199BCAF0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1" y="3216276"/>
            <a:ext cx="1771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Requirement</a:t>
            </a:r>
          </a:p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specification</a:t>
            </a:r>
          </a:p>
        </p:txBody>
      </p:sp>
      <p:sp>
        <p:nvSpPr>
          <p:cNvPr id="21511" name="Text Box 5">
            <a:extLst>
              <a:ext uri="{FF2B5EF4-FFF2-40B4-BE49-F238E27FC236}">
                <a16:creationId xmlns:a16="http://schemas.microsoft.com/office/drawing/2014/main" id="{27DBA30F-AA58-4D78-88E9-E9647F8A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3352800"/>
            <a:ext cx="196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System testing</a:t>
            </a:r>
          </a:p>
        </p:txBody>
      </p:sp>
      <p:sp>
        <p:nvSpPr>
          <p:cNvPr id="21512" name="Text Box 6">
            <a:extLst>
              <a:ext uri="{FF2B5EF4-FFF2-40B4-BE49-F238E27FC236}">
                <a16:creationId xmlns:a16="http://schemas.microsoft.com/office/drawing/2014/main" id="{A2C968D8-B5D0-49AC-9A19-5E0802636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841875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Design</a:t>
            </a:r>
          </a:p>
        </p:txBody>
      </p:sp>
      <p:sp>
        <p:nvSpPr>
          <p:cNvPr id="21513" name="Text Box 7">
            <a:extLst>
              <a:ext uri="{FF2B5EF4-FFF2-40B4-BE49-F238E27FC236}">
                <a16:creationId xmlns:a16="http://schemas.microsoft.com/office/drawing/2014/main" id="{B2B3387E-4881-488B-B553-5B680699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6" y="6061075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21514" name="Text Box 8">
            <a:extLst>
              <a:ext uri="{FF2B5EF4-FFF2-40B4-BE49-F238E27FC236}">
                <a16:creationId xmlns:a16="http://schemas.microsoft.com/office/drawing/2014/main" id="{DE0E52EC-ECF0-4D8D-9355-2563D22D2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550" y="4841875"/>
            <a:ext cx="240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Integration testing</a:t>
            </a:r>
          </a:p>
        </p:txBody>
      </p:sp>
      <p:sp>
        <p:nvSpPr>
          <p:cNvPr id="21515" name="Text Box 9">
            <a:extLst>
              <a:ext uri="{FF2B5EF4-FFF2-40B4-BE49-F238E27FC236}">
                <a16:creationId xmlns:a16="http://schemas.microsoft.com/office/drawing/2014/main" id="{11C678E7-9B50-426F-9BC2-F4B918DEC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6096000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Unit testing</a:t>
            </a:r>
          </a:p>
        </p:txBody>
      </p:sp>
      <p:sp>
        <p:nvSpPr>
          <p:cNvPr id="21516" name="Line 10">
            <a:extLst>
              <a:ext uri="{FF2B5EF4-FFF2-40B4-BE49-F238E27FC236}">
                <a16:creationId xmlns:a16="http://schemas.microsoft.com/office/drawing/2014/main" id="{5BF064AF-ABAE-4B3B-AEF9-C577E73B4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4825" y="2286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7" name="Line 11">
            <a:extLst>
              <a:ext uri="{FF2B5EF4-FFF2-40B4-BE49-F238E27FC236}">
                <a16:creationId xmlns:a16="http://schemas.microsoft.com/office/drawing/2014/main" id="{F5F2F00C-2317-4C5C-B4D7-5CAA84BC3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25" y="2438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8" name="Line 12">
            <a:extLst>
              <a:ext uri="{FF2B5EF4-FFF2-40B4-BE49-F238E27FC236}">
                <a16:creationId xmlns:a16="http://schemas.microsoft.com/office/drawing/2014/main" id="{0748B886-3A43-400A-B487-42C161848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25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9" name="Line 13">
            <a:extLst>
              <a:ext uri="{FF2B5EF4-FFF2-40B4-BE49-F238E27FC236}">
                <a16:creationId xmlns:a16="http://schemas.microsoft.com/office/drawing/2014/main" id="{A8755B9A-C25C-42D4-9BC9-4CCC98E72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25" y="533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0" name="Line 14">
            <a:extLst>
              <a:ext uri="{FF2B5EF4-FFF2-40B4-BE49-F238E27FC236}">
                <a16:creationId xmlns:a16="http://schemas.microsoft.com/office/drawing/2014/main" id="{04746DF8-6DA7-40AC-9D43-EE1DADD9E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3425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1" name="Line 15">
            <a:extLst>
              <a:ext uri="{FF2B5EF4-FFF2-40B4-BE49-F238E27FC236}">
                <a16:creationId xmlns:a16="http://schemas.microsoft.com/office/drawing/2014/main" id="{B3843516-33D7-489B-996E-C95634B1B5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3425" y="3886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2" name="Line 16">
            <a:extLst>
              <a:ext uri="{FF2B5EF4-FFF2-40B4-BE49-F238E27FC236}">
                <a16:creationId xmlns:a16="http://schemas.microsoft.com/office/drawing/2014/main" id="{24BD8C45-2231-4176-97EA-46A776F249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3425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3" name="Line 17">
            <a:extLst>
              <a:ext uri="{FF2B5EF4-FFF2-40B4-BE49-F238E27FC236}">
                <a16:creationId xmlns:a16="http://schemas.microsoft.com/office/drawing/2014/main" id="{C21E743B-137B-48FC-9CDF-CED9919C2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7225" y="3657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4" name="Line 18">
            <a:extLst>
              <a:ext uri="{FF2B5EF4-FFF2-40B4-BE49-F238E27FC236}">
                <a16:creationId xmlns:a16="http://schemas.microsoft.com/office/drawing/2014/main" id="{68245890-BD37-43F4-AE64-271CE0787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1025" y="5105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5" name="Line 19">
            <a:extLst>
              <a:ext uri="{FF2B5EF4-FFF2-40B4-BE49-F238E27FC236}">
                <a16:creationId xmlns:a16="http://schemas.microsoft.com/office/drawing/2014/main" id="{4193FFCF-BA80-4543-A9EE-9604935D3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6324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0054E8B8-6749-4B4C-AA4A-80D83B12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507056C7-68F9-49CF-81BC-C06AFF42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FF3BBF8-48FF-45FD-BE94-91FA1EEBE872}" type="slidenum">
              <a:rPr lang="en-US" altLang="en-US"/>
              <a:pPr algn="r"/>
              <a:t>12</a:t>
            </a:fld>
            <a:endParaRPr lang="en-US" altLang="en-US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F4CBC5DC-1089-4AE3-8688-89FF6EC2D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Testing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46E7246-1DD2-4EB4-A2B0-456C83B1D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Different modules tested separately</a:t>
            </a:r>
          </a:p>
          <a:p>
            <a:pPr eaLnBrk="1" hangingPunct="1"/>
            <a:r>
              <a:rPr lang="en-US" altLang="en-US" dirty="0"/>
              <a:t>Focus: defects injected during coding</a:t>
            </a:r>
          </a:p>
          <a:p>
            <a:pPr eaLnBrk="1" hangingPunct="1"/>
            <a:r>
              <a:rPr lang="en-US" altLang="en-US" dirty="0"/>
              <a:t>Essentially a code verification technique</a:t>
            </a:r>
          </a:p>
          <a:p>
            <a:pPr eaLnBrk="1" hangingPunct="1"/>
            <a:r>
              <a:rPr lang="en-US" altLang="en-US" dirty="0"/>
              <a:t>UT is closely associated with coding</a:t>
            </a:r>
          </a:p>
          <a:p>
            <a:pPr eaLnBrk="1" hangingPunct="1"/>
            <a:r>
              <a:rPr lang="en-US" altLang="en-US" dirty="0"/>
              <a:t>Frequently the programmer does UT; </a:t>
            </a:r>
          </a:p>
          <a:p>
            <a:pPr eaLnBrk="1" hangingPunct="1"/>
            <a:r>
              <a:rPr lang="en-US" altLang="en-US" dirty="0"/>
              <a:t>coding phase sometimes called “coding and unit testing”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CE3BF1EE-AD67-437E-BC53-CF9A2217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2185DFD7-5476-430D-AB54-C2F73AD6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3262C3D-2DCE-49E4-8E7A-1DFA02E89440}" type="slidenum">
              <a:rPr lang="en-US" altLang="en-US"/>
              <a:pPr algn="r"/>
              <a:t>13</a:t>
            </a:fld>
            <a:endParaRPr lang="en-US" alt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EA4962B7-CD7B-48D4-A4BF-98FE150C7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Integration Testing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532A57FE-610E-4FFD-A85F-B8176A6CB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Focuses on interaction of modules in a subsystem</a:t>
            </a:r>
          </a:p>
          <a:p>
            <a:pPr eaLnBrk="1" hangingPunct="1"/>
            <a:r>
              <a:rPr lang="en-US" altLang="en-US"/>
              <a:t>Unit tested modules combined to form subsystems</a:t>
            </a:r>
          </a:p>
          <a:p>
            <a:pPr eaLnBrk="1" hangingPunct="1"/>
            <a:r>
              <a:rPr lang="en-US" altLang="en-US"/>
              <a:t>Test cases to “exercise” the interaction of modules in different ways</a:t>
            </a:r>
          </a:p>
          <a:p>
            <a:pPr eaLnBrk="1" hangingPunct="1"/>
            <a:r>
              <a:rPr lang="en-US" altLang="en-US"/>
              <a:t>May be skipped if the system is not too large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698" name="Rectangle 2">
            <a:extLst>
              <a:ext uri="{FF2B5EF4-FFF2-40B4-BE49-F238E27FC236}">
                <a16:creationId xmlns:a16="http://schemas.microsoft.com/office/drawing/2014/main" id="{5560E565-072C-498F-9ADE-97DE307EC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1111"/>
              </a:spcBef>
            </a:pPr>
            <a:r>
              <a:rPr lang="en-GB" altLang="en-US" sz="5988"/>
              <a:t>Integration Testing</a:t>
            </a:r>
          </a:p>
        </p:txBody>
      </p:sp>
      <p:sp>
        <p:nvSpPr>
          <p:cNvPr id="1821699" name="Rectangle 3">
            <a:extLst>
              <a:ext uri="{FF2B5EF4-FFF2-40B4-BE49-F238E27FC236}">
                <a16:creationId xmlns:a16="http://schemas.microsoft.com/office/drawing/2014/main" id="{3AEE9896-97BE-46E5-A5D0-91ECD49F3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371024"/>
            <a:ext cx="7772496" cy="411307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06"/>
              </a:spcBef>
            </a:pPr>
            <a:r>
              <a:rPr lang="en-GB" altLang="en-US" sz="3629"/>
              <a:t>Develop the integration plan by examining the structure chart :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266"/>
              <a:t>big bang approach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266"/>
              <a:t>top-down approach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266"/>
              <a:t>bottom-up approach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266"/>
              <a:t>mixed approach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794" name="Rectangle 2">
            <a:extLst>
              <a:ext uri="{FF2B5EF4-FFF2-40B4-BE49-F238E27FC236}">
                <a16:creationId xmlns:a16="http://schemas.microsoft.com/office/drawing/2014/main" id="{880925AA-6F39-4C08-9CBB-F7737D568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806"/>
              </a:spcBef>
            </a:pPr>
            <a:r>
              <a:rPr lang="en-GB" altLang="en-US"/>
              <a:t>Big Bang Integration Testing</a:t>
            </a:r>
          </a:p>
        </p:txBody>
      </p:sp>
      <p:sp>
        <p:nvSpPr>
          <p:cNvPr id="1825795" name="Rectangle 3">
            <a:extLst>
              <a:ext uri="{FF2B5EF4-FFF2-40B4-BE49-F238E27FC236}">
                <a16:creationId xmlns:a16="http://schemas.microsoft.com/office/drawing/2014/main" id="{6612189A-B6F4-48B8-B50C-A088E07BD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371025"/>
            <a:ext cx="7772496" cy="4203802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06"/>
              </a:spcBef>
            </a:pPr>
            <a:r>
              <a:rPr lang="en-GB" altLang="en-US" sz="3629"/>
              <a:t>Big bang approach is the simplest integration testing approach: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266">
                <a:solidFill>
                  <a:srgbClr val="0000FF"/>
                </a:solidFill>
              </a:rPr>
              <a:t>all the modules are simply put together and tested. 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266">
                <a:solidFill>
                  <a:srgbClr val="0000FF"/>
                </a:solidFill>
              </a:rPr>
              <a:t>this technique is used only for very small systems.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2" name="Rectangle 2">
            <a:extLst>
              <a:ext uri="{FF2B5EF4-FFF2-40B4-BE49-F238E27FC236}">
                <a16:creationId xmlns:a16="http://schemas.microsoft.com/office/drawing/2014/main" id="{F3E9D14A-77CC-4195-A4DA-03AFE3B95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806"/>
              </a:spcBef>
            </a:pPr>
            <a:r>
              <a:rPr lang="en-GB" altLang="en-US"/>
              <a:t>Big Bang Integration Testing</a:t>
            </a:r>
          </a:p>
        </p:txBody>
      </p:sp>
      <p:sp>
        <p:nvSpPr>
          <p:cNvPr id="1827843" name="Rectangle 3">
            <a:extLst>
              <a:ext uri="{FF2B5EF4-FFF2-40B4-BE49-F238E27FC236}">
                <a16:creationId xmlns:a16="http://schemas.microsoft.com/office/drawing/2014/main" id="{247218FF-01F8-4B52-861E-BCD216A02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0354" y="1447353"/>
            <a:ext cx="8613545" cy="4136114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629"/>
              <a:t>Main problems with this approach: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/>
              <a:t>If an error is found: 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903"/>
              <a:t>It is very difficult to localize the error</a:t>
            </a:r>
          </a:p>
          <a:p>
            <a:pPr marL="1036930" lvl="2" indent="-207386" defTabSz="829544">
              <a:spcBef>
                <a:spcPts val="567"/>
              </a:spcBef>
            </a:pPr>
            <a:r>
              <a:rPr lang="en-GB" altLang="en-US" sz="2903"/>
              <a:t>The error may potentially belong to any of the modules being integrated.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3266">
                <a:solidFill>
                  <a:srgbClr val="0000FF"/>
                </a:solidFill>
              </a:rPr>
              <a:t>Debugging errors found during big bang integration testing are very expensive to fix.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890" name="Rectangle 2">
            <a:extLst>
              <a:ext uri="{FF2B5EF4-FFF2-40B4-BE49-F238E27FC236}">
                <a16:creationId xmlns:a16="http://schemas.microsoft.com/office/drawing/2014/main" id="{B6366560-9801-45EA-B862-F015EF785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806"/>
              </a:spcBef>
            </a:pPr>
            <a:r>
              <a:rPr lang="en-GB" altLang="en-US" sz="5443"/>
              <a:t>Bottom-up Integration Testing</a:t>
            </a:r>
          </a:p>
        </p:txBody>
      </p:sp>
      <p:sp>
        <p:nvSpPr>
          <p:cNvPr id="1829891" name="Rectangle 3">
            <a:extLst>
              <a:ext uri="{FF2B5EF4-FFF2-40B4-BE49-F238E27FC236}">
                <a16:creationId xmlns:a16="http://schemas.microsoft.com/office/drawing/2014/main" id="{32C8D38A-8C1C-483E-8C0D-3117D00DD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421264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Integrate and test the bottom level modules first. </a:t>
            </a:r>
          </a:p>
          <a:p>
            <a:pPr marL="311079" indent="-311079" defTabSz="829544">
              <a:spcBef>
                <a:spcPts val="726"/>
              </a:spcBef>
            </a:pPr>
            <a:r>
              <a:rPr lang="en-GB" altLang="en-US" sz="3266"/>
              <a:t>A disadvantage of bottom-up testing: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when the system is made up of a large number of small subsystems.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 sz="2903"/>
              <a:t>This extreme case corresponds to the big bang approach.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938" name="Rectangle 2">
            <a:extLst>
              <a:ext uri="{FF2B5EF4-FFF2-40B4-BE49-F238E27FC236}">
                <a16:creationId xmlns:a16="http://schemas.microsoft.com/office/drawing/2014/main" id="{997E0D2E-D917-4B8C-81D9-D1DE7D514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 fontScale="90000"/>
          </a:bodyPr>
          <a:lstStyle/>
          <a:p>
            <a:pPr defTabSz="829544">
              <a:spcBef>
                <a:spcPts val="806"/>
              </a:spcBef>
            </a:pPr>
            <a:r>
              <a:rPr lang="en-GB" altLang="en-US" sz="5443"/>
              <a:t>Top-down integration testing</a:t>
            </a:r>
          </a:p>
        </p:txBody>
      </p:sp>
      <p:sp>
        <p:nvSpPr>
          <p:cNvPr id="1831939" name="Rectangle 3">
            <a:extLst>
              <a:ext uri="{FF2B5EF4-FFF2-40B4-BE49-F238E27FC236}">
                <a16:creationId xmlns:a16="http://schemas.microsoft.com/office/drawing/2014/main" id="{35A85349-4C95-4FE4-964D-136D14760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Top-down integration testing starts with the main routine: 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and one or two subordinate routines in the system. </a:t>
            </a:r>
          </a:p>
          <a:p>
            <a:pPr marL="311079" indent="-311079" defTabSz="829544">
              <a:spcBef>
                <a:spcPts val="907"/>
              </a:spcBef>
            </a:pPr>
            <a:r>
              <a:rPr lang="en-GB" altLang="en-US"/>
              <a:t>After the top-level 'skeleton’ has been tested:</a:t>
            </a:r>
          </a:p>
          <a:p>
            <a:pPr marL="674004" lvl="1" defTabSz="829544">
              <a:spcBef>
                <a:spcPts val="658"/>
              </a:spcBef>
            </a:pPr>
            <a:r>
              <a:rPr lang="en-GB" altLang="en-US"/>
              <a:t>immediate subordinate modules of the 'skeleton’ are combined with it and tested.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>
            <a:extLst>
              <a:ext uri="{FF2B5EF4-FFF2-40B4-BE49-F238E27FC236}">
                <a16:creationId xmlns:a16="http://schemas.microsoft.com/office/drawing/2014/main" id="{092F4023-A702-4701-A9B9-0E6D323D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806"/>
              </a:spcBef>
            </a:pPr>
            <a:r>
              <a:rPr lang="en-GB" altLang="en-US" sz="5443"/>
              <a:t>Mixed Integration Testing</a:t>
            </a:r>
          </a:p>
        </p:txBody>
      </p:sp>
      <p:sp>
        <p:nvSpPr>
          <p:cNvPr id="1833987" name="Rectangle 3">
            <a:extLst>
              <a:ext uri="{FF2B5EF4-FFF2-40B4-BE49-F238E27FC236}">
                <a16:creationId xmlns:a16="http://schemas.microsoft.com/office/drawing/2014/main" id="{C161DBB2-821A-4EC4-8CFA-6BC07F6A5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907"/>
              </a:spcBef>
            </a:pPr>
            <a:r>
              <a:rPr lang="en-GB" altLang="en-US" sz="3992"/>
              <a:t>Mixed (or sandwiched) integration testing: </a:t>
            </a:r>
          </a:p>
          <a:p>
            <a:pPr marL="674004" lvl="1" defTabSz="829544">
              <a:spcBef>
                <a:spcPts val="806"/>
              </a:spcBef>
            </a:pPr>
            <a:r>
              <a:rPr lang="en-GB" altLang="en-US" sz="3629"/>
              <a:t>uses both top-down and bottom-up testing approaches. </a:t>
            </a:r>
          </a:p>
          <a:p>
            <a:pPr marL="674004" lvl="1" defTabSz="829544">
              <a:spcBef>
                <a:spcPts val="806"/>
              </a:spcBef>
            </a:pPr>
            <a:r>
              <a:rPr lang="en-GB" altLang="en-US" sz="3629"/>
              <a:t>Most common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>
            <a:extLst>
              <a:ext uri="{FF2B5EF4-FFF2-40B4-BE49-F238E27FC236}">
                <a16:creationId xmlns:a16="http://schemas.microsoft.com/office/drawing/2014/main" id="{8DE4251E-9CEC-4F1B-841B-54AC0BA9F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Testing</a:t>
            </a:r>
          </a:p>
        </p:txBody>
      </p:sp>
      <p:sp>
        <p:nvSpPr>
          <p:cNvPr id="7171" name="Rectangle 16">
            <a:extLst>
              <a:ext uri="{FF2B5EF4-FFF2-40B4-BE49-F238E27FC236}">
                <a16:creationId xmlns:a16="http://schemas.microsoft.com/office/drawing/2014/main" id="{F81D4185-3005-4121-B6F4-34B7DDBB6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7269E81-A3EA-4AA4-A728-96650B22E0BC}" type="slidenum">
              <a:rPr lang="en-US" altLang="en-US">
                <a:solidFill>
                  <a:schemeClr val="bg2"/>
                </a:solidFill>
              </a:rPr>
              <a:pPr algn="r"/>
              <a:t>2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DD6CDED-D849-4F6A-A683-D7A306D572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Concepts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6C16CB2-92C3-4EC3-8EA9-30F3D183C7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Rectangle 2">
            <a:extLst>
              <a:ext uri="{FF2B5EF4-FFF2-40B4-BE49-F238E27FC236}">
                <a16:creationId xmlns:a16="http://schemas.microsoft.com/office/drawing/2014/main" id="{3BD8AA33-05F0-467A-BD4E-5E95316BE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631" y="165619"/>
            <a:ext cx="7801299" cy="113771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87"/>
              </a:spcBef>
            </a:pPr>
            <a:r>
              <a:rPr lang="en-GB" altLang="en-US" sz="5443"/>
              <a:t>Integration Testing</a:t>
            </a:r>
          </a:p>
        </p:txBody>
      </p:sp>
      <p:sp>
        <p:nvSpPr>
          <p:cNvPr id="1836035" name="Rectangle 3">
            <a:extLst>
              <a:ext uri="{FF2B5EF4-FFF2-40B4-BE49-F238E27FC236}">
                <a16:creationId xmlns:a16="http://schemas.microsoft.com/office/drawing/2014/main" id="{BF190AF3-4A15-448F-9B92-0E525F222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033" y="1447353"/>
            <a:ext cx="7772496" cy="4261407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06"/>
              </a:spcBef>
            </a:pPr>
            <a:r>
              <a:rPr lang="en-GB" altLang="en-US" sz="3629"/>
              <a:t>In top-down approach: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266"/>
              <a:t>testing waits till all top-level modules are coded and unit tested. </a:t>
            </a:r>
          </a:p>
          <a:p>
            <a:pPr marL="311079" indent="-311079" defTabSz="829544">
              <a:spcBef>
                <a:spcPts val="806"/>
              </a:spcBef>
            </a:pPr>
            <a:r>
              <a:rPr lang="en-GB" altLang="en-US" sz="3629"/>
              <a:t>In bottom-up approach:</a:t>
            </a:r>
          </a:p>
          <a:p>
            <a:pPr marL="674004" lvl="1" defTabSz="829544">
              <a:spcBef>
                <a:spcPts val="726"/>
              </a:spcBef>
            </a:pPr>
            <a:r>
              <a:rPr lang="en-GB" altLang="en-US" sz="3266"/>
              <a:t>testing can start only after bottom level modules are ready.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A4722960-59DF-42A8-A019-CCEAEB77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F4086314-F252-4101-AC35-EA663655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0E2A5CC-C088-4C4B-94DF-A891923DF232}" type="slidenum">
              <a:rPr lang="en-US" altLang="en-US"/>
              <a:pPr algn="r"/>
              <a:t>21</a:t>
            </a:fld>
            <a:endParaRPr lang="en-US" altLang="en-US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72920B59-03B5-42AE-B2BD-6F03B301A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Testing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80056F1-FD06-4A98-98DC-8541A663D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6435" y="1855304"/>
            <a:ext cx="9899374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Entire software system is tested</a:t>
            </a:r>
          </a:p>
          <a:p>
            <a:pPr eaLnBrk="1" hangingPunct="1"/>
            <a:r>
              <a:rPr lang="en-US" altLang="en-US" dirty="0"/>
              <a:t>Focus: does the software implement the requirements?</a:t>
            </a:r>
          </a:p>
          <a:p>
            <a:pPr eaLnBrk="1" hangingPunct="1"/>
            <a:r>
              <a:rPr lang="en-US" altLang="en-US" dirty="0"/>
              <a:t>Validation exercise for the system with respect to the requirements</a:t>
            </a:r>
          </a:p>
          <a:p>
            <a:pPr eaLnBrk="1" hangingPunct="1"/>
            <a:r>
              <a:rPr lang="en-US" altLang="en-US" dirty="0"/>
              <a:t>Generally the final testing stage before the software is delivered</a:t>
            </a:r>
          </a:p>
          <a:p>
            <a:pPr eaLnBrk="1" hangingPunct="1"/>
            <a:r>
              <a:rPr lang="en-US" altLang="en-US" dirty="0"/>
              <a:t>May be done by independent people</a:t>
            </a:r>
          </a:p>
          <a:p>
            <a:pPr eaLnBrk="1" hangingPunct="1"/>
            <a:r>
              <a:rPr lang="en-US" altLang="en-US" dirty="0"/>
              <a:t>Defects removed by developers</a:t>
            </a:r>
          </a:p>
          <a:p>
            <a:pPr eaLnBrk="1" hangingPunct="1"/>
            <a:r>
              <a:rPr lang="en-US" altLang="en-US" dirty="0"/>
              <a:t>Most time consuming test phase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A22EA89B-F243-4D45-8EBC-B39FC050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984DC094-01FA-4A01-8361-4F805A09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2305F92-9C47-48F3-9B8E-2EBCD8469C19}" type="slidenum">
              <a:rPr lang="en-US" altLang="en-US"/>
              <a:pPr algn="r"/>
              <a:t>22</a:t>
            </a:fld>
            <a:endParaRPr lang="en-US" altLang="en-US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86B57C34-C12D-448E-AAD0-153228E07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Acceptance Testing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DCA42B09-1B5F-4142-AC5D-7E87E5AE5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Focus: Does the software satisfy user needs?</a:t>
            </a:r>
          </a:p>
          <a:p>
            <a:pPr eaLnBrk="1" hangingPunct="1"/>
            <a:r>
              <a:rPr lang="en-US" altLang="en-US" dirty="0"/>
              <a:t>Generally done by end users/customer in customer environment, with real data</a:t>
            </a:r>
          </a:p>
          <a:p>
            <a:pPr eaLnBrk="1" hangingPunct="1"/>
            <a:r>
              <a:rPr lang="en-US" altLang="en-US" dirty="0"/>
              <a:t>Only after successful AT software is deployed</a:t>
            </a:r>
          </a:p>
          <a:p>
            <a:pPr eaLnBrk="1" hangingPunct="1"/>
            <a:r>
              <a:rPr lang="en-US" altLang="en-US" dirty="0"/>
              <a:t>Any defects </a:t>
            </a:r>
            <a:r>
              <a:rPr lang="en-US" altLang="en-US" dirty="0" err="1"/>
              <a:t>found,are</a:t>
            </a:r>
            <a:r>
              <a:rPr lang="en-US" altLang="en-US" dirty="0"/>
              <a:t> removed by developers</a:t>
            </a:r>
          </a:p>
          <a:p>
            <a:pPr eaLnBrk="1" hangingPunct="1"/>
            <a:r>
              <a:rPr lang="en-US" altLang="en-US" dirty="0"/>
              <a:t>Acceptance test plan is based on the acceptance test criteria in the SRS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EFDDBA1F-9386-42D0-8985-449B53A9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BFD838D7-0497-4F6A-8754-5A20A65B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8E503CA-9AE4-46EA-868E-FE760283DE73}" type="slidenum">
              <a:rPr lang="en-US" altLang="en-US"/>
              <a:pPr algn="r"/>
              <a:t>23</a:t>
            </a:fld>
            <a:endParaRPr lang="en-US" altLang="en-US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69F720D-7E77-454D-8B92-E20DF5EA4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forms of testing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5BA4517C-D573-45BB-984D-BB3E39D9B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Performance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tools needed to “measure” performance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Stress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load the system to peak, load generation tools needed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Regression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test that previous functionality works alright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important when changes are made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Previous test records are needed for comparisons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Prioritization of testcases needed when complete test suite cannot be executed for a change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BEB6B708-FF9D-49B6-8443-2D487AB1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471458EB-AF3A-4E14-A2E4-648961AC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BE3C8A4-FBB2-4FED-B4C0-B50E4CC0249B}" type="slidenum">
              <a:rPr lang="en-US" altLang="en-US"/>
              <a:pPr algn="r"/>
              <a:t>3</a:t>
            </a:fld>
            <a:endParaRPr lang="en-US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764D4F3-F988-4CF2-B321-B89EB0FFB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D021E3F1-D57B-4942-BC48-AD9220771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objectives of a project: High Quality &amp; High Productivity (Q&amp;P)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Quality has many dimensions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reliability, maintainability, interoperability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Reliability is perhaps the most important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Reliability: The chances of software failing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More defects =&gt; more chances of failure =&gt; lesser reliability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Hence Q goal: Have as few defects as possible in the delivered 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3802D5F1-D32E-47F3-8D1C-9C2B4EF9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B02FF282-A538-442E-9528-4B5B8EDA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F712936-7E89-48C5-905F-F3311DFFA3BA}" type="slidenum">
              <a:rPr lang="en-US" altLang="en-US"/>
              <a:pPr algn="r"/>
              <a:t>4</a:t>
            </a:fld>
            <a:endParaRPr lang="en-US" altLang="en-US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BE5E820-5B9F-4001-8DCD-29F4F24D7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Faults &amp; Failure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E739CFA6-B096-4E95-BBB9-9D06CA01E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4"/>
            <a:ext cx="8153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Failure: A software failure occurs if the behavior of the s/w is different from expected/specified.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Fault: cause of software failure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Fault = bug = defect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Failure implies presence of defects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defect has the potential to cause failure.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Definition of a defect is environment &amp; project specific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60E77624-7ADE-49D8-B19E-D4CC467E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1C746874-BD37-4691-A6C2-655A96FE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7A032C6-D308-4C1E-9CE5-795022B937A7}" type="slidenum">
              <a:rPr lang="en-US" altLang="en-US"/>
              <a:pPr algn="r"/>
              <a:t>5</a:t>
            </a:fld>
            <a:endParaRPr lang="en-US" altLang="en-US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8109B771-C92C-463F-816D-223E2B1D3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Role of Testing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E2113A73-7D49-4DDC-967C-11FEDFBB7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17714"/>
            <a:ext cx="8269288" cy="4611687"/>
          </a:xfrm>
        </p:spPr>
        <p:txBody>
          <a:bodyPr/>
          <a:lstStyle/>
          <a:p>
            <a:pPr eaLnBrk="1" hangingPunct="1"/>
            <a:r>
              <a:rPr lang="en-US" altLang="en-US"/>
              <a:t>Reviews are human processes - can not catch all defects</a:t>
            </a:r>
          </a:p>
          <a:p>
            <a:pPr eaLnBrk="1" hangingPunct="1"/>
            <a:r>
              <a:rPr lang="en-US" altLang="en-US"/>
              <a:t>There will be requirement defects, design defects and coding defects in code</a:t>
            </a:r>
          </a:p>
          <a:p>
            <a:pPr eaLnBrk="1" hangingPunct="1"/>
            <a:r>
              <a:rPr lang="en-US" altLang="en-US"/>
              <a:t>These defects have to be identified by testing</a:t>
            </a:r>
          </a:p>
          <a:p>
            <a:pPr eaLnBrk="1" hangingPunct="1"/>
            <a:r>
              <a:rPr lang="en-US" altLang="en-US"/>
              <a:t>Therefore testing plays a critical role in ensuring quality.</a:t>
            </a:r>
          </a:p>
          <a:p>
            <a:pPr eaLnBrk="1" hangingPunct="1"/>
            <a:r>
              <a:rPr lang="en-US" altLang="en-US"/>
              <a:t>All defects remaining from before as well as new ones introduced have to be identified by testing.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A4B95DC5-E2C8-45B1-BF5D-BB6C6F0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772679D-A409-425D-A600-FD1DEA53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8261560-68CC-4C01-B0CB-36E63E1DEACF}" type="slidenum">
              <a:rPr lang="en-US" altLang="en-US"/>
              <a:pPr algn="r"/>
              <a:t>6</a:t>
            </a:fld>
            <a:endParaRPr lang="en-US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23566AD1-4C58-4955-A5A5-C3303712E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Detecting defects in Testing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832EA9E-BA13-46E5-9ED6-71EE09AB7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828800"/>
            <a:ext cx="7964488" cy="4840288"/>
          </a:xfrm>
        </p:spPr>
        <p:txBody>
          <a:bodyPr/>
          <a:lstStyle/>
          <a:p>
            <a:pPr eaLnBrk="1" hangingPunct="1"/>
            <a:r>
              <a:rPr lang="en-US" altLang="en-US"/>
              <a:t>During testing,  software under test (SUT) executed with set of test cases</a:t>
            </a:r>
          </a:p>
          <a:p>
            <a:pPr eaLnBrk="1" hangingPunct="1"/>
            <a:r>
              <a:rPr lang="en-US" altLang="en-US"/>
              <a:t>Failure during testing =&gt; defects are present</a:t>
            </a:r>
          </a:p>
          <a:p>
            <a:pPr eaLnBrk="1" hangingPunct="1"/>
            <a:r>
              <a:rPr lang="en-US" altLang="en-US"/>
              <a:t>No failure =&gt; confidence grows, but can not say “defects are absent”</a:t>
            </a:r>
          </a:p>
          <a:p>
            <a:pPr eaLnBrk="1" hangingPunct="1"/>
            <a:r>
              <a:rPr lang="en-US" altLang="en-US"/>
              <a:t>To detect defects, must cause failures during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D9BBBE4E-4477-4583-9FED-2EF34022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72A78E02-46A7-4D2A-A2E0-09D8BBA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772BB1C-0D2E-4CC9-ACBE-2A3A03912DBD}" type="slidenum">
              <a:rPr lang="en-US" altLang="en-US"/>
              <a:pPr algn="r"/>
              <a:t>7</a:t>
            </a:fld>
            <a:endParaRPr lang="en-US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763106B-CF13-46BF-A772-268442066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Oracle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3CE1648-252A-42DF-82E9-73830E517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check if a failure has occurred when executed with a test case, we need to know the correct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I.e. need a test oracle, which is often a human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Human oracle makes each test case expensive as someone has to check the correctness of its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3DD64324-001E-44F8-BE6E-F677A09A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9A6135A5-143A-4D71-A8DC-0E7C5957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C3138B8-7407-4340-8202-E2FE9A0FD97B}" type="slidenum">
              <a:rPr lang="en-US" altLang="en-US"/>
              <a:pPr algn="r"/>
              <a:t>8</a:t>
            </a:fld>
            <a:endParaRPr lang="en-US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E31B8545-DEEA-4846-A218-B77CE08F2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case and test suite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E531EEC-9BBF-45EB-B6B0-CA8E2D084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case – a set of test inputs and execution conditions designed to exercise SUT in a particular manner</a:t>
            </a:r>
          </a:p>
          <a:p>
            <a:pPr lvl="1" eaLnBrk="1" hangingPunct="1"/>
            <a:r>
              <a:rPr lang="en-US" altLang="en-US"/>
              <a:t>Test case should also specify the expected output – oracle uses this to detect failure</a:t>
            </a:r>
          </a:p>
          <a:p>
            <a:pPr eaLnBrk="1" hangingPunct="1"/>
            <a:r>
              <a:rPr lang="en-US" altLang="en-US"/>
              <a:t>Test suite - group of related test cases generally executed together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94CBDCA4-81F1-4C72-8B57-8087A5A4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E368CE88-A53F-4D87-A3DE-E5DFA25C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9AE7FF3-E3CC-4314-8016-ADD57A8A514E}" type="slidenum">
              <a:rPr lang="en-US" altLang="en-US"/>
              <a:pPr algn="r"/>
              <a:t>9</a:t>
            </a:fld>
            <a:endParaRPr lang="en-US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7D07D76-DB70-4059-B2DB-A9BA042EA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harness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3B8329B2-40CD-4DF7-8738-1FA31C28F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During testing, for each test case in a test suite, conditions have to be set, SUT called with inputs, output checked against expected to declare fail/pass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Many test frameworks (or test harness) exist that automate the testing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test case is often a function/method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test case sets up the conditions, calls the SUT with the required inputs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Tests the results through assert statements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If any assert fails – declares failure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1024</Words>
  <Application>Microsoft Office PowerPoint</Application>
  <PresentationFormat>Widescreen</PresentationFormat>
  <Paragraphs>172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Tahoma</vt:lpstr>
      <vt:lpstr>Times New Roman</vt:lpstr>
      <vt:lpstr>Office Theme</vt:lpstr>
      <vt:lpstr>Software Testing</vt:lpstr>
      <vt:lpstr>Testing Concepts</vt:lpstr>
      <vt:lpstr>Background</vt:lpstr>
      <vt:lpstr>Faults &amp; Failure</vt:lpstr>
      <vt:lpstr>Role of Testing</vt:lpstr>
      <vt:lpstr>Detecting defects in Testing</vt:lpstr>
      <vt:lpstr>Test Oracle</vt:lpstr>
      <vt:lpstr>Test case and test suite</vt:lpstr>
      <vt:lpstr>Test harness</vt:lpstr>
      <vt:lpstr>Levels of Testing</vt:lpstr>
      <vt:lpstr>PowerPoint Presentation</vt:lpstr>
      <vt:lpstr>Unit Testing</vt:lpstr>
      <vt:lpstr>Integration Testing</vt:lpstr>
      <vt:lpstr>Integration Testing</vt:lpstr>
      <vt:lpstr>Big Bang Integration Testing</vt:lpstr>
      <vt:lpstr>Big Bang Integration Testing</vt:lpstr>
      <vt:lpstr>Bottom-up Integration Testing</vt:lpstr>
      <vt:lpstr>Top-down integration testing</vt:lpstr>
      <vt:lpstr>Mixed Integration Testing</vt:lpstr>
      <vt:lpstr>Integration Testing</vt:lpstr>
      <vt:lpstr>System Testing</vt:lpstr>
      <vt:lpstr>Acceptance Testing</vt:lpstr>
      <vt:lpstr>Other forms of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Manjari Gupta</dc:creator>
  <cp:lastModifiedBy>Manjari Gupta</cp:lastModifiedBy>
  <cp:revision>6</cp:revision>
  <dcterms:created xsi:type="dcterms:W3CDTF">2021-06-25T07:04:58Z</dcterms:created>
  <dcterms:modified xsi:type="dcterms:W3CDTF">2023-08-08T05:19:32Z</dcterms:modified>
</cp:coreProperties>
</file>