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0" r:id="rId2"/>
    <p:sldId id="431" r:id="rId3"/>
    <p:sldId id="432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73A-EDE8-4AD0-B701-028FBC15CFD1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438FF-B688-4344-ADCE-401F5944F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7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46D3BE3-E24B-4BD9-BC3E-3BBED59C8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DD016F1-D425-4E73-86A5-9B424C3270D0}" type="slidenum">
              <a:rPr lang="en-US" altLang="en-US">
                <a:latin typeface="Times New Roman" panose="02020603050405020304" pitchFamily="18" charset="0"/>
              </a:rPr>
              <a:pPr algn="r"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09EBFC5-A82D-4EFC-9CF3-6060F7B9A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40B045D-F70F-4913-944A-492490BC4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2DC89EF-2DD7-4843-9F48-D41124F6C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C2B5C08-6A41-4C1E-8825-5392B2B37215}" type="slidenum">
              <a:rPr lang="en-US" altLang="en-US">
                <a:latin typeface="Times New Roman" panose="02020603050405020304" pitchFamily="18" charset="0"/>
              </a:rPr>
              <a:pPr algn="r"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8AFFDDD-A20C-4B58-A6F8-F78B85D85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8F8A858-85DF-457C-93E3-036B619B1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E56C91E-A50A-44F1-85EA-C30DCCDFA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7CC8115-38CC-4CA8-81DC-BDF7D5E7FBD0}" type="slidenum">
              <a:rPr lang="en-US" altLang="en-US">
                <a:latin typeface="Times New Roman" panose="02020603050405020304" pitchFamily="18" charset="0"/>
              </a:rPr>
              <a:pPr algn="r"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35E0FA6-CEDD-4802-B59F-CBCF345DB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EDBCFC1-6758-4213-8D9C-10FFC1312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14A35BB-A9CB-4886-AA63-3F454C4EA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0B94B57-4123-4BC1-BC74-7558E12B7AB2}" type="slidenum">
              <a:rPr lang="en-US" altLang="en-US">
                <a:latin typeface="Times New Roman" panose="02020603050405020304" pitchFamily="18" charset="0"/>
              </a:rPr>
              <a:pPr algn="r"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1512CA6-11AA-4F94-9BE1-DFA0BC383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898C20B-8E86-4129-9443-306C13ABD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5137004-7570-4251-821C-12D8F690D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0479C7B-7A1B-4B10-8B48-94A83B0DA119}" type="slidenum">
              <a:rPr lang="en-US" altLang="en-US">
                <a:latin typeface="Times New Roman" panose="02020603050405020304" pitchFamily="18" charset="0"/>
              </a:rPr>
              <a:pPr algn="r"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7E7CFE6-8128-4F8A-AECE-0F0DF1747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409AB22-952E-49A4-9169-6347E382C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D7C3F60-AE23-4FFB-A758-FA3C9EED3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B203FDB-650D-469B-A81B-1964EFC40E3E}" type="slidenum">
              <a:rPr lang="en-US" altLang="en-US">
                <a:latin typeface="Times New Roman" panose="02020603050405020304" pitchFamily="18" charset="0"/>
              </a:rPr>
              <a:pPr algn="r"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4A8B43D-CFB7-408D-977E-779CC606F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5B40C0E-777B-45DB-A8DB-AE5AACF28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C5B2900-5392-481A-91D8-10A91C53A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86862E3-C9D8-4573-A0DD-6693D4B1EBA1}" type="slidenum">
              <a:rPr lang="en-US" altLang="en-US">
                <a:latin typeface="Times New Roman" panose="02020603050405020304" pitchFamily="18" charset="0"/>
              </a:rPr>
              <a:pPr algn="r"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4173297-A7A8-4744-9438-21C825EEB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BD0AA7B-D99F-4D93-BDCF-5CC6A22C3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011E-6F91-42D0-8D98-46E5643C5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F6C22-C60A-4467-AB8A-0F9C2050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F770-FA18-4EC2-81BA-5DF8F44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57D2-340F-4814-B1C0-E3031416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31DD-6F42-49D4-AC85-9DD841A5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D356-6AE4-45B3-A0A1-70C186A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0DD0-2B7D-42A2-9289-5922C9595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7026-203F-4A50-B9DE-8DA030F1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F272-678F-444F-BB35-E6DFDBB0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3203-D0F9-4E54-9476-380B1B5B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3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10FA5-87AA-473E-8BCB-527B998DC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B432-4A6C-4F18-BDA7-644FD588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5807-C1F9-43B8-922F-15C2E333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047C-D7D9-4D1E-9E71-6DB2D0F3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61AA-BE66-4789-BD81-E3435F8E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5D2-A811-4597-9C0F-13E108B5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6C90-7851-42D5-ABF4-F6D086F8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9372-C848-4079-BA86-F8ADDD16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DB22-1242-4BCC-9ED1-9A9359C3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8494-C9FB-4953-ABFC-2601A2B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9612-731C-4AEC-891B-49123584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17F7-7CDE-46BB-A1C0-13C124EB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2D0B-0287-4AC2-8E15-F01F5A2E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0C33-C928-4613-AE51-65FBB620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9574-F45B-4072-9CAD-2A51C554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3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A103-4FF8-4A1E-963A-EFFBBB82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3C7E-6E8D-4FE8-89E2-33A05F8CF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45E2-5597-4D60-8218-5183F86D8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E9FE-D95E-403F-AD0D-68201D9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C740-8B79-44FF-B12E-18A7C7D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4144F-2970-43F3-A973-E58810D4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DEFA-1566-4101-A7CE-76597224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7F79-C15B-4493-AFBA-6D6D73F5D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62BB6-7CA3-41ED-87C0-209D0C12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2253-81F1-4FAD-8925-2C1343160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1654C-4839-463F-A02E-F2232DF29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41694-53C9-42E8-B25B-5E0884FE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8BB46-7C47-4094-934B-1CE0A441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162B-DD6E-46C4-88DB-735D7A48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597-7E42-4F4B-88D7-8D52F29A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DBDD4-418C-445B-A621-70A2D312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26E21-A567-43EF-B3F8-0D514988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AF17B-BF2F-42ED-BA1F-FE1847F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577B2-1C2E-4592-BAF4-47D42062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BA808-6928-4C7E-9A2A-72313F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78AE4-B8FE-44FF-B1AD-FB4224A0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B5D5-6063-4BCA-92C1-559A91D4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B1AF-9202-43A8-B596-971C1DF8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84F77-CD25-45AF-9D51-182AC535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054B-CF22-4234-BA40-8F82A671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5AF85-9529-48B1-8B0A-550C7105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B3AC-A9FE-4DC1-BAB8-68E64238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FCB7-7314-4391-B758-E3DA188C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20F28-43F1-43AE-8685-4C4983C4C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C1EF-E675-4A9A-8EC3-7630397A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63DA-D2C3-4166-B45B-54C517B5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AC771-E062-46E3-BC69-329F51F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5382-7522-42EE-B881-BEA9249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F34A6-BA14-4152-8D12-437A9DB3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997BE-32B9-4B85-81EB-BE3FA8048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547D-759E-4568-9658-C3B1F079A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3B9F-6C80-4EA4-89DD-86B90D8D0F6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41E19-59CD-47AC-976D-7C70B2A32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F1CA-EB9D-460A-9C80-8EECED2FF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14AA-8602-4F84-A70C-F8A6EBE50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>
            <a:extLst>
              <a:ext uri="{FF2B5EF4-FFF2-40B4-BE49-F238E27FC236}">
                <a16:creationId xmlns:a16="http://schemas.microsoft.com/office/drawing/2014/main" id="{2069E97F-F8C6-4377-B294-E86761A8A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Testing</a:t>
            </a:r>
          </a:p>
        </p:txBody>
      </p:sp>
      <p:sp>
        <p:nvSpPr>
          <p:cNvPr id="33795" name="Rectangle 16">
            <a:extLst>
              <a:ext uri="{FF2B5EF4-FFF2-40B4-BE49-F238E27FC236}">
                <a16:creationId xmlns:a16="http://schemas.microsoft.com/office/drawing/2014/main" id="{0B37532C-03BF-4FE4-8774-7D9D1CA67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F1E6420-D2F6-40F9-B41E-61C82817EBAB}" type="slidenum">
              <a:rPr lang="en-US" altLang="en-US">
                <a:solidFill>
                  <a:schemeClr val="bg2"/>
                </a:solidFill>
              </a:rPr>
              <a:pPr algn="r"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F67A979-A668-4F47-908B-C5C890C28E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Process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66B0EA7-D08B-4A48-94C7-E00F0CA03E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>
            <a:extLst>
              <a:ext uri="{FF2B5EF4-FFF2-40B4-BE49-F238E27FC236}">
                <a16:creationId xmlns:a16="http://schemas.microsoft.com/office/drawing/2014/main" id="{0C8E28BB-984D-4DDC-B005-6F3C83A6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A8B231F3-B1D5-47AB-B421-A75831B1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5907663-DF5B-4226-A8DC-8B0A0E24D185}" type="slidenum">
              <a:rPr lang="en-US" altLang="en-US"/>
              <a:pPr algn="r"/>
              <a:t>10</a:t>
            </a:fld>
            <a:endParaRPr lang="en-US" altLang="en-US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F729F35-C4CB-4C01-9D17-91C5B252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specifications…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E7F2996-2653-4CB6-ACF6-5D698375C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1478" y="2017714"/>
            <a:ext cx="9962322" cy="4306887"/>
          </a:xfrm>
        </p:spPr>
        <p:txBody>
          <a:bodyPr/>
          <a:lstStyle/>
          <a:p>
            <a:pPr eaLnBrk="1" hangingPunct="1"/>
            <a:r>
              <a:rPr lang="en-US" altLang="en-US" dirty="0"/>
              <a:t>So for each testing, test case specs are developed, reviewed, and executed</a:t>
            </a:r>
          </a:p>
          <a:p>
            <a:pPr eaLnBrk="1" hangingPunct="1"/>
            <a:r>
              <a:rPr lang="en-US" altLang="en-US" dirty="0"/>
              <a:t>Preparing test case specifications is challenging and time consuming</a:t>
            </a:r>
          </a:p>
          <a:p>
            <a:pPr lvl="1" eaLnBrk="1" hangingPunct="1"/>
            <a:r>
              <a:rPr lang="en-US" altLang="en-US" dirty="0"/>
              <a:t>Test case criteria can be used</a:t>
            </a:r>
          </a:p>
          <a:p>
            <a:pPr lvl="1" eaLnBrk="1" hangingPunct="1"/>
            <a:r>
              <a:rPr lang="en-US" altLang="en-US" dirty="0"/>
              <a:t>Special cases and scenarios may be used</a:t>
            </a:r>
          </a:p>
          <a:p>
            <a:pPr eaLnBrk="1" hangingPunct="1"/>
            <a:r>
              <a:rPr lang="en-US" altLang="en-US" dirty="0"/>
              <a:t>Once specified, the execution and checking of outputs may be automated through scripts</a:t>
            </a:r>
          </a:p>
          <a:p>
            <a:pPr lvl="1" eaLnBrk="1" hangingPunct="1"/>
            <a:r>
              <a:rPr lang="en-US" altLang="en-US" dirty="0"/>
              <a:t>Desired if repeated testing is needed</a:t>
            </a:r>
          </a:p>
          <a:p>
            <a:pPr lvl="1" eaLnBrk="1" hangingPunct="1"/>
            <a:r>
              <a:rPr lang="en-US" altLang="en-US" dirty="0"/>
              <a:t>Regularly done in large 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A499701C-4402-4D83-AEDE-579B3BC6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26C1ED33-E635-4CB9-8D78-D9D0C70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EF38BC0-0608-489F-BFEC-765D9F6387E7}" type="slidenum">
              <a:rPr lang="en-US" altLang="en-US"/>
              <a:pPr algn="r"/>
              <a:t>11</a:t>
            </a:fld>
            <a:endParaRPr lang="en-US" altLang="en-US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4CD4D06D-472E-48B1-BE41-E7A5121B7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Test case execution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59747D6C-06CA-4379-97C0-43661B2AA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Executing test cases may require drivers or stubs to be written; some tests can be auto, others manual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separate test procedure document may be prepared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Test summary report is often an output – gives a summary of test cases executed, effort, defects found,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Monitoring of testing effort is important to ensure that sufficient time is spent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Computer time also is an indicator of how testing is proceeding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3959BE6C-4012-4A43-B842-FB0CE56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DAE467FB-7004-4295-B865-32FB8867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7DFA868-1A32-43E8-AE9E-18A3F4716259}" type="slidenum">
              <a:rPr lang="en-US" altLang="en-US"/>
              <a:pPr algn="r"/>
              <a:t>12</a:t>
            </a:fld>
            <a:endParaRPr lang="en-US" altLang="en-US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72B40FDD-4B33-416F-898B-23CC0603D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 logging and tracking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981FB409-8C45-4530-A24A-D5CFECA4A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 large software may have thousands of defects, found by many different people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Often person who fixes (usually the coder) is different from who finds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Due to large scope, reporting and fixing of defects cannot be done informally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Defects found are usually logged in a defect tracking system and then tracked to closure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Defect logging and tracking is one of the best practices in industry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>
            <a:extLst>
              <a:ext uri="{FF2B5EF4-FFF2-40B4-BE49-F238E27FC236}">
                <a16:creationId xmlns:a16="http://schemas.microsoft.com/office/drawing/2014/main" id="{9F5A0197-51AF-41F3-B929-84005EBA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C153D6A2-519D-4624-A072-FC8DF992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328F730-0B60-4ABE-BA1E-B40FA0DCF0A8}" type="slidenum">
              <a:rPr lang="en-US" altLang="en-US"/>
              <a:pPr algn="r"/>
              <a:t>13</a:t>
            </a:fld>
            <a:endParaRPr lang="en-US" altLang="en-US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43F9F243-5EA5-442D-8EC0-F4484032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 logging…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36586C78-1B5A-4A2D-8A6B-3167565F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defect in a software project has a life cycle of its own, like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Found by someone, sometime and logged along with info about it (submitted)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Job of fixing is assigned; person debugs and then fixes (fixed)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manager or the submitter verifies that the defect is indeed fixed (closed)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More elaborate life cycles possible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B7D87167-6089-428D-9CFB-113BBD90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D461CCBF-A33B-4145-B086-7F9E302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ACAF613-7A1E-4B24-9AD3-3C5A58FA42EB}" type="slidenum">
              <a:rPr lang="en-US" altLang="en-US"/>
              <a:pPr algn="r"/>
              <a:t>14</a:t>
            </a:fld>
            <a:endParaRPr lang="en-US" altLang="en-US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1A2F8073-A8A3-45D8-A2F8-2EF22AE92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 logging…</a:t>
            </a:r>
          </a:p>
        </p:txBody>
      </p:sp>
      <p:pic>
        <p:nvPicPr>
          <p:cNvPr id="54277" name="Picture 3">
            <a:extLst>
              <a:ext uri="{FF2B5EF4-FFF2-40B4-BE49-F238E27FC236}">
                <a16:creationId xmlns:a16="http://schemas.microsoft.com/office/drawing/2014/main" id="{55CCE41F-023F-4C4A-A104-35CC524AE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514600"/>
            <a:ext cx="8574088" cy="21859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32700594-A3F3-4578-8EE0-1C6891A7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3352E7F5-4915-4946-88B8-98421D3A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294C9EE-A1C6-4710-ABA7-BFDB0A1DB4CC}" type="slidenum">
              <a:rPr lang="en-US" altLang="en-US"/>
              <a:pPr algn="r"/>
              <a:t>15</a:t>
            </a:fld>
            <a:endParaRPr lang="en-US" altLang="en-US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5114EA4B-7CC4-47D1-891B-8F64298C8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 logging…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55F78382-ED74-4718-91C7-0296535ED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269288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During the life cycle, info about defect is logged at diff stages to help debug as well as analysis</a:t>
            </a:r>
          </a:p>
          <a:p>
            <a:pPr eaLnBrk="1" hangingPunct="1"/>
            <a:r>
              <a:rPr lang="en-US" altLang="en-US" dirty="0"/>
              <a:t>Defects generally categorized into a few types, and type of defects is recorded</a:t>
            </a:r>
          </a:p>
          <a:p>
            <a:pPr lvl="1" eaLnBrk="1" hangingPunct="1"/>
            <a:r>
              <a:rPr lang="en-US" altLang="en-US" dirty="0"/>
              <a:t>ODC (orthogonal defect classification) is one classification</a:t>
            </a:r>
          </a:p>
          <a:p>
            <a:pPr lvl="1" eaLnBrk="1" hangingPunct="1"/>
            <a:r>
              <a:rPr lang="en-US" altLang="en-US" dirty="0"/>
              <a:t>Some std categories: Logic, standards, UI, interface, performance, documentation,..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>
            <a:extLst>
              <a:ext uri="{FF2B5EF4-FFF2-40B4-BE49-F238E27FC236}">
                <a16:creationId xmlns:a16="http://schemas.microsoft.com/office/drawing/2014/main" id="{AFF0264C-03E4-4CA5-A416-080AE6F8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8255EF21-313A-45FD-8BE6-2517278A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D0A9B63-B6B0-4BA8-AD77-A8EED77FFF96}" type="slidenum">
              <a:rPr lang="en-US" altLang="en-US"/>
              <a:pPr algn="r"/>
              <a:t>16</a:t>
            </a:fld>
            <a:endParaRPr lang="en-US" altLang="en-US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34F6E3D4-F227-4934-B491-2CF52D400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 logging…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548FDDF-20E8-460E-843F-505779E28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Severity of defects in terms of its impact on </a:t>
            </a:r>
            <a:r>
              <a:rPr lang="en-US" altLang="en-US" dirty="0" err="1"/>
              <a:t>sw</a:t>
            </a:r>
            <a:r>
              <a:rPr lang="en-US" altLang="en-US" dirty="0"/>
              <a:t> is also recorded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Severity useful for prioritization of fixing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categorization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Critical: Show stopper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Major: Has a large impact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Minor: An isolated defect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Cosmetic: No impact on functionality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468E5038-A5EB-4CD3-BB77-6F6AB12F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A8BDB060-06B2-49FE-BE14-B079D56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CF8F852-6D2E-4D68-AC67-7ECEC6332F28}" type="slidenum">
              <a:rPr lang="en-US" altLang="en-US"/>
              <a:pPr algn="r"/>
              <a:t>17</a:t>
            </a:fld>
            <a:endParaRPr lang="en-US" altLang="en-US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ADC474F-A794-44D7-8ABD-1A3F0431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 logging…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9D988A4B-93D2-49F8-B2B0-E4E1FBEB2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Ideally, all defects should be closed</a:t>
            </a:r>
          </a:p>
          <a:p>
            <a:pPr eaLnBrk="1" hangingPunct="1"/>
            <a:r>
              <a:rPr lang="en-US" altLang="en-US" dirty="0"/>
              <a:t>Sometimes, organizations release software with known defects (hopefully of lower severity only)</a:t>
            </a:r>
          </a:p>
          <a:p>
            <a:pPr eaLnBrk="1" hangingPunct="1"/>
            <a:r>
              <a:rPr lang="en-US" altLang="en-US" dirty="0"/>
              <a:t>Organizations have standards for when a product may be released</a:t>
            </a:r>
          </a:p>
          <a:p>
            <a:pPr eaLnBrk="1" hangingPunct="1"/>
            <a:r>
              <a:rPr lang="en-US" altLang="en-US" dirty="0"/>
              <a:t>Defect log may be used to track the trend of how defect arrival and fixing is happening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AD3A01A1-6F46-4DEC-ABB7-172FE6AA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4E07AE50-6381-462F-A2DD-BB83FE10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98BAA70-75EA-44C8-8D84-E8BDACE209C4}" type="slidenum">
              <a:rPr lang="en-US" altLang="en-US"/>
              <a:pPr algn="r"/>
              <a:t>2</a:t>
            </a:fld>
            <a:endParaRPr lang="en-US" altLang="en-US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F36C242-05EB-4616-8EDD-AA7E1CF96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31C1D3D-8E2C-49DC-9C13-CA113C57E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017714"/>
            <a:ext cx="8040688" cy="4687887"/>
          </a:xfrm>
        </p:spPr>
        <p:txBody>
          <a:bodyPr/>
          <a:lstStyle/>
          <a:p>
            <a:pPr eaLnBrk="1" hangingPunct="1"/>
            <a:r>
              <a:rPr lang="en-US" altLang="en-US" dirty="0"/>
              <a:t>Testing only reveals the presence of defects</a:t>
            </a:r>
          </a:p>
          <a:p>
            <a:pPr eaLnBrk="1" hangingPunct="1"/>
            <a:r>
              <a:rPr lang="en-US" altLang="en-US" dirty="0"/>
              <a:t>Does not identify nature and location of defects</a:t>
            </a:r>
          </a:p>
          <a:p>
            <a:pPr eaLnBrk="1" hangingPunct="1"/>
            <a:r>
              <a:rPr lang="en-US" altLang="en-US" dirty="0"/>
              <a:t>Identifying &amp; removing the defect =&gt; role of debugging and rework</a:t>
            </a:r>
          </a:p>
          <a:p>
            <a:pPr eaLnBrk="1" hangingPunct="1"/>
            <a:r>
              <a:rPr lang="en-US" altLang="en-US" dirty="0"/>
              <a:t>Preparing test cases, performing testing, defects identification &amp; removal all consume effort</a:t>
            </a:r>
          </a:p>
          <a:p>
            <a:pPr eaLnBrk="1" hangingPunct="1"/>
            <a:r>
              <a:rPr lang="en-US" altLang="en-US" dirty="0"/>
              <a:t>Overall testing becomes very expensive : 30-50% development cost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D9003866-2E80-44CC-882C-940E8E83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FD018836-FB35-4B67-9CAC-2EDE6C9D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8C3B684-CCE1-430A-B8BB-B2020790B227}" type="slidenum">
              <a:rPr lang="en-US" altLang="en-US"/>
              <a:pPr algn="r"/>
              <a:t>3</a:t>
            </a:fld>
            <a:endParaRPr lang="en-US" altLang="en-US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B3F2767-A1EA-4F0D-BBED-353E89033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Testing…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BE58FD95-5906-4175-9F3B-3AF0D2483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levels of testing are done in a project</a:t>
            </a:r>
          </a:p>
          <a:p>
            <a:pPr eaLnBrk="1" hangingPunct="1"/>
            <a:r>
              <a:rPr lang="en-US" altLang="en-US" dirty="0"/>
              <a:t>At each level, for each SUT, test cases have to be designed and then executed</a:t>
            </a:r>
          </a:p>
          <a:p>
            <a:pPr eaLnBrk="1" hangingPunct="1"/>
            <a:r>
              <a:rPr lang="en-US" altLang="en-US" dirty="0"/>
              <a:t>Overall, testing is very complex in a project and has to be done well</a:t>
            </a:r>
          </a:p>
          <a:p>
            <a:pPr eaLnBrk="1" hangingPunct="1"/>
            <a:r>
              <a:rPr lang="en-US" altLang="en-US" dirty="0"/>
              <a:t>Testing process at a high level has: test planning, test case design, and test execution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3131B63B-3E22-45B0-9DFE-CDE72E7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729C9C32-D4FB-47B4-AB2B-862A5FC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15100A9-219E-4CEE-BB43-E8E86F54EED3}" type="slidenum">
              <a:rPr lang="en-US" altLang="en-US"/>
              <a:pPr algn="r"/>
              <a:t>4</a:t>
            </a:fld>
            <a:endParaRPr lang="en-US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144DF4F6-237A-4FFF-B842-897CB4D16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Plan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43548A0-BEE3-40F9-B428-11475D55B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Testing usually starts with test plan and ends with acceptance testing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Test plan is a general document that defines the scope and approach for testing for the whole project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Inputs are SRS, project plan,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Test plan identifies what levels of testing will be done, what units will be tested, </a:t>
            </a:r>
            <a:r>
              <a:rPr lang="en-US" altLang="en-US" dirty="0" err="1"/>
              <a:t>etc</a:t>
            </a:r>
            <a:r>
              <a:rPr lang="en-US" altLang="en-US" dirty="0"/>
              <a:t> in 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F15CF0E4-8F66-40EF-AC28-D3C0E7B0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ADEB671A-3DC2-4905-8149-3F0EC250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FA68842-057B-4C7A-84EB-46629DD8FECF}" type="slidenum">
              <a:rPr lang="en-US" altLang="en-US"/>
              <a:pPr algn="r"/>
              <a:t>5</a:t>
            </a:fld>
            <a:endParaRPr lang="en-US" altLang="en-US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433B8861-DC0C-482E-B19A-5B8CDA423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Plan…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45A44FD-40A1-45DA-927C-2ECA9999D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Test plan usually contains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Test unit specs: what units need to be tested 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Features to be tested: these may include functionality, performance, usability,…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Approach: criteria to be used, when to stop, how to evaluate, etc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Test deliverables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Schedule and task allocation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>
            <a:extLst>
              <a:ext uri="{FF2B5EF4-FFF2-40B4-BE49-F238E27FC236}">
                <a16:creationId xmlns:a16="http://schemas.microsoft.com/office/drawing/2014/main" id="{AE15120C-1E32-4BA6-82F1-9BA9647D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3D03BE76-43FC-4D7F-B281-8FEDD02F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563DB4B-925D-455A-BF79-0D8D056B19FF}" type="slidenum">
              <a:rPr lang="en-US" altLang="en-US"/>
              <a:pPr algn="r"/>
              <a:t>6</a:t>
            </a:fld>
            <a:endParaRPr lang="en-US" altLang="en-US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19DAAA4-F480-4B00-B354-AA90AD68E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Design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06237F5-DC21-4458-9AB4-CBE1BBA37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plan focuses on testing a project; does not focus on details of testing a SUT</a:t>
            </a:r>
          </a:p>
          <a:p>
            <a:pPr eaLnBrk="1" hangingPunct="1"/>
            <a:r>
              <a:rPr lang="en-US" altLang="en-US"/>
              <a:t>Test case design has to be done separately for each SUT</a:t>
            </a:r>
          </a:p>
          <a:p>
            <a:pPr eaLnBrk="1" hangingPunct="1"/>
            <a:r>
              <a:rPr lang="en-US" altLang="en-US"/>
              <a:t>Based on the plan (approach, features,..) test cases are determined for a unit</a:t>
            </a:r>
          </a:p>
          <a:p>
            <a:pPr eaLnBrk="1" hangingPunct="1"/>
            <a:r>
              <a:rPr lang="en-US" altLang="en-US"/>
              <a:t>Expected outcome also needs to be specified for each test 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>
            <a:extLst>
              <a:ext uri="{FF2B5EF4-FFF2-40B4-BE49-F238E27FC236}">
                <a16:creationId xmlns:a16="http://schemas.microsoft.com/office/drawing/2014/main" id="{F430C78B-DDE2-4C58-AF3C-9DBEF7F9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400F355E-5416-4D02-88FC-A1F9C8F5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2047902-9EE3-4435-A4B6-D4FC4141499C}" type="slidenum">
              <a:rPr lang="en-US" altLang="en-US"/>
              <a:pPr algn="r"/>
              <a:t>7</a:t>
            </a:fld>
            <a:endParaRPr lang="en-US" altLang="en-US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855E094-71C4-44EF-824C-B3D53CB88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design…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7AA104E5-C9F8-4CF0-B943-5E4C315C1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7077" y="1804988"/>
            <a:ext cx="9776723" cy="4687887"/>
          </a:xfrm>
        </p:spPr>
        <p:txBody>
          <a:bodyPr/>
          <a:lstStyle/>
          <a:p>
            <a:pPr eaLnBrk="1" hangingPunct="1"/>
            <a:r>
              <a:rPr lang="en-US" altLang="en-US" dirty="0"/>
              <a:t>Together the set of test cases should detect most of the defects</a:t>
            </a:r>
          </a:p>
          <a:p>
            <a:pPr eaLnBrk="1" hangingPunct="1"/>
            <a:r>
              <a:rPr lang="en-US" altLang="en-US" dirty="0"/>
              <a:t>Would like the set of test cases to detect any  defects, if it exists</a:t>
            </a:r>
          </a:p>
          <a:p>
            <a:pPr eaLnBrk="1" hangingPunct="1"/>
            <a:r>
              <a:rPr lang="en-US" altLang="en-US" dirty="0"/>
              <a:t>Would also like set of test cases to be small - each test case consumes effort</a:t>
            </a:r>
          </a:p>
          <a:p>
            <a:pPr eaLnBrk="1" hangingPunct="1"/>
            <a:r>
              <a:rPr lang="en-US" altLang="en-US" dirty="0"/>
              <a:t>Determining a reasonable set of test case is the most challenging task of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B2AA23AB-2FDC-4235-B9C5-5ADAED7C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F5D8C050-99E3-4F5A-9454-5CAE546A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D7C6F4F-A5A6-4366-93B0-A13532B1E96B}" type="slidenum">
              <a:rPr lang="en-US" altLang="en-US"/>
              <a:pPr algn="r"/>
              <a:t>8</a:t>
            </a:fld>
            <a:endParaRPr lang="en-US" altLang="en-US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1E6D031-9C3F-4D5D-AFC6-894A5BF55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design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0F28E0F7-FA21-4059-841D-938CAC487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effectiveness and cost of testing depends on the set of test cases</a:t>
            </a:r>
          </a:p>
          <a:p>
            <a:pPr eaLnBrk="1" hangingPunct="1"/>
            <a:r>
              <a:rPr lang="en-US" altLang="en-US" sz="2400" dirty="0"/>
              <a:t>Q: How to determine if a set of test cases is good? I.e. the set will detect most of the defects, and a smaller set cannot catch these defects</a:t>
            </a:r>
          </a:p>
          <a:p>
            <a:pPr eaLnBrk="1" hangingPunct="1"/>
            <a:r>
              <a:rPr lang="en-US" altLang="en-US" sz="2400" dirty="0"/>
              <a:t>No easy way to determine goodness; usually the set of test cases is reviewed by experts</a:t>
            </a:r>
          </a:p>
          <a:p>
            <a:pPr eaLnBrk="1" hangingPunct="1"/>
            <a:r>
              <a:rPr lang="en-US" altLang="en-US" sz="2400" dirty="0"/>
              <a:t>This requires test cases be specified before testing – a key reason for having test case specs</a:t>
            </a:r>
          </a:p>
          <a:p>
            <a:pPr eaLnBrk="1" hangingPunct="1"/>
            <a:r>
              <a:rPr lang="en-US" altLang="en-US" sz="2400" dirty="0"/>
              <a:t>Test case specs are essentially a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3A6AA4D9-555B-4635-B9AC-394CC6B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Testing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C65A3EE3-15E2-4231-A06D-1FC76D6B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04AEDA4-0784-4A9A-BB6E-AC8A2BE873ED}" type="slidenum">
              <a:rPr lang="en-US" altLang="en-US"/>
              <a:pPr algn="r"/>
              <a:t>9</a:t>
            </a:fld>
            <a:endParaRPr lang="en-US" altLang="en-US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F0A4E3A-92C0-4974-B1D8-7ED915E37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specifications</a:t>
            </a:r>
          </a:p>
        </p:txBody>
      </p:sp>
      <p:sp>
        <p:nvSpPr>
          <p:cNvPr id="47109" name="Line 3">
            <a:extLst>
              <a:ext uri="{FF2B5EF4-FFF2-40B4-BE49-F238E27FC236}">
                <a16:creationId xmlns:a16="http://schemas.microsoft.com/office/drawing/2014/main" id="{D4A935B6-E05F-450F-92FE-C654428BE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5146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0" name="Line 4">
            <a:extLst>
              <a:ext uri="{FF2B5EF4-FFF2-40B4-BE49-F238E27FC236}">
                <a16:creationId xmlns:a16="http://schemas.microsoft.com/office/drawing/2014/main" id="{6D8FF8D3-71D0-44D3-80B1-B096CDA92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514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1" name="Line 5">
            <a:extLst>
              <a:ext uri="{FF2B5EF4-FFF2-40B4-BE49-F238E27FC236}">
                <a16:creationId xmlns:a16="http://schemas.microsoft.com/office/drawing/2014/main" id="{ED33C668-53D3-4A18-87C1-693F9B860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514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2" name="Line 6">
            <a:extLst>
              <a:ext uri="{FF2B5EF4-FFF2-40B4-BE49-F238E27FC236}">
                <a16:creationId xmlns:a16="http://schemas.microsoft.com/office/drawing/2014/main" id="{830BFAF8-6805-4739-981A-2D8B46029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14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3" name="Line 7">
            <a:extLst>
              <a:ext uri="{FF2B5EF4-FFF2-40B4-BE49-F238E27FC236}">
                <a16:creationId xmlns:a16="http://schemas.microsoft.com/office/drawing/2014/main" id="{5836FE23-43F9-4D57-8241-F6BCAAAA8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14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4" name="Line 8">
            <a:extLst>
              <a:ext uri="{FF2B5EF4-FFF2-40B4-BE49-F238E27FC236}">
                <a16:creationId xmlns:a16="http://schemas.microsoft.com/office/drawing/2014/main" id="{C70C69D1-6E37-4DBA-A86E-3637B3C44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>
            <a:extLst>
              <a:ext uri="{FF2B5EF4-FFF2-40B4-BE49-F238E27FC236}">
                <a16:creationId xmlns:a16="http://schemas.microsoft.com/office/drawing/2014/main" id="{4CAE46C9-B81A-4A69-905D-713C3CBE2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514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>
            <a:extLst>
              <a:ext uri="{FF2B5EF4-FFF2-40B4-BE49-F238E27FC236}">
                <a16:creationId xmlns:a16="http://schemas.microsoft.com/office/drawing/2014/main" id="{18B2E63D-147E-47AF-AB65-269044140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4290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Text Box 11">
            <a:extLst>
              <a:ext uri="{FF2B5EF4-FFF2-40B4-BE49-F238E27FC236}">
                <a16:creationId xmlns:a16="http://schemas.microsoft.com/office/drawing/2014/main" id="{9E9E500E-2853-485A-B1D1-C95171DA5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708275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  Seq.</a:t>
            </a:r>
            <a:r>
              <a:rPr lang="en-US" altLang="en-US" sz="2000">
                <a:latin typeface="Times New Roman" panose="02020603050405020304" pitchFamily="18" charset="0"/>
              </a:rPr>
              <a:t>No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18" name="Text Box 12">
            <a:extLst>
              <a:ext uri="{FF2B5EF4-FFF2-40B4-BE49-F238E27FC236}">
                <a16:creationId xmlns:a16="http://schemas.microsoft.com/office/drawing/2014/main" id="{9C43EF41-A06A-4326-AE1E-8AFF133B3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6" y="2651126"/>
            <a:ext cx="1338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000">
                <a:latin typeface="Times New Roman" panose="02020603050405020304" pitchFamily="18" charset="0"/>
              </a:rPr>
              <a:t>Condition 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</a:rPr>
              <a:t>to be tested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19" name="Text Box 13">
            <a:extLst>
              <a:ext uri="{FF2B5EF4-FFF2-40B4-BE49-F238E27FC236}">
                <a16:creationId xmlns:a16="http://schemas.microsoft.com/office/drawing/2014/main" id="{D5FDCE55-D7E1-4D21-A48F-7AA013BB9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803526"/>
            <a:ext cx="1163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000">
                <a:latin typeface="Times New Roman" panose="02020603050405020304" pitchFamily="18" charset="0"/>
              </a:rPr>
              <a:t>Test Data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20" name="Text Box 14">
            <a:extLst>
              <a:ext uri="{FF2B5EF4-FFF2-40B4-BE49-F238E27FC236}">
                <a16:creationId xmlns:a16="http://schemas.microsoft.com/office/drawing/2014/main" id="{D6274B70-7E8A-462E-8F72-BE49712F7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667001"/>
            <a:ext cx="1128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000">
                <a:latin typeface="Times New Roman" panose="02020603050405020304" pitchFamily="18" charset="0"/>
              </a:rPr>
              <a:t>Expected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</a:rPr>
              <a:t>   result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21" name="Text Box 15">
            <a:extLst>
              <a:ext uri="{FF2B5EF4-FFF2-40B4-BE49-F238E27FC236}">
                <a16:creationId xmlns:a16="http://schemas.microsoft.com/office/drawing/2014/main" id="{3426D316-454F-4C09-A3C0-2CA89BFB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27574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000">
                <a:latin typeface="Times New Roman" panose="02020603050405020304" pitchFamily="18" charset="0"/>
              </a:rPr>
              <a:t>successful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942</Words>
  <Application>Microsoft Office PowerPoint</Application>
  <PresentationFormat>Widescreen</PresentationFormat>
  <Paragraphs>134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Times New Roman</vt:lpstr>
      <vt:lpstr>Office Theme</vt:lpstr>
      <vt:lpstr>Testing Process</vt:lpstr>
      <vt:lpstr>Testing</vt:lpstr>
      <vt:lpstr>Testing…</vt:lpstr>
      <vt:lpstr>Test Plan</vt:lpstr>
      <vt:lpstr>Test Plan…</vt:lpstr>
      <vt:lpstr>Test case Design</vt:lpstr>
      <vt:lpstr>Test case design…</vt:lpstr>
      <vt:lpstr>Test case design</vt:lpstr>
      <vt:lpstr>Test case specifications</vt:lpstr>
      <vt:lpstr>Test case specifications…</vt:lpstr>
      <vt:lpstr>Test case execution</vt:lpstr>
      <vt:lpstr>Defect logging and tracking</vt:lpstr>
      <vt:lpstr>Defect logging…</vt:lpstr>
      <vt:lpstr>Defect logging…</vt:lpstr>
      <vt:lpstr>Defect logging…</vt:lpstr>
      <vt:lpstr>Defect logging…</vt:lpstr>
      <vt:lpstr>Defect logging…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Manjari Gupta</dc:creator>
  <cp:lastModifiedBy>Manjari Gupta</cp:lastModifiedBy>
  <cp:revision>4</cp:revision>
  <dcterms:created xsi:type="dcterms:W3CDTF">2021-06-25T07:06:36Z</dcterms:created>
  <dcterms:modified xsi:type="dcterms:W3CDTF">2022-07-18T17:49:12Z</dcterms:modified>
</cp:coreProperties>
</file>