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B26602-D60A-4C44-B734-C8DF801C74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BE2DA71-1751-47CC-9A1A-95BABDCC54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0ECF072-B4B0-4DE2-A2B5-D0F49D072D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08A683-476B-4E2D-9776-3B8BE541D0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446B6BC-7B33-46A3-8CD5-40E47D6463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6B8BABE-69F6-40EE-92BA-A0CB225308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62E246C-B29B-469B-B2A5-B69167417D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08D31BB-B8D6-4352-8B6F-916FFF3CAD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5E135EF-0B94-4A7A-AF1F-9FA34291DE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8E4BB65-7E17-45C3-8638-94321EAF44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45458AE-8C78-4EF9-88DC-2CAC6230E9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442463-DBC7-447E-94A2-94654EDBFF13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A3BA6C2-B3EC-4078-A86E-71C38614E7B2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8E15B31-6353-4BE1-9B82-694E7E150828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F5ACB63-70DE-4715-9790-4DF02FE6B986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E6A1796-38C4-4B0E-8AD4-6086879979C4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CDC069F-5D53-4D42-9B45-14CA1264A3F6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3FB5652-3516-4BFD-8CD7-AD4C34C5BC01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7465CF-C72B-4928-9A6F-D5D3FA78C85D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F5C3329-DE94-4A6E-BA6D-42438C7476CC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75B040B-41BF-4820-802A-B7E2522D8913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EF0178C-DC89-40E8-9AC8-AA65B1433DAA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w3schools.com/python/python_regex.asp#findall" TargetMode="External"/><Relationship Id="rId2" Type="http://schemas.openxmlformats.org/officeDocument/2006/relationships/hyperlink" Target="https://www.w3schools.com/python/python_regex.asp#search" TargetMode="External"/><Relationship Id="rId3" Type="http://schemas.openxmlformats.org/officeDocument/2006/relationships/hyperlink" Target="https://www.w3schools.com/python/python_regex.asp#split" TargetMode="External"/><Relationship Id="rId4" Type="http://schemas.openxmlformats.org/officeDocument/2006/relationships/hyperlink" Target="https://www.w3schools.com/python/python_regex.asp#sub" TargetMode="External"/><Relationship Id="rId5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chemeClr val="dk1"/>
                </a:solidFill>
                <a:latin typeface="Times New Roman"/>
              </a:rPr>
              <a:t>Regular Expression in NLP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Examples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c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cd"/>
                </a:solidFill>
                <a:latin typeface="Consolas"/>
              </a:rPr>
              <a:t>import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 re</a:t>
            </a:r>
            <a:br>
              <a:rPr sz="2800"/>
            </a:b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txt = </a:t>
            </a:r>
            <a:r>
              <a:rPr b="0" lang="en-US" sz="2800" spc="-1" strike="noStrike">
                <a:solidFill>
                  <a:srgbClr val="a52a2a"/>
                </a:solidFill>
                <a:latin typeface="Consolas"/>
              </a:rPr>
              <a:t>"The rain in Spain"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x = re.findall(</a:t>
            </a:r>
            <a:r>
              <a:rPr b="0" lang="en-US" sz="2800" spc="-1" strike="noStrike">
                <a:solidFill>
                  <a:srgbClr val="a52a2a"/>
                </a:solidFill>
                <a:latin typeface="Consolas"/>
              </a:rPr>
              <a:t>"Portugal"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 txt)</a:t>
            </a:r>
            <a:br>
              <a:rPr sz="2800"/>
            </a:br>
            <a:r>
              <a:rPr b="0" lang="en-US" sz="2800" spc="-1" strike="noStrike">
                <a:solidFill>
                  <a:srgbClr val="0000cd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(x)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c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cd"/>
                </a:solidFill>
                <a:latin typeface="Consolas"/>
              </a:rPr>
              <a:t>import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 re</a:t>
            </a:r>
            <a:br>
              <a:rPr sz="2800"/>
            </a:b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txt = </a:t>
            </a:r>
            <a:r>
              <a:rPr b="0" lang="en-US" sz="2800" spc="-1" strike="noStrike">
                <a:solidFill>
                  <a:srgbClr val="a52a2a"/>
                </a:solidFill>
                <a:latin typeface="Consolas"/>
              </a:rPr>
              <a:t>"The rain in Spain"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x = re.findall(</a:t>
            </a:r>
            <a:r>
              <a:rPr b="0" lang="en-US" sz="2800" spc="-1" strike="noStrike">
                <a:solidFill>
                  <a:srgbClr val="a52a2a"/>
                </a:solidFill>
                <a:latin typeface="Consolas"/>
              </a:rPr>
              <a:t>“ain"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 txt)</a:t>
            </a:r>
            <a:br>
              <a:rPr sz="2800"/>
            </a:br>
            <a:r>
              <a:rPr b="0" lang="en-US" sz="2800" spc="-1" strike="noStrike">
                <a:solidFill>
                  <a:srgbClr val="0000cd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(x)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55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c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cd"/>
                </a:solidFill>
                <a:latin typeface="Consolas"/>
              </a:rPr>
              <a:t>import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 re</a:t>
            </a:r>
            <a:br>
              <a:rPr sz="2800"/>
            </a:b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txt = </a:t>
            </a:r>
            <a:r>
              <a:rPr b="0" lang="en-US" sz="2800" spc="-1" strike="noStrike">
                <a:solidFill>
                  <a:srgbClr val="a52a2a"/>
                </a:solidFill>
                <a:latin typeface="Consolas"/>
              </a:rPr>
              <a:t>"The rain in Spain"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x = re.split(</a:t>
            </a:r>
            <a:r>
              <a:rPr b="0" lang="en-US" sz="2800" spc="-1" strike="noStrike">
                <a:solidFill>
                  <a:srgbClr val="a52a2a"/>
                </a:solidFill>
                <a:latin typeface="Consolas"/>
              </a:rPr>
              <a:t>"\s"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 txt)</a:t>
            </a:r>
            <a:br>
              <a:rPr sz="2800"/>
            </a:br>
            <a:r>
              <a:rPr b="0" lang="en-US" sz="2800" spc="-1" strike="noStrike">
                <a:solidFill>
                  <a:srgbClr val="0000cd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(x)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c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cd"/>
                </a:solidFill>
                <a:latin typeface="Consolas"/>
              </a:rPr>
              <a:t>import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 re</a:t>
            </a:r>
            <a:br>
              <a:rPr sz="2800"/>
            </a:b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txt = </a:t>
            </a:r>
            <a:r>
              <a:rPr b="0" lang="en-US" sz="2800" spc="-1" strike="noStrike">
                <a:solidFill>
                  <a:srgbClr val="a52a2a"/>
                </a:solidFill>
                <a:latin typeface="Consolas"/>
              </a:rPr>
              <a:t>"The rain in Spain"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x = re.split(</a:t>
            </a:r>
            <a:r>
              <a:rPr b="0" lang="en-US" sz="2800" spc="-1" strike="noStrike">
                <a:solidFill>
                  <a:srgbClr val="a52a2a"/>
                </a:solidFill>
                <a:latin typeface="Consolas"/>
              </a:rPr>
              <a:t>"\s"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 txt, </a:t>
            </a:r>
            <a:r>
              <a:rPr b="0" lang="en-US" sz="2800" spc="-1" strike="noStrike">
                <a:solidFill>
                  <a:srgbClr val="ff0000"/>
                </a:solidFill>
                <a:latin typeface="Consolas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</a:t>
            </a:r>
            <a:br>
              <a:rPr sz="2800"/>
            </a:br>
            <a:r>
              <a:rPr b="0" lang="en-US" sz="2800" spc="-1" strike="noStrike">
                <a:solidFill>
                  <a:srgbClr val="0000cd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(x)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c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cd"/>
                </a:solidFill>
                <a:latin typeface="Consolas"/>
              </a:rPr>
              <a:t>import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 re</a:t>
            </a:r>
            <a:br>
              <a:rPr sz="2800"/>
            </a:b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txt = </a:t>
            </a:r>
            <a:r>
              <a:rPr b="0" lang="en-US" sz="2800" spc="-1" strike="noStrike">
                <a:solidFill>
                  <a:srgbClr val="a52a2a"/>
                </a:solidFill>
                <a:latin typeface="Consolas"/>
              </a:rPr>
              <a:t>"The rain in Spain"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x = re.sub(</a:t>
            </a:r>
            <a:r>
              <a:rPr b="0" lang="en-US" sz="2800" spc="-1" strike="noStrike">
                <a:solidFill>
                  <a:srgbClr val="a52a2a"/>
                </a:solidFill>
                <a:latin typeface="Consolas"/>
              </a:rPr>
              <a:t>"\s"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2800" spc="-1" strike="noStrike">
                <a:solidFill>
                  <a:srgbClr val="a52a2a"/>
                </a:solidFill>
                <a:latin typeface="Consolas"/>
              </a:rPr>
              <a:t>"9"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txt, </a:t>
            </a:r>
            <a:r>
              <a:rPr b="0" lang="en-US" sz="2800" spc="-1" strike="noStrike">
                <a:solidFill>
                  <a:srgbClr val="ff0000"/>
                </a:solidFill>
                <a:latin typeface="Consolas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</a:t>
            </a:r>
            <a:br>
              <a:rPr sz="2800"/>
            </a:br>
            <a:r>
              <a:rPr b="0" lang="en-US" sz="2800" spc="-1" strike="noStrike">
                <a:solidFill>
                  <a:srgbClr val="0000cd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(x)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a8464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a8464"/>
                </a:solidFill>
                <a:latin typeface="Segoe UI"/>
              </a:rPr>
              <a:t>Numbers </a:t>
            </a:r>
            <a:r>
              <a:rPr b="1" lang="en-IN" sz="2800" spc="-1" strike="noStrike">
                <a:solidFill>
                  <a:srgbClr val="e31b23"/>
                </a:solidFill>
                <a:latin typeface="Consolas"/>
              </a:rPr>
              <a:t>[0-9]+</a:t>
            </a:r>
            <a:r>
              <a:rPr b="1" lang="en-IN" sz="2800" spc="-1" strike="noStrike">
                <a:solidFill>
                  <a:srgbClr val="0a8464"/>
                </a:solidFill>
                <a:latin typeface="Segoe UI"/>
              </a:rPr>
              <a:t> or </a:t>
            </a:r>
            <a:r>
              <a:rPr b="1" lang="en-IN" sz="2800" spc="-1" strike="noStrike">
                <a:solidFill>
                  <a:srgbClr val="e31b23"/>
                </a:solidFill>
                <a:latin typeface="Consolas"/>
              </a:rPr>
              <a:t>\d+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a8464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a8464"/>
                </a:solidFill>
                <a:latin typeface="Segoe UI"/>
              </a:rPr>
              <a:t> </a:t>
            </a:r>
            <a:r>
              <a:rPr b="1" lang="en-US" sz="2800" spc="-1" strike="noStrike">
                <a:solidFill>
                  <a:srgbClr val="0a8464"/>
                </a:solidFill>
                <a:latin typeface="Segoe UI"/>
              </a:rPr>
              <a:t>Full Numeric Strings </a:t>
            </a:r>
            <a:r>
              <a:rPr b="1" lang="en-US" sz="2800" spc="-1" strike="noStrike">
                <a:solidFill>
                  <a:srgbClr val="e31b23"/>
                </a:solidFill>
                <a:latin typeface="Consolas"/>
              </a:rPr>
              <a:t>^[0-9]+$</a:t>
            </a:r>
            <a:r>
              <a:rPr b="1" lang="en-US" sz="2800" spc="-1" strike="noStrike">
                <a:solidFill>
                  <a:srgbClr val="0a8464"/>
                </a:solidFill>
                <a:latin typeface="Segoe UI"/>
              </a:rPr>
              <a:t> or </a:t>
            </a:r>
            <a:r>
              <a:rPr b="1" lang="en-US" sz="2800" spc="-1" strike="noStrike">
                <a:solidFill>
                  <a:srgbClr val="e31b23"/>
                </a:solidFill>
                <a:latin typeface="Consolas"/>
              </a:rPr>
              <a:t>^\d+$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Positive Integer Literals [1-9][0-9]*|0 or [1-9]\d*|0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Full Integer Literals ^[+-]?[1-9][0-9]*|0$ or ^[+-]?[1-9]\d*|0$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pl-PL" sz="2800" spc="-1" strike="noStrike">
                <a:solidFill>
                  <a:schemeClr val="dk1"/>
                </a:solidFill>
                <a:latin typeface="Calibri"/>
              </a:rPr>
              <a:t>Identifiers (or Names) [a-zA-Z_][0-9a-zA-Z_]* or [a-zA-Z_]\w*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Image Filenames ^\w+\.(gif|png|jpg|jpeg)$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Extracting emails from a Text Document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any character a-z, any digit 0-9 and symbol '_' followed by a '@' symbol and after this symbol we can again have any character, any digit and especially a dot.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r"[\w.-]+@[\w.-]+“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Date: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2f6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32f62"/>
                </a:solidFill>
                <a:latin typeface="ui-monospace"/>
              </a:rPr>
              <a:t>r"(\d{4})-(\d{2})-(\d{2})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2f6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32f62"/>
                </a:solidFill>
                <a:latin typeface="ui-monospace"/>
              </a:rPr>
              <a:t>Phone: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2f6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32f62"/>
                </a:solidFill>
                <a:latin typeface="ui-monospace"/>
              </a:rPr>
              <a:t>\d{10}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Regular expression to find URL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(https:\/\/www\.|http:\/\/www\.|https:\/\/|http:\/\/)?[a-zA-Z0-9]{2,}(\.[a-zA-Z0-9]{2,})(\.[a-zA-Z0-9]{2,})?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Regular expression to find phone number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383838"/>
                </a:solidFill>
                <a:latin typeface="Times New Roman"/>
              </a:rPr>
              <a:t>(*) matches for zero or more occurrences of the pattern to the left of it</a:t>
            </a:r>
            <a:br>
              <a:rPr sz="3600"/>
            </a:b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str = "easy easssy eay ey"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#Check if the string contains "ea" followed by 0 or more "s" characters and ending with 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x = re.findall("eas*y", str)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print(x)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65236"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383838"/>
                </a:solidFill>
                <a:latin typeface="Inter"/>
              </a:rPr>
              <a:t>(+)</a:t>
            </a:r>
            <a:r>
              <a:rPr b="0" lang="en-US" sz="4400" spc="-1" strike="noStrike">
                <a:solidFill>
                  <a:srgbClr val="383838"/>
                </a:solidFill>
                <a:latin typeface="Inter"/>
              </a:rPr>
              <a:t> matches one or more occurrences of the pattern to the left of it</a:t>
            </a:r>
            <a:br>
              <a:rPr sz="4400"/>
            </a:b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x = re.findall("eas+y", str)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print(x)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65236"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383838"/>
                </a:solidFill>
                <a:latin typeface="Inter"/>
              </a:rPr>
              <a:t>(?)</a:t>
            </a:r>
            <a:r>
              <a:rPr b="0" lang="en-US" sz="4400" spc="-1" strike="noStrike">
                <a:solidFill>
                  <a:srgbClr val="383838"/>
                </a:solidFill>
                <a:latin typeface="Inter"/>
              </a:rPr>
              <a:t> matches zero or one occurrence of the pattern left to it.</a:t>
            </a:r>
            <a:br>
              <a:rPr sz="4400"/>
            </a:b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x = re.findall("eas?y",str)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print(x)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chemeClr val="dk1"/>
                </a:solidFill>
                <a:latin typeface="Times New Roman"/>
              </a:rPr>
              <a:t>Regular Expression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A Regular Expression (or Regex) is a pattern (or filter) that describes a set of strings that matches the pattern.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In other words, a regex accepts a certain set of strings and rejects the rest.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A regex consists of a sequence of characters, metacharacters (such as ., \d, \D, \s, \S, \w, \W) and operators (such as +, *, ?, |, ^).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383838"/>
                </a:solidFill>
                <a:latin typeface="Inter"/>
              </a:rPr>
              <a:t>(|)</a:t>
            </a:r>
            <a:r>
              <a:rPr b="0" lang="en-IN" sz="4400" spc="-1" strike="noStrike">
                <a:solidFill>
                  <a:srgbClr val="383838"/>
                </a:solidFill>
                <a:latin typeface="Inter"/>
              </a:rPr>
              <a:t> either or</a:t>
            </a:r>
            <a:br>
              <a:rPr sz="4400"/>
            </a:b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str = “Banaras Hindu University is the largest University in India"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#Check if the string contains either "data" or "India":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x = re.findall(“University|India", str)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print(x)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chemeClr val="dk1"/>
                </a:solidFill>
                <a:latin typeface="Times New Roman"/>
              </a:rPr>
              <a:t>Matching a Single Character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192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Most characters, including all letters (a-z and A-Z) and digits (0-9), match itself. For example, the regex x matches substring "x"; z matches "z"; and 9 matches "9".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Regex is used to match single character.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In Python: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Import re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re.findall(r'a', 'abcabc’)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Non-alphanumeric characters without special meaning in regex also matches itself. For example, = matches "="; @ matches "@".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Times New Roman"/>
              </a:rPr>
              <a:t>Regex Special Characters and Escape Sequences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Times New Roman"/>
              </a:rPr>
              <a:t>Regex's Special Characters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metacharacter: dot (.)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bracket list: [ ]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position anchors: ^, $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occurrence indicators: +, *, ?, { }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parentheses: ( 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or: |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escape and metacharacter: backslash (\)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Times New Roman"/>
              </a:rPr>
              <a:t>Regular expression functions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75" name="Content Placeholder 3"/>
          <p:cNvGraphicFramePr/>
          <p:nvPr/>
        </p:nvGraphicFramePr>
        <p:xfrm>
          <a:off x="1049040" y="1825560"/>
          <a:ext cx="10304280" cy="4667040"/>
        </p:xfrm>
        <a:graphic>
          <a:graphicData uri="http://schemas.openxmlformats.org/drawingml/2006/table">
            <a:tbl>
              <a:tblPr/>
              <a:tblGrid>
                <a:gridCol w="2550600"/>
                <a:gridCol w="7753680"/>
              </a:tblGrid>
              <a:tr h="71424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Times New Roman"/>
                        </a:rPr>
                        <a:t>Function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Times New Roman"/>
                        </a:rPr>
                        <a:t>Meaning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72396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 u="sng">
                          <a:solidFill>
                            <a:schemeClr val="dk1"/>
                          </a:solidFill>
                          <a:uFillTx/>
                          <a:latin typeface="Times New Roman"/>
                          <a:hlinkClick r:id="rId1"/>
                        </a:rPr>
                        <a:t>findall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Returns a list containing all matches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125208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 u="sng">
                          <a:solidFill>
                            <a:schemeClr val="dk1"/>
                          </a:solidFill>
                          <a:uFillTx/>
                          <a:latin typeface="Times New Roman"/>
                          <a:hlinkClick r:id="rId2"/>
                        </a:rPr>
                        <a:t>search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Returns a Match object if there is a match anywhere in the string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25208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 u="sng">
                          <a:solidFill>
                            <a:schemeClr val="dk1"/>
                          </a:solidFill>
                          <a:uFillTx/>
                          <a:latin typeface="Times New Roman"/>
                          <a:hlinkClick r:id="rId3"/>
                        </a:rPr>
                        <a:t>split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Returns a list where the string has been split at each match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72396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 u="sng">
                          <a:solidFill>
                            <a:schemeClr val="dk1"/>
                          </a:solidFill>
                          <a:uFillTx/>
                          <a:latin typeface="Times New Roman"/>
                          <a:hlinkClick r:id="rId4"/>
                        </a:rPr>
                        <a:t>sub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Replaces one or many matches with a string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Metacharacters</a:t>
            </a:r>
            <a:br>
              <a:rPr sz="4400"/>
            </a:b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77" name="Content Placeholder 3"/>
          <p:cNvGraphicFramePr/>
          <p:nvPr/>
        </p:nvGraphicFramePr>
        <p:xfrm>
          <a:off x="838080" y="1027800"/>
          <a:ext cx="10515240" cy="4863600"/>
        </p:xfrm>
        <a:graphic>
          <a:graphicData uri="http://schemas.openxmlformats.org/drawingml/2006/table">
            <a:tbl>
              <a:tblPr/>
              <a:tblGrid>
                <a:gridCol w="2357280"/>
                <a:gridCol w="4653000"/>
                <a:gridCol w="3504960"/>
              </a:tblGrid>
              <a:tr h="3448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Character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Meaning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Example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4956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[]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 set of characters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"[a-m]"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86004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Signals a special sequence (can also be used to escape special characters)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"\d"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0480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Any character (except newline character)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"he..o"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4956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^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Starts with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"^hello"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4956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$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Ends with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"planet$"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4956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*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Zero or more occurrences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"he.*o"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4956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+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One or more occurrences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"he.+o"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4956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Zero or one occurrences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"he.?o"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0480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{}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Exactly the specified number of occurrences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"he.{2}o"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4956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|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Either 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"falls|stays"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Special Sequences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 special sequence is a \ followed by one of the characters in the list below, and has a special meaning: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79" name="Content Placeholder 7"/>
          <p:cNvGraphicFramePr/>
          <p:nvPr/>
        </p:nvGraphicFramePr>
        <p:xfrm>
          <a:off x="838080" y="1825560"/>
          <a:ext cx="10515240" cy="4255560"/>
        </p:xfrm>
        <a:graphic>
          <a:graphicData uri="http://schemas.openxmlformats.org/drawingml/2006/table">
            <a:tbl>
              <a:tblPr/>
              <a:tblGrid>
                <a:gridCol w="923040"/>
                <a:gridCol w="8123400"/>
                <a:gridCol w="1468440"/>
              </a:tblGrid>
              <a:tr h="4978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Character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Meaning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Example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29232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if the specified characters are at the beginning of the string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"\AThe"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93276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where the specified characters are at the beginning or at the end of a word</a:t>
                      </a:r>
                      <a:br>
                        <a:rPr sz="1800"/>
                      </a:b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(the "r" in the beginning is making sure that the string is being treated as a "raw string")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r"\bain"</a:t>
                      </a:r>
                      <a:br>
                        <a:rPr sz="1800"/>
                      </a:br>
                      <a:br>
                        <a:rPr sz="1800"/>
                      </a:b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r"ain\b"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93276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where the specified characters are present, but NOT at the beginning (or at the end) of a word</a:t>
                      </a:r>
                      <a:br>
                        <a:rPr sz="1800"/>
                      </a:b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(the "r" in the beginning is making sure that the string is being treated as a "raw string")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r"\Bain"</a:t>
                      </a:r>
                      <a:br>
                        <a:rPr sz="1800"/>
                      </a:br>
                      <a:br>
                        <a:rPr sz="1800"/>
                      </a:b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r"ain\B"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9232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where the string contains digits (numbers from 0-9)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"\d"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232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where the string DOES NOT contain digits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"\D"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9232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where the string contains a white space character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"\s"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232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where the string DOES NOT contain a white space character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"\S"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graphicFrame>
        <p:nvGraphicFramePr>
          <p:cNvPr id="81" name="Content Placeholder 3"/>
          <p:cNvGraphicFramePr/>
          <p:nvPr/>
        </p:nvGraphicFramePr>
        <p:xfrm>
          <a:off x="838080" y="1825560"/>
          <a:ext cx="10515240" cy="4551840"/>
        </p:xfrm>
        <a:graphic>
          <a:graphicData uri="http://schemas.openxmlformats.org/drawingml/2006/table">
            <a:tbl>
              <a:tblPr/>
              <a:tblGrid>
                <a:gridCol w="903960"/>
                <a:gridCol w="7959960"/>
                <a:gridCol w="1651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Character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Meaning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Example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where the string contains any word characters (characters from a to Z, digits from 0-9, and the underscore _ character)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"\w"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where the string DOES NOT contain any word characters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"\W"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if the specified characters are at the end of the string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"Spain\Z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if the specified characters are at the beginning of the string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"\AThe"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where the specified characters are at the beginning or at the end of a word</a:t>
                      </a:r>
                      <a:br>
                        <a:rPr sz="1800"/>
                      </a:b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(the "r" in the beginning is making sure that the string is being treated as a "raw string")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r"\bain"</a:t>
                      </a:r>
                      <a:br>
                        <a:rPr sz="1800"/>
                      </a:br>
                      <a:br>
                        <a:rPr sz="1800"/>
                      </a:b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r"ain\b"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where the string contains any word characters (characters from a to Z, digits from 0-9, and the underscore _ character)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"\w"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where the string DOES NOT contain any word characters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"\W"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if the specified characters are at the end of the string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"Spain\Z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Sets</a:t>
            </a:r>
            <a:br>
              <a:rPr sz="3200"/>
            </a:b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A set is a set of characters inside a pair of square brackets [] with a special meaning: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83" name="Content Placeholder 3"/>
          <p:cNvGraphicFramePr/>
          <p:nvPr/>
        </p:nvGraphicFramePr>
        <p:xfrm>
          <a:off x="838080" y="1825560"/>
          <a:ext cx="10515240" cy="4640760"/>
        </p:xfrm>
        <a:graphic>
          <a:graphicData uri="http://schemas.openxmlformats.org/drawingml/2006/table">
            <a:tbl>
              <a:tblPr/>
              <a:tblGrid>
                <a:gridCol w="1433160"/>
                <a:gridCol w="90820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Set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Meaning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[arn]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where one of the specified characters (a, r, or n) is present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[a-n]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for any lower case character, alphabetically between a and 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[^arn]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for any character EXCEPT a, r, and 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[0123]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where any of the specified digits (0, 1, 2, or 3) are present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[0-9]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for any digit between 0 and 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[0-5][0-9]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for any two-digit numbers from 00 and 59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[a-zA-Z]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for any character alphabetically between a and z, lower case OR upper case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[+]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In sets, +, *, ., |, (), $,{} has no special meaning, so [+] means: return a match for any + character in the string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[arn]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where one of the specified characters (a, r, or n) is present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[a-n]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for any lower case character, alphabetically between a and 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lIns="10152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[^arn]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0152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0760" rIns="50760" tIns="50760" bIns="507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Returns a match for any character EXCEPT a, r, and 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LibreOffice/24.2.2.2$Windows_X86_64 LibreOffice_project/d56cc158d8a96260b836f100ef4b4ef25d6f1a01</Application>
  <AppVersion>15.0000</AppVersion>
  <Words>1565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2024-03-14T14:20:09Z</dcterms:created>
  <dc:creator>awadhesh kumar</dc:creator>
  <dc:description/>
  <dc:language>en-US</dc:language>
  <cp:lastModifiedBy/>
  <dcterms:modified xsi:type="dcterms:W3CDTF">2024-04-15T20:58:35Z</dcterms:modified>
  <cp:revision>6</cp:revision>
  <dc:subject/>
  <dc:title>Regular Expression in NLP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57</vt:i4>
  </property>
</Properties>
</file>