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96" r:id="rId5"/>
    <p:sldId id="303" r:id="rId6"/>
    <p:sldId id="297" r:id="rId7"/>
    <p:sldId id="298" r:id="rId8"/>
    <p:sldId id="299" r:id="rId9"/>
    <p:sldId id="300" r:id="rId10"/>
    <p:sldId id="301" r:id="rId11"/>
    <p:sldId id="302" r:id="rId12"/>
    <p:sldId id="291" r:id="rId13"/>
    <p:sldId id="292" r:id="rId14"/>
    <p:sldId id="293" r:id="rId15"/>
    <p:sldId id="294" r:id="rId16"/>
    <p:sldId id="295" r:id="rId17"/>
    <p:sldId id="304" r:id="rId18"/>
    <p:sldId id="305" r:id="rId19"/>
    <p:sldId id="306" r:id="rId20"/>
    <p:sldId id="307" r:id="rId21"/>
    <p:sldId id="308" r:id="rId22"/>
    <p:sldId id="309" r:id="rId23"/>
    <p:sldId id="310" r:id="rId24"/>
    <p:sldId id="258" r:id="rId25"/>
    <p:sldId id="289" r:id="rId26"/>
    <p:sldId id="259" r:id="rId27"/>
    <p:sldId id="290" r:id="rId28"/>
    <p:sldId id="260" r:id="rId29"/>
    <p:sldId id="261" r:id="rId30"/>
    <p:sldId id="262" r:id="rId31"/>
    <p:sldId id="311" r:id="rId32"/>
    <p:sldId id="263" r:id="rId33"/>
    <p:sldId id="312" r:id="rId34"/>
    <p:sldId id="264" r:id="rId35"/>
    <p:sldId id="265" r:id="rId36"/>
    <p:sldId id="266" r:id="rId37"/>
    <p:sldId id="267" r:id="rId38"/>
    <p:sldId id="268" r:id="rId39"/>
    <p:sldId id="269" r:id="rId40"/>
    <p:sldId id="270" r:id="rId41"/>
    <p:sldId id="271" r:id="rId42"/>
    <p:sldId id="272" r:id="rId43"/>
    <p:sldId id="273" r:id="rId44"/>
    <p:sldId id="274" r:id="rId45"/>
    <p:sldId id="275" r:id="rId46"/>
    <p:sldId id="276" r:id="rId47"/>
    <p:sldId id="277"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3.xml"/><Relationship Id="rId49" Type="http://schemas.openxmlformats.org/officeDocument/2006/relationships/presProps" Target="presProps.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18114B1-541D-4B83-B117-B127DF04DFE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3407CC-6A70-476A-9C6A-E95BEE914E7F}"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18114B1-541D-4B83-B117-B127DF04DFE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3407CC-6A70-476A-9C6A-E95BEE914E7F}"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18114B1-541D-4B83-B117-B127DF04DFE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3407CC-6A70-476A-9C6A-E95BEE914E7F}"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18114B1-541D-4B83-B117-B127DF04DFE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3407CC-6A70-476A-9C6A-E95BEE914E7F}"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18114B1-541D-4B83-B117-B127DF04DFE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3407CC-6A70-476A-9C6A-E95BEE914E7F}"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418114B1-541D-4B83-B117-B127DF04DFE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3407CC-6A70-476A-9C6A-E95BEE914E7F}"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418114B1-541D-4B83-B117-B127DF04DFEC}"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3407CC-6A70-476A-9C6A-E95BEE914E7F}"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18114B1-541D-4B83-B117-B127DF04DFEC}"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3407CC-6A70-476A-9C6A-E95BEE914E7F}"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8114B1-541D-4B83-B117-B127DF04DFEC}"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3407CC-6A70-476A-9C6A-E95BEE914E7F}"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18114B1-541D-4B83-B117-B127DF04DFE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3407CC-6A70-476A-9C6A-E95BEE914E7F}"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18114B1-541D-4B83-B117-B127DF04DFE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3407CC-6A70-476A-9C6A-E95BEE914E7F}"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8114B1-541D-4B83-B117-B127DF04DFEC}"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3407CC-6A70-476A-9C6A-E95BEE914E7F}"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Evaluation Metrices for Natural Language Processing Models</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Types of Information Retrieval Models</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849348" y="1690688"/>
            <a:ext cx="8681663" cy="10525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Classic IR Model:</a:t>
            </a:r>
            <a:r>
              <a:rPr lang="en-US" dirty="0">
                <a:latin typeface="Times New Roman" panose="02020603050405020304" pitchFamily="18" charset="0"/>
                <a:cs typeface="Times New Roman" panose="02020603050405020304" pitchFamily="18" charset="0"/>
              </a:rPr>
              <a:t>most basic and straightforward IR model and founded on mathematical information: </a:t>
            </a:r>
            <a:r>
              <a:rPr lang="en-IN" dirty="0">
                <a:latin typeface="Times New Roman" panose="02020603050405020304" pitchFamily="18" charset="0"/>
                <a:cs typeface="Times New Roman" panose="02020603050405020304" pitchFamily="18" charset="0"/>
              </a:rPr>
              <a:t> Boolean, Vector, and Probabilistic.</a:t>
            </a:r>
            <a:endParaRPr lang="en-IN" dirty="0">
              <a:latin typeface="Times New Roman" panose="02020603050405020304" pitchFamily="18" charset="0"/>
              <a:cs typeface="Times New Roman" panose="02020603050405020304" pitchFamily="18" charset="0"/>
            </a:endParaRPr>
          </a:p>
        </p:txBody>
      </p:sp>
      <p:sp>
        <p:nvSpPr>
          <p:cNvPr id="5" name="Rectangle 4"/>
          <p:cNvSpPr/>
          <p:nvPr/>
        </p:nvSpPr>
        <p:spPr>
          <a:xfrm>
            <a:off x="1849347" y="3048000"/>
            <a:ext cx="8681663" cy="10525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Non-Classic IR Model:</a:t>
            </a:r>
            <a:r>
              <a:rPr lang="en-US" dirty="0">
                <a:latin typeface="Times New Roman" panose="02020603050405020304" pitchFamily="18" charset="0"/>
                <a:cs typeface="Times New Roman" panose="02020603050405020304" pitchFamily="18" charset="0"/>
              </a:rPr>
              <a:t>Addition than probability, similarity, and Boolean operations, such IR models are based on other ideas. situation theory models, information logic models, and interaction models etc. </a:t>
            </a:r>
            <a:endParaRPr lang="en-IN" dirty="0">
              <a:latin typeface="Times New Roman" panose="02020603050405020304" pitchFamily="18" charset="0"/>
              <a:cs typeface="Times New Roman" panose="02020603050405020304" pitchFamily="18" charset="0"/>
            </a:endParaRPr>
          </a:p>
        </p:txBody>
      </p:sp>
      <p:sp>
        <p:nvSpPr>
          <p:cNvPr id="6" name="Rectangle 5"/>
          <p:cNvSpPr/>
          <p:nvPr/>
        </p:nvSpPr>
        <p:spPr>
          <a:xfrm>
            <a:off x="1849347" y="4641056"/>
            <a:ext cx="8681663" cy="10525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Alternative IR Model:</a:t>
            </a:r>
            <a:r>
              <a:rPr lang="en-US" dirty="0">
                <a:latin typeface="Times New Roman" panose="02020603050405020304" pitchFamily="18" charset="0"/>
                <a:cs typeface="Times New Roman" panose="02020603050405020304" pitchFamily="18" charset="0"/>
              </a:rPr>
              <a:t> improvement to the traditional IR model that makes use of some unique approaches from other domains. Alternative IR models include fuzzy models,  cluster models, and latent semantic indexing (LSI) models.</a:t>
            </a:r>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MRR[Mean Reciprocal Rank]</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pPr algn="just"/>
            <a:r>
              <a:rPr lang="en-US" dirty="0">
                <a:latin typeface="Times New Roman" panose="02020603050405020304" pitchFamily="18" charset="0"/>
                <a:cs typeface="Times New Roman" panose="02020603050405020304" pitchFamily="18" charset="0"/>
              </a:rPr>
              <a:t>It is a ranking quality metric.</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It returns the rank list of answer to query.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It considers the position of the first relevant item in the ranked list.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We compute mean of Reciprocal Ranks across all users or queries.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 Reciprocal Rank of query response is the multiplicative inverse of first correct answer.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You get 1 for first place, 1⁄2 for second place, 1⁄3 for third place and so on. If there is no relevant item or correct answer in top-K, the reciprocal rank is 0.</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MRR values range from 0 to 1, where "1" indicates that the first relevant item is always at the top.</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Higher MRR means better system performance.</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metrics that help evaluate the quality of recommendation and information retrieval systems.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825625"/>
            <a:ext cx="4709845" cy="4351338"/>
          </a:xfrm>
        </p:spPr>
        <p:txBody>
          <a:bodyPr/>
          <a:lstStyle/>
          <a:p>
            <a:pPr algn="just"/>
            <a:r>
              <a:rPr lang="en-US" dirty="0">
                <a:latin typeface="Times New Roman" panose="02020603050405020304" pitchFamily="18" charset="0"/>
                <a:cs typeface="Times New Roman" panose="02020603050405020304" pitchFamily="18" charset="0"/>
              </a:rPr>
              <a:t>Mean Reciprocal Rank (MRR) at K evaluates how quickly a ranking system can show the first relevant item in the top-K results.</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1"/>
          <a:srcRect l="-6024" t="8175" r="-4214" b="13652"/>
          <a:stretch>
            <a:fillRect/>
          </a:stretch>
        </p:blipFill>
        <p:spPr>
          <a:xfrm>
            <a:off x="6643957" y="1273996"/>
            <a:ext cx="4575674" cy="2353272"/>
          </a:xfrm>
          <a:prstGeom prst="rect">
            <a:avLst/>
          </a:prstGeom>
        </p:spPr>
      </p:pic>
      <p:sp>
        <p:nvSpPr>
          <p:cNvPr id="6" name="TextBox 5"/>
          <p:cNvSpPr txBox="1"/>
          <p:nvPr/>
        </p:nvSpPr>
        <p:spPr>
          <a:xfrm>
            <a:off x="6094288" y="3751546"/>
            <a:ext cx="6097712" cy="2031325"/>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Where:</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 is the total number of users (in case of recommendations) or queries (in case of information retrieval) in the evaluated dataset.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Rank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is the position of the first relevant item for user u in the top-K results.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Example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082015"/>
          </a:xfrm>
        </p:spPr>
        <p:txBody>
          <a:bodyPr/>
          <a:lstStyle/>
          <a:p>
            <a:pPr algn="just"/>
            <a:r>
              <a:rPr lang="en-IN" dirty="0">
                <a:latin typeface="Times New Roman" panose="02020603050405020304" pitchFamily="18" charset="0"/>
                <a:cs typeface="Times New Roman" panose="02020603050405020304" pitchFamily="18" charset="0"/>
              </a:rPr>
              <a:t>Suppose three sample queries for a system that tries to translate English word to their plurals. In each case the system makes three guesses, with the first one being the one it thinks is most likely correct. </a:t>
            </a:r>
            <a:endParaRPr lang="en-IN"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2103920" y="3429000"/>
          <a:ext cx="8128000" cy="192024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r>
                        <a:rPr lang="en-IN" dirty="0">
                          <a:latin typeface="Times New Roman" panose="02020603050405020304" pitchFamily="18" charset="0"/>
                          <a:cs typeface="Times New Roman" panose="02020603050405020304" pitchFamily="18" charset="0"/>
                        </a:rPr>
                        <a:t>Query</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Proposed Result</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Correct Response</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Rank</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Reciprocal Rank</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a:latin typeface="Times New Roman" panose="02020603050405020304" pitchFamily="18" charset="0"/>
                          <a:cs typeface="Times New Roman" panose="02020603050405020304" pitchFamily="18" charset="0"/>
                        </a:rPr>
                        <a:t>Cat</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err="1">
                          <a:latin typeface="Times New Roman" panose="02020603050405020304" pitchFamily="18" charset="0"/>
                          <a:cs typeface="Times New Roman" panose="02020603050405020304" pitchFamily="18" charset="0"/>
                        </a:rPr>
                        <a:t>Catten</a:t>
                      </a:r>
                      <a:r>
                        <a:rPr lang="en-IN" dirty="0">
                          <a:latin typeface="Times New Roman" panose="02020603050405020304" pitchFamily="18" charset="0"/>
                          <a:cs typeface="Times New Roman" panose="02020603050405020304" pitchFamily="18" charset="0"/>
                        </a:rPr>
                        <a:t>, Cati, Cats </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Cats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1/3</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a:latin typeface="Times New Roman" panose="02020603050405020304" pitchFamily="18" charset="0"/>
                          <a:cs typeface="Times New Roman" panose="02020603050405020304" pitchFamily="18" charset="0"/>
                        </a:rPr>
                        <a:t>Virus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Viruses, </a:t>
                      </a:r>
                      <a:r>
                        <a:rPr lang="en-IN" dirty="0" err="1">
                          <a:latin typeface="Times New Roman" panose="02020603050405020304" pitchFamily="18" charset="0"/>
                          <a:cs typeface="Times New Roman" panose="02020603050405020304" pitchFamily="18" charset="0"/>
                        </a:rPr>
                        <a:t>Virit</a:t>
                      </a:r>
                      <a:r>
                        <a:rPr lang="en-IN" dirty="0">
                          <a:latin typeface="Times New Roman" panose="02020603050405020304" pitchFamily="18" charset="0"/>
                          <a:cs typeface="Times New Roman" panose="02020603050405020304" pitchFamily="18" charset="0"/>
                        </a:rPr>
                        <a:t>, Viti</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Viruses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r>
            </a:tbl>
          </a:graphicData>
        </a:graphic>
      </p:graphicFrame>
      <p:sp>
        <p:nvSpPr>
          <p:cNvPr id="5" name="TextBox 4"/>
          <p:cNvSpPr txBox="1"/>
          <p:nvPr/>
        </p:nvSpPr>
        <p:spPr>
          <a:xfrm>
            <a:off x="1058238" y="5907640"/>
            <a:ext cx="6318607" cy="369332"/>
          </a:xfrm>
          <a:prstGeom prst="rect">
            <a:avLst/>
          </a:prstGeom>
          <a:noFill/>
        </p:spPr>
        <p:txBody>
          <a:bodyPr wrap="square" rtlCol="0">
            <a:spAutoFit/>
          </a:bodyPr>
          <a:lstStyle/>
          <a:p>
            <a:r>
              <a:rPr lang="en-IN" dirty="0"/>
              <a:t>MRR =1/2*(1/3 +1) =.67</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If none of the proposed result correct , reciprocal rank is zero.</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Only the rank of first relevant answer is considered and further relevant items are ignored.</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For further relevant items, Mean Average Precision is an alternative metric.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Mean Average Precision (MAP)</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sz="2000" dirty="0">
                <a:latin typeface="Times New Roman" panose="02020603050405020304" pitchFamily="18" charset="0"/>
                <a:cs typeface="Times New Roman" panose="02020603050405020304" pitchFamily="18" charset="0"/>
              </a:rPr>
              <a:t>It is a metric used to measure the performance of a model for tasks such as object detection tasks and information retrieval.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It Leverages these sub-metrics: Confused Matrix, Intersection over Union(</a:t>
            </a:r>
            <a:r>
              <a:rPr lang="en-US" sz="2000" dirty="0" err="1">
                <a:latin typeface="Times New Roman" panose="02020603050405020304" pitchFamily="18" charset="0"/>
                <a:cs typeface="Times New Roman" panose="02020603050405020304" pitchFamily="18" charset="0"/>
              </a:rPr>
              <a:t>IoU</a:t>
            </a:r>
            <a:r>
              <a:rPr lang="en-US" sz="2000" dirty="0">
                <a:latin typeface="Times New Roman" panose="02020603050405020304" pitchFamily="18" charset="0"/>
                <a:cs typeface="Times New Roman" panose="02020603050405020304" pitchFamily="18" charset="0"/>
              </a:rPr>
              <a:t>), Recall, and Precision.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It calculates the mean precision across each retrieved result.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MAP for a set of queries is the mean of average precision score for each query.</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where Q is the number of queries in the set and </a:t>
            </a:r>
            <a:r>
              <a:rPr lang="en-US" sz="2000" dirty="0" err="1">
                <a:latin typeface="Times New Roman" panose="02020603050405020304" pitchFamily="18" charset="0"/>
                <a:cs typeface="Times New Roman" panose="02020603050405020304" pitchFamily="18" charset="0"/>
              </a:rPr>
              <a:t>AveP</a:t>
            </a:r>
            <a:r>
              <a:rPr lang="en-US" sz="2000" dirty="0">
                <a:latin typeface="Times New Roman" panose="02020603050405020304" pitchFamily="18" charset="0"/>
                <a:cs typeface="Times New Roman" panose="02020603050405020304" pitchFamily="18" charset="0"/>
              </a:rPr>
              <a:t>(q) is the average precision (AP) for a given query, q.</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Precision @K:</a:t>
            </a:r>
            <a:endParaRPr lang="en-US" sz="20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By default, precision takes all the retrieved documents into account, but however, it can also be evaluated at a given number of retrieved documents, commonly known as cut-off rank, where the model is only assessed by considering only its top-most queries.</a:t>
            </a:r>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 The measure is called precision at k or P@K.</a:t>
            </a:r>
            <a:br>
              <a:rPr lang="en-US"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3583272" y="3429000"/>
            <a:ext cx="4235361" cy="7048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p:cNvPicPr>
          <p:nvPr/>
        </p:nvPicPr>
        <p:blipFill>
          <a:blip r:embed="rId1"/>
          <a:stretch>
            <a:fillRect/>
          </a:stretch>
        </p:blipFill>
        <p:spPr>
          <a:xfrm>
            <a:off x="2791734" y="1903823"/>
            <a:ext cx="5457825" cy="666750"/>
          </a:xfrm>
          <a:prstGeom prst="rect">
            <a:avLst/>
          </a:prstGeom>
        </p:spPr>
      </p:pic>
      <p:pic>
        <p:nvPicPr>
          <p:cNvPr id="5" name="Picture 4"/>
          <p:cNvPicPr>
            <a:picLocks noChangeAspect="1"/>
          </p:cNvPicPr>
          <p:nvPr/>
        </p:nvPicPr>
        <p:blipFill>
          <a:blip r:embed="rId2"/>
          <a:stretch>
            <a:fillRect/>
          </a:stretch>
        </p:blipFill>
        <p:spPr>
          <a:xfrm>
            <a:off x="2791734" y="3429000"/>
            <a:ext cx="5067300" cy="685800"/>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a:off x="2147300" y="4582274"/>
                <a:ext cx="7037798" cy="67723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𝐹𝑎𝑙𝑙𝑂𝑢𝑡</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𝑁𝑜</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𝑟𝑒𝑙𝑒𝑣𝑒𝑛𝑡</m:t>
                                  </m:r>
                                </m:sub>
                              </m:sSub>
                              <m:r>
                                <a:rPr lang="en-IN" b="0" i="1" smtClean="0">
                                  <a:latin typeface="Cambria Math" panose="02040503050406030204" pitchFamily="18" charset="0"/>
                                </a:rPr>
                                <m:t>𝐷𝑜𝑐𝑢𝑚𝑒𝑛𝑡</m:t>
                              </m:r>
                              <m:r>
                                <a:rPr lang="en-IN" b="0" i="1" smtClean="0">
                                  <a:latin typeface="Cambria Math" panose="02040503050406030204" pitchFamily="18" charset="0"/>
                                </a:rPr>
                                <m:t> </m:t>
                              </m:r>
                            </m:e>
                          </m:d>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𝑅𝑒𝑡𝑟𝑖𝑒𝑣𝑒𝑑</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𝐷𝑜𝑐𝑢𝑚𝑒𝑛𝑡</m:t>
                              </m:r>
                            </m:e>
                          </m:d>
                          <m:r>
                            <a:rPr lang="en-IN" b="0" i="1" smtClean="0">
                              <a:latin typeface="Cambria Math" panose="02040503050406030204" pitchFamily="18" charset="0"/>
                              <a:ea typeface="Cambria Math" panose="02040503050406030204" pitchFamily="18" charset="0"/>
                            </a:rPr>
                            <m:t>|</m:t>
                          </m:r>
                        </m:num>
                        <m:den>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𝑁𝑜</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𝑟𝑒𝑙𝑒𝑣𝑒𝑛𝑡</m:t>
                                  </m:r>
                                </m:sub>
                              </m:sSub>
                              <m:r>
                                <a:rPr lang="en-IN" b="0" i="1" smtClean="0">
                                  <a:latin typeface="Cambria Math" panose="02040503050406030204" pitchFamily="18" charset="0"/>
                                </a:rPr>
                                <m:t>𝐷𝑜𝑐𝑢𝑚𝑒𝑛𝑡</m:t>
                              </m:r>
                            </m:e>
                          </m:d>
                          <m:r>
                            <a:rPr lang="en-IN" b="0" i="1" smtClean="0">
                              <a:latin typeface="Cambria Math" panose="02040503050406030204" pitchFamily="18" charset="0"/>
                            </a:rPr>
                            <m:t>|</m:t>
                          </m:r>
                        </m:den>
                      </m:f>
                    </m:oMath>
                  </m:oMathPara>
                </a14:m>
                <a:endParaRPr lang="en-IN" dirty="0"/>
              </a:p>
            </p:txBody>
          </p:sp>
        </mc:Choice>
        <mc:Fallback>
          <p:sp>
            <p:nvSpPr>
              <p:cNvPr id="6" name="TextBox 5"/>
              <p:cNvSpPr txBox="1">
                <a:spLocks noRot="1" noChangeAspect="1" noMove="1" noResize="1" noEditPoints="1" noAdjustHandles="1" noChangeArrowheads="1" noChangeShapeType="1" noTextEdit="1"/>
              </p:cNvSpPr>
              <p:nvPr/>
            </p:nvSpPr>
            <p:spPr>
              <a:xfrm>
                <a:off x="2147300" y="4582274"/>
                <a:ext cx="7037798" cy="677237"/>
              </a:xfrm>
              <a:prstGeom prst="rect">
                <a:avLst/>
              </a:prstGeom>
              <a:blipFill rotWithShape="1">
                <a:blip r:embed="rId3"/>
                <a:stretch>
                  <a:fillRect l="-5" t="-17" r="7" b="65"/>
                </a:stretch>
              </a:blipFill>
            </p:spPr>
            <p:txBody>
              <a:bodyPr/>
              <a:lstStyle/>
              <a:p>
                <a:r>
                  <a:rPr lang="en-US" altLang="en-US">
                    <a:noFill/>
                  </a:rPr>
                  <a:t> </a:t>
                </a:r>
              </a:p>
            </p:txBody>
          </p:sp>
        </mc:Fallback>
      </mc:AlternateContent>
      <p:pic>
        <p:nvPicPr>
          <p:cNvPr id="7" name="Picture 6"/>
          <p:cNvPicPr>
            <a:picLocks noChangeAspect="1"/>
          </p:cNvPicPr>
          <p:nvPr/>
        </p:nvPicPr>
        <p:blipFill>
          <a:blip r:embed="rId4"/>
          <a:stretch>
            <a:fillRect/>
          </a:stretch>
        </p:blipFill>
        <p:spPr>
          <a:xfrm>
            <a:off x="8858250" y="742950"/>
            <a:ext cx="3333750" cy="60579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Example</a:t>
            </a:r>
            <a:endParaRPr lang="en-IN" dirty="0"/>
          </a:p>
        </p:txBody>
      </p:sp>
      <p:sp>
        <p:nvSpPr>
          <p:cNvPr id="3" name="Content Placeholder 2"/>
          <p:cNvSpPr>
            <a:spLocks noGrp="1"/>
          </p:cNvSpPr>
          <p:nvPr>
            <p:ph idx="1"/>
          </p:nvPr>
        </p:nvSpPr>
        <p:spPr>
          <a:xfrm>
            <a:off x="838200" y="1825625"/>
            <a:ext cx="3959831" cy="4351338"/>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Q to be the user query</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G to be a set of labeled data in the database</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a:t>
            </a:r>
            <a:r>
              <a:rPr lang="en-US" dirty="0" err="1">
                <a:latin typeface="Times New Roman" panose="02020603050405020304" pitchFamily="18" charset="0"/>
                <a:cs typeface="Times New Roman" panose="02020603050405020304" pitchFamily="18" charset="0"/>
              </a:rPr>
              <a:t>i,j</a:t>
            </a:r>
            <a:r>
              <a:rPr lang="en-US" dirty="0">
                <a:latin typeface="Times New Roman" panose="02020603050405020304" pitchFamily="18" charset="0"/>
                <a:cs typeface="Times New Roman" panose="02020603050405020304" pitchFamily="18" charset="0"/>
              </a:rPr>
              <a:t>) to be a score function to show how similar object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is to j</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G’ which an ordered set of G according to score function d( ,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k to be the index of G’</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5444126" y="1385887"/>
            <a:ext cx="5909674" cy="4086225"/>
          </a:xfrm>
          <a:prstGeom prst="rect">
            <a:avLst/>
          </a:prstGeom>
        </p:spPr>
      </p:pic>
      <p:sp>
        <p:nvSpPr>
          <p:cNvPr id="5" name="TextBox 4"/>
          <p:cNvSpPr txBox="1"/>
          <p:nvPr/>
        </p:nvSpPr>
        <p:spPr>
          <a:xfrm>
            <a:off x="6750121" y="5527766"/>
            <a:ext cx="3959831" cy="369332"/>
          </a:xfrm>
          <a:prstGeom prst="rect">
            <a:avLst/>
          </a:prstGeom>
          <a:noFill/>
        </p:spPr>
        <p:txBody>
          <a:bodyPr wrap="square" rtlCol="0">
            <a:spAutoFit/>
          </a:bodyPr>
          <a:lstStyle/>
          <a:p>
            <a:r>
              <a:rPr lang="en-US"/>
              <a:t>User querying G with a document Q</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825625"/>
            <a:ext cx="10515600" cy="938123"/>
          </a:xfrm>
        </p:spPr>
        <p:txBody>
          <a:bodyPr/>
          <a:lstStyle/>
          <a:p>
            <a:r>
              <a:rPr lang="en-US" dirty="0">
                <a:latin typeface="Times New Roman" panose="02020603050405020304" pitchFamily="18" charset="0"/>
                <a:cs typeface="Times New Roman" panose="02020603050405020304" pitchFamily="18" charset="0"/>
              </a:rPr>
              <a:t>After calculating the d( , ) for each of the documents with Q, we can sort G and get G’. Say the model returns the following G’</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5876818" y="2688778"/>
            <a:ext cx="5542052" cy="1685925"/>
          </a:xfrm>
          <a:prstGeom prst="rect">
            <a:avLst/>
          </a:prstGeom>
        </p:spPr>
      </p:pic>
      <p:sp>
        <p:nvSpPr>
          <p:cNvPr id="7" name="TextBox 6"/>
          <p:cNvSpPr txBox="1"/>
          <p:nvPr/>
        </p:nvSpPr>
        <p:spPr>
          <a:xfrm>
            <a:off x="920822" y="2763748"/>
            <a:ext cx="6097712" cy="341632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Using the Precision formula above, we get the following,</a:t>
            </a:r>
            <a:endParaRPr lang="en-US" dirty="0">
              <a:latin typeface="Times New Roman" panose="02020603050405020304" pitchFamily="18" charset="0"/>
              <a:cs typeface="Times New Roman" panose="02020603050405020304" pitchFamily="18" charset="0"/>
            </a:endParaRPr>
          </a:p>
          <a:p>
            <a:r>
              <a:rPr lang="pt-BR" dirty="0">
                <a:latin typeface="Times New Roman" panose="02020603050405020304" pitchFamily="18" charset="0"/>
                <a:cs typeface="Times New Roman" panose="02020603050405020304" pitchFamily="18" charset="0"/>
              </a:rPr>
              <a:t>P@1 = 1/1 = 1</a:t>
            </a:r>
            <a:endParaRPr lang="pt-BR" dirty="0">
              <a:latin typeface="Times New Roman" panose="02020603050405020304" pitchFamily="18" charset="0"/>
              <a:cs typeface="Times New Roman" panose="02020603050405020304" pitchFamily="18" charset="0"/>
            </a:endParaRPr>
          </a:p>
          <a:p>
            <a:endParaRPr lang="pt-BR" dirty="0">
              <a:latin typeface="Times New Roman" panose="02020603050405020304" pitchFamily="18" charset="0"/>
              <a:cs typeface="Times New Roman" panose="02020603050405020304" pitchFamily="18" charset="0"/>
            </a:endParaRPr>
          </a:p>
          <a:p>
            <a:r>
              <a:rPr lang="pt-BR" dirty="0">
                <a:latin typeface="Times New Roman" panose="02020603050405020304" pitchFamily="18" charset="0"/>
                <a:cs typeface="Times New Roman" panose="02020603050405020304" pitchFamily="18" charset="0"/>
              </a:rPr>
              <a:t>P@2 = 1/2 = 0.5</a:t>
            </a:r>
            <a:endParaRPr lang="pt-BR" dirty="0">
              <a:latin typeface="Times New Roman" panose="02020603050405020304" pitchFamily="18" charset="0"/>
              <a:cs typeface="Times New Roman" panose="02020603050405020304" pitchFamily="18" charset="0"/>
            </a:endParaRPr>
          </a:p>
          <a:p>
            <a:endParaRPr lang="pt-BR" dirty="0">
              <a:latin typeface="Times New Roman" panose="02020603050405020304" pitchFamily="18" charset="0"/>
              <a:cs typeface="Times New Roman" panose="02020603050405020304" pitchFamily="18" charset="0"/>
            </a:endParaRPr>
          </a:p>
          <a:p>
            <a:r>
              <a:rPr lang="pt-BR" dirty="0">
                <a:latin typeface="Times New Roman" panose="02020603050405020304" pitchFamily="18" charset="0"/>
                <a:cs typeface="Times New Roman" panose="02020603050405020304" pitchFamily="18" charset="0"/>
              </a:rPr>
              <a:t>P@3 = 1/3 = 0.33</a:t>
            </a:r>
            <a:endParaRPr lang="pt-BR" dirty="0">
              <a:latin typeface="Times New Roman" panose="02020603050405020304" pitchFamily="18" charset="0"/>
              <a:cs typeface="Times New Roman" panose="02020603050405020304" pitchFamily="18" charset="0"/>
            </a:endParaRPr>
          </a:p>
          <a:p>
            <a:endParaRPr lang="pt-BR" dirty="0">
              <a:latin typeface="Times New Roman" panose="02020603050405020304" pitchFamily="18" charset="0"/>
              <a:cs typeface="Times New Roman" panose="02020603050405020304" pitchFamily="18" charset="0"/>
            </a:endParaRPr>
          </a:p>
          <a:p>
            <a:r>
              <a:rPr lang="pt-BR" dirty="0">
                <a:latin typeface="Times New Roman" panose="02020603050405020304" pitchFamily="18" charset="0"/>
                <a:cs typeface="Times New Roman" panose="02020603050405020304" pitchFamily="18" charset="0"/>
              </a:rPr>
              <a:t>P@4 = 2/4 = 0.5</a:t>
            </a:r>
            <a:endParaRPr lang="pt-BR" dirty="0">
              <a:latin typeface="Times New Roman" panose="02020603050405020304" pitchFamily="18" charset="0"/>
              <a:cs typeface="Times New Roman" panose="02020603050405020304" pitchFamily="18" charset="0"/>
            </a:endParaRPr>
          </a:p>
          <a:p>
            <a:endParaRPr lang="pt-BR" dirty="0">
              <a:latin typeface="Times New Roman" panose="02020603050405020304" pitchFamily="18" charset="0"/>
              <a:cs typeface="Times New Roman" panose="02020603050405020304" pitchFamily="18" charset="0"/>
            </a:endParaRPr>
          </a:p>
          <a:p>
            <a:r>
              <a:rPr lang="pt-BR" dirty="0">
                <a:latin typeface="Times New Roman" panose="02020603050405020304" pitchFamily="18" charset="0"/>
                <a:cs typeface="Times New Roman" panose="02020603050405020304" pitchFamily="18" charset="0"/>
              </a:rPr>
              <a:t>P@5 = 3/5 = 0.6</a:t>
            </a:r>
            <a:endParaRPr lang="pt-BR" dirty="0">
              <a:latin typeface="Times New Roman" panose="02020603050405020304" pitchFamily="18" charset="0"/>
              <a:cs typeface="Times New Roman" panose="02020603050405020304" pitchFamily="18" charset="0"/>
            </a:endParaRPr>
          </a:p>
          <a:p>
            <a:endParaRPr lang="pt-BR" dirty="0">
              <a:latin typeface="Times New Roman" panose="02020603050405020304" pitchFamily="18" charset="0"/>
              <a:cs typeface="Times New Roman" panose="02020603050405020304" pitchFamily="18" charset="0"/>
            </a:endParaRPr>
          </a:p>
          <a:p>
            <a:r>
              <a:rPr lang="pt-BR" dirty="0">
                <a:latin typeface="Times New Roman" panose="02020603050405020304" pitchFamily="18" charset="0"/>
                <a:cs typeface="Times New Roman" panose="02020603050405020304" pitchFamily="18" charset="0"/>
              </a:rPr>
              <a:t>P@n = 3/n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Average Precision and MAP for Information Retrieval</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After computing  </a:t>
            </a:r>
            <a:r>
              <a:rPr lang="en-US" dirty="0" err="1">
                <a:latin typeface="Times New Roman" panose="02020603050405020304" pitchFamily="18" charset="0"/>
                <a:cs typeface="Times New Roman" panose="02020603050405020304" pitchFamily="18" charset="0"/>
              </a:rPr>
              <a:t>Precision@k</a:t>
            </a:r>
            <a:r>
              <a:rPr lang="en-US" dirty="0">
                <a:latin typeface="Times New Roman" panose="02020603050405020304" pitchFamily="18" charset="0"/>
                <a:cs typeface="Times New Roman" panose="02020603050405020304" pitchFamily="18" charset="0"/>
              </a:rPr>
              <a:t>, we can now move on to calculate the Average Precision.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would give us a better measurement of our model in its ability to sorting the results of the query, G’.</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where GTP refers to the total number of ground truth positives, n refers to the total number of documents you are interested in, </a:t>
            </a:r>
            <a:r>
              <a:rPr lang="en-US" dirty="0" err="1">
                <a:latin typeface="Times New Roman" panose="02020603050405020304" pitchFamily="18" charset="0"/>
                <a:cs typeface="Times New Roman" panose="02020603050405020304" pitchFamily="18" charset="0"/>
              </a:rPr>
              <a:t>P@k</a:t>
            </a:r>
            <a:r>
              <a:rPr lang="en-US" dirty="0">
                <a:latin typeface="Times New Roman" panose="02020603050405020304" pitchFamily="18" charset="0"/>
                <a:cs typeface="Times New Roman" panose="02020603050405020304" pitchFamily="18" charset="0"/>
              </a:rPr>
              <a:t> refers to the </a:t>
            </a:r>
            <a:r>
              <a:rPr lang="en-US" dirty="0" err="1">
                <a:latin typeface="Times New Roman" panose="02020603050405020304" pitchFamily="18" charset="0"/>
                <a:cs typeface="Times New Roman" panose="02020603050405020304" pitchFamily="18" charset="0"/>
              </a:rPr>
              <a:t>precision@k</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rel@k</a:t>
            </a:r>
            <a:r>
              <a:rPr lang="en-US" dirty="0">
                <a:latin typeface="Times New Roman" panose="02020603050405020304" pitchFamily="18" charset="0"/>
                <a:cs typeface="Times New Roman" panose="02020603050405020304" pitchFamily="18" charset="0"/>
              </a:rPr>
              <a:t> is a relevance function.</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relevance function is an indicator function which equals 1 if the document at rank k is relevant and equals to 0 otherwise.</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2882115" y="3048857"/>
            <a:ext cx="7000214" cy="14167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Introduction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To assess the performance of NLP models and compare them to make informed decisions.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MRR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MAP</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BLEU Score</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ROUGE Score</a:t>
            </a:r>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1"/>
          <a:stretch>
            <a:fillRect/>
          </a:stretch>
        </p:blipFill>
        <p:spPr>
          <a:xfrm>
            <a:off x="549026" y="365125"/>
            <a:ext cx="10477500" cy="4286250"/>
          </a:xfrm>
          <a:prstGeom prst="rect">
            <a:avLst/>
          </a:prstGeom>
        </p:spPr>
      </p:pic>
      <p:sp>
        <p:nvSpPr>
          <p:cNvPr id="6" name="TextBox 5"/>
          <p:cNvSpPr txBox="1"/>
          <p:nvPr/>
        </p:nvSpPr>
        <p:spPr>
          <a:xfrm>
            <a:off x="1014572" y="5024735"/>
            <a:ext cx="10477499" cy="646331"/>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overall AP for this query is 0.7. </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One thing to note is that since we know that there are only three GTP, the AP@5 would equal to overall AP.</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825625"/>
            <a:ext cx="10515600" cy="845656"/>
          </a:xfrm>
        </p:spPr>
        <p:txBody>
          <a:bodyPr>
            <a:normAutofit lnSpcReduction="10000"/>
          </a:bodyPr>
          <a:lstStyle/>
          <a:p>
            <a:r>
              <a:rPr lang="en-US" dirty="0">
                <a:latin typeface="Times New Roman" panose="02020603050405020304" pitchFamily="18" charset="0"/>
                <a:cs typeface="Times New Roman" panose="02020603050405020304" pitchFamily="18" charset="0"/>
              </a:rPr>
              <a:t>For another query, Q, we could get a perfect AP of 1 if the returned G’ is sorted as such</a:t>
            </a:r>
            <a:r>
              <a:rPr lang="en-US" dirty="0"/>
              <a:t>:</a:t>
            </a:r>
            <a:endParaRPr lang="en-IN" dirty="0"/>
          </a:p>
        </p:txBody>
      </p:sp>
      <p:pic>
        <p:nvPicPr>
          <p:cNvPr id="4" name="Picture 3"/>
          <p:cNvPicPr>
            <a:picLocks noChangeAspect="1"/>
          </p:cNvPicPr>
          <p:nvPr/>
        </p:nvPicPr>
        <p:blipFill>
          <a:blip r:embed="rId1"/>
          <a:stretch>
            <a:fillRect/>
          </a:stretch>
        </p:blipFill>
        <p:spPr>
          <a:xfrm>
            <a:off x="838200" y="2671281"/>
            <a:ext cx="10477500" cy="43053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Computation of MAP</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For each query, Q, we can calculate a corresponding AP.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 user can have as much queries as he/she likes against this labeled database.</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mAP</a:t>
            </a:r>
            <a:r>
              <a:rPr lang="en-US" dirty="0">
                <a:latin typeface="Times New Roman" panose="02020603050405020304" pitchFamily="18" charset="0"/>
                <a:cs typeface="Times New Roman" panose="02020603050405020304" pitchFamily="18" charset="0"/>
              </a:rPr>
              <a:t> is simply the mean of all the queries that the use made.</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Suppose there are 5 queries then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MAP = 1/5[0.7+.3+0.8+1.0+1.0] =0.76</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4154077" y="4145568"/>
            <a:ext cx="1914525" cy="8477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Times New Roman" panose="02020603050405020304" pitchFamily="18" charset="0"/>
                <a:cs typeface="Times New Roman" panose="02020603050405020304" pitchFamily="18" charset="0"/>
              </a:rPr>
              <a:t>Bilingual Evaluation Understudy[BLEU] Score</a:t>
            </a:r>
            <a:br>
              <a:rPr lang="en-US" dirty="0"/>
            </a:br>
            <a:endParaRPr lang="en-IN" dirty="0"/>
          </a:p>
        </p:txBody>
      </p:sp>
      <p:sp>
        <p:nvSpPr>
          <p:cNvPr id="3" name="Content Placeholder 2"/>
          <p:cNvSpPr>
            <a:spLocks noGrp="1"/>
          </p:cNvSpPr>
          <p:nvPr>
            <p:ph idx="1"/>
          </p:nvPr>
        </p:nvSpPr>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Widely used in Machine Translation Task.</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Used to evaluate automatically translate text from one language to another.</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It is used to assess the quality of machine-generated translations by comparing them to a set of reference translations provided by human translators.</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It measures the similarity between the machine-translated text and the reference translations using n-grams, which are contiguous sequences of n words.</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Commonly used n-grams are unigrams (single words), bigrams (two-word sequences), trigrams (three-word sequences), and so on.</a:t>
            </a:r>
            <a:endParaRPr lang="en-US" dirty="0">
              <a:latin typeface="Times New Roman" panose="02020603050405020304" pitchFamily="18" charset="0"/>
              <a:cs typeface="Times New Roman" panose="02020603050405020304" pitchFamily="18" charset="0"/>
            </a:endParaRPr>
          </a:p>
          <a:p>
            <a:pPr algn="just"/>
            <a:r>
              <a:rPr lang="en-US" b="0" i="0" dirty="0">
                <a:solidFill>
                  <a:srgbClr val="242424"/>
                </a:solidFill>
                <a:effectLst/>
                <a:highlight>
                  <a:srgbClr val="FFFFFF"/>
                </a:highlight>
                <a:latin typeface="Times New Roman" panose="02020603050405020304" pitchFamily="18" charset="0"/>
                <a:cs typeface="Times New Roman" panose="02020603050405020304" pitchFamily="18" charset="0"/>
              </a:rPr>
              <a:t>BLEU score ranges from 0 to 1, with higher values indicating better translation quality.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Bilingual Evaluation Understudy[BLEU] Score..</a:t>
            </a:r>
            <a:endParaRPr lang="en-IN"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Precision: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We count each of the n-gram in the MT sentence whether it has shown in any of the reference sentences, gather the total counts for each of the unique n-gram, sum up the total counts for each of the unique </a:t>
            </a:r>
            <a:r>
              <a:rPr lang="en-US" dirty="0" err="1">
                <a:latin typeface="Times New Roman" panose="02020603050405020304" pitchFamily="18" charset="0"/>
                <a:cs typeface="Times New Roman" panose="02020603050405020304" pitchFamily="18" charset="0"/>
              </a:rPr>
              <a:t>ngram</a:t>
            </a:r>
            <a:r>
              <a:rPr lang="en-US" dirty="0">
                <a:latin typeface="Times New Roman" panose="02020603050405020304" pitchFamily="18" charset="0"/>
                <a:cs typeface="Times New Roman" panose="02020603050405020304" pitchFamily="18" charset="0"/>
              </a:rPr>
              <a:t>, and divided by the number of n-grams in the MT sentence.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Example (Hindi to English)</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Hindi: </a:t>
                </a:r>
                <a:r>
                  <a:rPr lang="hi-IN" dirty="0"/>
                  <a:t>हम लोग गर्मियों की छुट्टी में अंडमान -निकोबार घूमने जायेंगे। </a:t>
                </a:r>
                <a:endParaRPr lang="en-US" dirty="0"/>
              </a:p>
              <a:p>
                <a:r>
                  <a:rPr lang="en-US" dirty="0"/>
                  <a:t>Reference English(HT): We will go to Andaman-Nicobar during summer holidays.</a:t>
                </a:r>
                <a:endParaRPr lang="en-US" dirty="0"/>
              </a:p>
              <a:p>
                <a:r>
                  <a:rPr lang="en-US" dirty="0"/>
                  <a:t>MT: We will visit to Andaman-Nicobar during summer vacation.</a:t>
                </a:r>
                <a:endParaRPr lang="en-US" dirty="0"/>
              </a:p>
              <a:p>
                <a:r>
                  <a:rPr lang="en-US" dirty="0"/>
                  <a:t>Unigram:</a:t>
                </a:r>
                <a:endParaRPr lang="en-US" dirty="0"/>
              </a:p>
              <a:p>
                <a:r>
                  <a:rPr lang="en-US" dirty="0"/>
                  <a:t>Precision=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𝑀𝑇</m:t>
                        </m:r>
                        <m:r>
                          <a:rPr lang="en-US" b="0" i="1" smtClean="0">
                            <a:latin typeface="Cambria Math" panose="02040503050406030204" pitchFamily="18" charset="0"/>
                          </a:rPr>
                          <m:t> </m:t>
                        </m:r>
                        <m:r>
                          <a:rPr lang="en-US" b="0" i="1" smtClean="0">
                            <a:latin typeface="Cambria Math" panose="02040503050406030204" pitchFamily="18" charset="0"/>
                          </a:rPr>
                          <m:t>𝑤𝑜𝑟𝑑</m:t>
                        </m:r>
                        <m:r>
                          <a:rPr lang="en-US" b="0" i="1" smtClean="0">
                            <a:latin typeface="Cambria Math" panose="02040503050406030204" pitchFamily="18" charset="0"/>
                          </a:rPr>
                          <m:t> </m:t>
                        </m:r>
                        <m:r>
                          <a:rPr lang="en-US" b="0" i="1" smtClean="0">
                            <a:latin typeface="Cambria Math" panose="02040503050406030204" pitchFamily="18" charset="0"/>
                          </a:rPr>
                          <m:t>𝑚𝑎𝑡𝑐ℎ𝑖𝑛𝑔</m:t>
                        </m:r>
                        <m:r>
                          <a:rPr lang="en-US" b="0" i="1" smtClean="0">
                            <a:latin typeface="Cambria Math" panose="02040503050406030204" pitchFamily="18" charset="0"/>
                          </a:rPr>
                          <m:t> </m:t>
                        </m:r>
                        <m:r>
                          <a:rPr lang="en-US" b="0" i="1" smtClean="0">
                            <a:latin typeface="Cambria Math" panose="02040503050406030204" pitchFamily="18" charset="0"/>
                          </a:rPr>
                          <m:t>𝑤𝑖𝑡ℎ</m:t>
                        </m:r>
                        <m:r>
                          <a:rPr lang="en-US" b="0" i="1" smtClean="0">
                            <a:latin typeface="Cambria Math" panose="02040503050406030204" pitchFamily="18" charset="0"/>
                          </a:rPr>
                          <m:t> </m:t>
                        </m:r>
                        <m:r>
                          <a:rPr lang="en-US" b="0" i="1" smtClean="0">
                            <a:latin typeface="Cambria Math" panose="02040503050406030204" pitchFamily="18" charset="0"/>
                          </a:rPr>
                          <m:t>𝑅𝑒𝑓𝑒𝑟𝑒𝑛𝑐𝑒</m:t>
                        </m:r>
                        <m:r>
                          <a:rPr lang="en-US" b="0" i="1" smtClean="0">
                            <a:latin typeface="Cambria Math" panose="02040503050406030204" pitchFamily="18" charset="0"/>
                          </a:rPr>
                          <m:t> </m:t>
                        </m:r>
                        <m:r>
                          <a:rPr lang="en-US" b="0" i="1" smtClean="0">
                            <a:latin typeface="Cambria Math" panose="02040503050406030204" pitchFamily="18" charset="0"/>
                          </a:rPr>
                          <m:t>𝐸𝑛𝑔𝑙𝑖𝑠ℎ</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𝑤𝑜𝑟𝑑𝑠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𝑀𝑇</m:t>
                        </m:r>
                      </m:den>
                    </m:f>
                  </m:oMath>
                </a14:m>
                <a:endParaRPr lang="en-US" dirty="0"/>
              </a:p>
              <a:p>
                <a:r>
                  <a:rPr lang="en-IN" dirty="0"/>
                  <a:t>Precision = </a:t>
                </a:r>
                <a14:m>
                  <m:oMath xmlns:m="http://schemas.openxmlformats.org/officeDocument/2006/math">
                    <m:f>
                      <m:fPr>
                        <m:ctrlPr>
                          <a:rPr lang="en-IN"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0</m:t>
                        </m:r>
                      </m:num>
                      <m:den>
                        <m:r>
                          <a:rPr lang="en-US" b="0" i="1" smtClean="0">
                            <a:latin typeface="Cambria Math" panose="02040503050406030204" pitchFamily="18" charset="0"/>
                          </a:rPr>
                          <m:t>8</m:t>
                        </m:r>
                      </m:den>
                    </m:f>
                  </m:oMath>
                </a14:m>
                <a:r>
                  <a:rPr lang="en-IN" dirty="0"/>
                  <a:t>= </a:t>
                </a:r>
                <a14:m>
                  <m:oMath xmlns:m="http://schemas.openxmlformats.org/officeDocument/2006/math">
                    <m:f>
                      <m:fPr>
                        <m:ctrlPr>
                          <a:rPr lang="en-IN"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8</m:t>
                        </m:r>
                      </m:den>
                    </m:f>
                  </m:oMath>
                </a14:m>
                <a:r>
                  <a:rPr lang="en-IN" dirty="0"/>
                  <a:t>=0.75</a:t>
                </a:r>
                <a:endParaRPr lang="en-IN"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t="-365" b="7"/>
                </a:stretch>
              </a:blipFill>
            </p:spPr>
            <p:txBody>
              <a:bodyPr/>
              <a:lstStyle/>
              <a:p>
                <a:r>
                  <a:rPr lang="en-US" altLang="en-US">
                    <a:noFill/>
                  </a:rPr>
                  <a:t> </a:t>
                </a:r>
              </a:p>
            </p:txBody>
          </p:sp>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Table 3"/>
          <p:cNvGraphicFramePr>
            <a:graphicFrameLocks noGrp="1"/>
          </p:cNvGraphicFramePr>
          <p:nvPr/>
        </p:nvGraphicFramePr>
        <p:xfrm>
          <a:off x="2846986" y="1965960"/>
          <a:ext cx="5491162" cy="3291840"/>
        </p:xfrm>
        <a:graphic>
          <a:graphicData uri="http://schemas.openxmlformats.org/drawingml/2006/table">
            <a:tbl>
              <a:tblPr/>
              <a:tblGrid>
                <a:gridCol w="2745581"/>
                <a:gridCol w="2745581"/>
              </a:tblGrid>
              <a:tr h="0">
                <a:tc>
                  <a:txBody>
                    <a:bodyPr/>
                    <a:lstStyle/>
                    <a:p>
                      <a:pPr algn="ctr" fontAlgn="t"/>
                      <a:r>
                        <a:rPr lang="en-IN" dirty="0">
                          <a:solidFill>
                            <a:srgbClr val="363636"/>
                          </a:solidFill>
                          <a:effectLst/>
                          <a:latin typeface="Times New Roman" panose="02020603050405020304" pitchFamily="18" charset="0"/>
                          <a:cs typeface="Times New Roman" panose="02020603050405020304" pitchFamily="18" charset="0"/>
                        </a:rPr>
                        <a:t>Unigram</a:t>
                      </a:r>
                      <a:endParaRPr lang="en-IN" dirty="0">
                        <a:solidFill>
                          <a:srgbClr val="363636"/>
                        </a:solidFill>
                        <a:effectLst/>
                        <a:latin typeface="Times New Roman" panose="02020603050405020304" pitchFamily="18" charset="0"/>
                        <a:cs typeface="Times New Roman" panose="02020603050405020304" pitchFamily="18" charset="0"/>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c>
                  <a:txBody>
                    <a:bodyPr/>
                    <a:lstStyle/>
                    <a:p>
                      <a:pPr algn="ctr" fontAlgn="t"/>
                      <a:r>
                        <a:rPr lang="en-IN">
                          <a:solidFill>
                            <a:srgbClr val="363636"/>
                          </a:solidFill>
                          <a:effectLst/>
                          <a:latin typeface="Times New Roman" panose="02020603050405020304" pitchFamily="18" charset="0"/>
                          <a:cs typeface="Times New Roman" panose="02020603050405020304" pitchFamily="18" charset="0"/>
                        </a:rPr>
                        <a:t>Shown?</a:t>
                      </a:r>
                      <a:endParaRPr lang="en-IN">
                        <a:solidFill>
                          <a:srgbClr val="363636"/>
                        </a:solidFill>
                        <a:effectLst/>
                        <a:latin typeface="Times New Roman" panose="02020603050405020304" pitchFamily="18" charset="0"/>
                        <a:cs typeface="Times New Roman" panose="02020603050405020304" pitchFamily="18" charset="0"/>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r>
              <a:tr h="0">
                <a:tc>
                  <a:txBody>
                    <a:bodyPr/>
                    <a:lstStyle/>
                    <a:p>
                      <a:pPr algn="ctr" fontAlgn="t"/>
                      <a:r>
                        <a:rPr lang="en-US" dirty="0">
                          <a:latin typeface="Times New Roman" panose="02020603050405020304" pitchFamily="18" charset="0"/>
                          <a:cs typeface="Times New Roman" panose="02020603050405020304" pitchFamily="18" charset="0"/>
                        </a:rPr>
                        <a:t>We</a:t>
                      </a:r>
                      <a:endParaRPr lang="en-IN" dirty="0">
                        <a:effectLst/>
                        <a:latin typeface="Times New Roman" panose="02020603050405020304" pitchFamily="18" charset="0"/>
                        <a:cs typeface="Times New Roman" panose="02020603050405020304" pitchFamily="18" charset="0"/>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c>
                  <a:txBody>
                    <a:bodyPr/>
                    <a:lstStyle/>
                    <a:p>
                      <a:pPr algn="ctr" fontAlgn="t"/>
                      <a:r>
                        <a:rPr lang="en-IN" dirty="0">
                          <a:effectLst/>
                          <a:latin typeface="Times New Roman" panose="02020603050405020304" pitchFamily="18" charset="0"/>
                          <a:cs typeface="Times New Roman" panose="02020603050405020304" pitchFamily="18" charset="0"/>
                        </a:rPr>
                        <a:t>1</a:t>
                      </a:r>
                      <a:endParaRPr lang="en-IN" dirty="0">
                        <a:effectLst/>
                        <a:latin typeface="Times New Roman" panose="02020603050405020304" pitchFamily="18" charset="0"/>
                        <a:cs typeface="Times New Roman" panose="02020603050405020304" pitchFamily="18" charset="0"/>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r>
              <a:tr h="0">
                <a:tc>
                  <a:txBody>
                    <a:bodyPr/>
                    <a:lstStyle/>
                    <a:p>
                      <a:pPr algn="ctr" fontAlgn="t"/>
                      <a:r>
                        <a:rPr lang="en-US" dirty="0">
                          <a:latin typeface="Times New Roman" panose="02020603050405020304" pitchFamily="18" charset="0"/>
                          <a:cs typeface="Times New Roman" panose="02020603050405020304" pitchFamily="18" charset="0"/>
                        </a:rPr>
                        <a:t>will</a:t>
                      </a:r>
                      <a:endParaRPr lang="en-IN" dirty="0">
                        <a:effectLst/>
                        <a:latin typeface="Times New Roman" panose="02020603050405020304" pitchFamily="18" charset="0"/>
                        <a:cs typeface="Times New Roman" panose="02020603050405020304" pitchFamily="18" charset="0"/>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c>
                  <a:txBody>
                    <a:bodyPr/>
                    <a:lstStyle/>
                    <a:p>
                      <a:pPr algn="ctr" fontAlgn="t"/>
                      <a:r>
                        <a:rPr lang="en-IN" dirty="0">
                          <a:effectLst/>
                          <a:latin typeface="Times New Roman" panose="02020603050405020304" pitchFamily="18" charset="0"/>
                          <a:cs typeface="Times New Roman" panose="02020603050405020304" pitchFamily="18" charset="0"/>
                        </a:rPr>
                        <a:t>1</a:t>
                      </a:r>
                      <a:endParaRPr lang="en-IN" dirty="0">
                        <a:effectLst/>
                        <a:latin typeface="Times New Roman" panose="02020603050405020304" pitchFamily="18" charset="0"/>
                        <a:cs typeface="Times New Roman" panose="02020603050405020304" pitchFamily="18" charset="0"/>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r>
              <a:tr h="0">
                <a:tc>
                  <a:txBody>
                    <a:bodyPr/>
                    <a:lstStyle/>
                    <a:p>
                      <a:pPr algn="ctr" fontAlgn="t"/>
                      <a:r>
                        <a:rPr lang="en-US" dirty="0">
                          <a:latin typeface="Times New Roman" panose="02020603050405020304" pitchFamily="18" charset="0"/>
                          <a:cs typeface="Times New Roman" panose="02020603050405020304" pitchFamily="18" charset="0"/>
                        </a:rPr>
                        <a:t>visit</a:t>
                      </a:r>
                      <a:endParaRPr lang="en-IN" dirty="0">
                        <a:effectLst/>
                        <a:latin typeface="Times New Roman" panose="02020603050405020304" pitchFamily="18" charset="0"/>
                        <a:cs typeface="Times New Roman" panose="02020603050405020304" pitchFamily="18" charset="0"/>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c>
                  <a:txBody>
                    <a:bodyPr/>
                    <a:lstStyle/>
                    <a:p>
                      <a:pPr algn="ctr" fontAlgn="t"/>
                      <a:r>
                        <a:rPr lang="en-IN" dirty="0">
                          <a:effectLst/>
                          <a:latin typeface="Times New Roman" panose="02020603050405020304" pitchFamily="18" charset="0"/>
                          <a:cs typeface="Times New Roman" panose="02020603050405020304" pitchFamily="18" charset="0"/>
                        </a:rPr>
                        <a:t>0</a:t>
                      </a:r>
                      <a:endParaRPr lang="en-IN" dirty="0">
                        <a:effectLst/>
                        <a:latin typeface="Times New Roman" panose="02020603050405020304" pitchFamily="18" charset="0"/>
                        <a:cs typeface="Times New Roman" panose="02020603050405020304" pitchFamily="18" charset="0"/>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r>
              <a:tr h="0">
                <a:tc>
                  <a:txBody>
                    <a:bodyPr/>
                    <a:lstStyle/>
                    <a:p>
                      <a:pPr algn="ctr" fontAlgn="t"/>
                      <a:r>
                        <a:rPr lang="en-US" dirty="0">
                          <a:latin typeface="Times New Roman" panose="02020603050405020304" pitchFamily="18" charset="0"/>
                          <a:cs typeface="Times New Roman" panose="02020603050405020304" pitchFamily="18" charset="0"/>
                        </a:rPr>
                        <a:t>to</a:t>
                      </a:r>
                      <a:endParaRPr lang="en-IN" dirty="0">
                        <a:effectLst/>
                        <a:latin typeface="Times New Roman" panose="02020603050405020304" pitchFamily="18" charset="0"/>
                        <a:cs typeface="Times New Roman" panose="02020603050405020304" pitchFamily="18" charset="0"/>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c>
                  <a:txBody>
                    <a:bodyPr/>
                    <a:lstStyle/>
                    <a:p>
                      <a:pPr algn="ctr" fontAlgn="t"/>
                      <a:r>
                        <a:rPr lang="en-IN" dirty="0">
                          <a:effectLst/>
                          <a:latin typeface="Times New Roman" panose="02020603050405020304" pitchFamily="18" charset="0"/>
                          <a:cs typeface="Times New Roman" panose="02020603050405020304" pitchFamily="18" charset="0"/>
                        </a:rPr>
                        <a:t>1</a:t>
                      </a:r>
                      <a:endParaRPr lang="en-IN" dirty="0">
                        <a:effectLst/>
                        <a:latin typeface="Times New Roman" panose="02020603050405020304" pitchFamily="18" charset="0"/>
                        <a:cs typeface="Times New Roman" panose="02020603050405020304" pitchFamily="18" charset="0"/>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r>
              <a:tr h="0">
                <a:tc>
                  <a:txBody>
                    <a:bodyPr/>
                    <a:lstStyle/>
                    <a:p>
                      <a:pPr algn="ctr" fontAlgn="t"/>
                      <a:r>
                        <a:rPr lang="en-US" dirty="0">
                          <a:latin typeface="Times New Roman" panose="02020603050405020304" pitchFamily="18" charset="0"/>
                          <a:cs typeface="Times New Roman" panose="02020603050405020304" pitchFamily="18" charset="0"/>
                        </a:rPr>
                        <a:t>Andaman-Nicobar</a:t>
                      </a:r>
                      <a:endParaRPr lang="en-IN" dirty="0">
                        <a:effectLst/>
                        <a:latin typeface="Times New Roman" panose="02020603050405020304" pitchFamily="18" charset="0"/>
                        <a:cs typeface="Times New Roman" panose="02020603050405020304" pitchFamily="18" charset="0"/>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c>
                  <a:txBody>
                    <a:bodyPr/>
                    <a:lstStyle/>
                    <a:p>
                      <a:pPr algn="ctr" fontAlgn="t"/>
                      <a:r>
                        <a:rPr lang="en-IN" dirty="0">
                          <a:effectLst/>
                          <a:latin typeface="Times New Roman" panose="02020603050405020304" pitchFamily="18" charset="0"/>
                          <a:cs typeface="Times New Roman" panose="02020603050405020304" pitchFamily="18" charset="0"/>
                        </a:rPr>
                        <a:t>1</a:t>
                      </a:r>
                      <a:endParaRPr lang="en-IN" dirty="0">
                        <a:effectLst/>
                        <a:latin typeface="Times New Roman" panose="02020603050405020304" pitchFamily="18" charset="0"/>
                        <a:cs typeface="Times New Roman" panose="02020603050405020304" pitchFamily="18" charset="0"/>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r>
              <a:tr h="0">
                <a:tc>
                  <a:txBody>
                    <a:bodyPr/>
                    <a:lstStyle/>
                    <a:p>
                      <a:pPr algn="ctr" fontAlgn="t"/>
                      <a:r>
                        <a:rPr lang="en-US" dirty="0">
                          <a:latin typeface="Times New Roman" panose="02020603050405020304" pitchFamily="18" charset="0"/>
                          <a:cs typeface="Times New Roman" panose="02020603050405020304" pitchFamily="18" charset="0"/>
                        </a:rPr>
                        <a:t>during</a:t>
                      </a:r>
                      <a:endParaRPr lang="en-IN" dirty="0">
                        <a:effectLst/>
                        <a:latin typeface="Times New Roman" panose="02020603050405020304" pitchFamily="18" charset="0"/>
                        <a:cs typeface="Times New Roman" panose="02020603050405020304" pitchFamily="18" charset="0"/>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c>
                  <a:txBody>
                    <a:bodyPr/>
                    <a:lstStyle/>
                    <a:p>
                      <a:pPr algn="ctr" fontAlgn="t"/>
                      <a:r>
                        <a:rPr lang="en-IN" dirty="0">
                          <a:effectLst/>
                          <a:latin typeface="Times New Roman" panose="02020603050405020304" pitchFamily="18" charset="0"/>
                          <a:cs typeface="Times New Roman" panose="02020603050405020304" pitchFamily="18" charset="0"/>
                        </a:rPr>
                        <a:t>1</a:t>
                      </a:r>
                      <a:endParaRPr lang="en-IN" dirty="0">
                        <a:effectLst/>
                        <a:latin typeface="Times New Roman" panose="02020603050405020304" pitchFamily="18" charset="0"/>
                        <a:cs typeface="Times New Roman" panose="02020603050405020304" pitchFamily="18" charset="0"/>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r>
              <a:tr h="0">
                <a:tc>
                  <a:txBody>
                    <a:bodyPr/>
                    <a:lstStyle/>
                    <a:p>
                      <a:pPr algn="ctr" fontAlgn="t"/>
                      <a:r>
                        <a:rPr lang="en-US" dirty="0">
                          <a:latin typeface="Times New Roman" panose="02020603050405020304" pitchFamily="18" charset="0"/>
                          <a:cs typeface="Times New Roman" panose="02020603050405020304" pitchFamily="18" charset="0"/>
                        </a:rPr>
                        <a:t>summer</a:t>
                      </a:r>
                      <a:endParaRPr lang="en-IN" dirty="0">
                        <a:effectLst/>
                        <a:latin typeface="Times New Roman" panose="02020603050405020304" pitchFamily="18" charset="0"/>
                        <a:cs typeface="Times New Roman" panose="02020603050405020304" pitchFamily="18" charset="0"/>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c>
                  <a:txBody>
                    <a:bodyPr/>
                    <a:lstStyle/>
                    <a:p>
                      <a:pPr algn="ctr" fontAlgn="t"/>
                      <a:r>
                        <a:rPr lang="en-IN" dirty="0">
                          <a:effectLst/>
                          <a:latin typeface="Times New Roman" panose="02020603050405020304" pitchFamily="18" charset="0"/>
                          <a:cs typeface="Times New Roman" panose="02020603050405020304" pitchFamily="18" charset="0"/>
                        </a:rPr>
                        <a:t>1</a:t>
                      </a:r>
                      <a:endParaRPr lang="en-IN" dirty="0">
                        <a:effectLst/>
                        <a:latin typeface="Times New Roman" panose="02020603050405020304" pitchFamily="18" charset="0"/>
                        <a:cs typeface="Times New Roman" panose="02020603050405020304" pitchFamily="18" charset="0"/>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r>
              <a:tr h="0">
                <a:tc>
                  <a:txBody>
                    <a:bodyPr/>
                    <a:lstStyle/>
                    <a:p>
                      <a:pPr algn="ctr" fontAlgn="t"/>
                      <a:r>
                        <a:rPr lang="en-US" dirty="0">
                          <a:latin typeface="Times New Roman" panose="02020603050405020304" pitchFamily="18" charset="0"/>
                          <a:cs typeface="Times New Roman" panose="02020603050405020304" pitchFamily="18" charset="0"/>
                        </a:rPr>
                        <a:t>vacation</a:t>
                      </a:r>
                      <a:endParaRPr lang="en-IN" dirty="0">
                        <a:effectLst/>
                        <a:latin typeface="Times New Roman" panose="02020603050405020304" pitchFamily="18" charset="0"/>
                        <a:cs typeface="Times New Roman" panose="02020603050405020304" pitchFamily="18" charset="0"/>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c>
                  <a:txBody>
                    <a:bodyPr/>
                    <a:lstStyle/>
                    <a:p>
                      <a:pPr algn="ctr" fontAlgn="t"/>
                      <a:r>
                        <a:rPr lang="en-US" dirty="0">
                          <a:effectLst/>
                          <a:latin typeface="Times New Roman" panose="02020603050405020304" pitchFamily="18" charset="0"/>
                          <a:cs typeface="Times New Roman" panose="02020603050405020304" pitchFamily="18" charset="0"/>
                        </a:rPr>
                        <a:t>0</a:t>
                      </a:r>
                      <a:endParaRPr lang="en-IN" dirty="0">
                        <a:effectLst/>
                        <a:latin typeface="Times New Roman" panose="02020603050405020304" pitchFamily="18" charset="0"/>
                        <a:cs typeface="Times New Roman" panose="02020603050405020304" pitchFamily="18" charset="0"/>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Hindi: </a:t>
                </a:r>
                <a:r>
                  <a:rPr lang="hi-IN" dirty="0"/>
                  <a:t>हम लोग गर्मियों की छुट्टी में अंडमान -निकोबार घूमने जायेंगे। </a:t>
                </a:r>
                <a:endParaRPr lang="en-US" dirty="0"/>
              </a:p>
              <a:p>
                <a:r>
                  <a:rPr lang="en-US" dirty="0"/>
                  <a:t>Reference English: We will go to Andaman-Nicobar during summer holidays.</a:t>
                </a:r>
                <a:endParaRPr lang="en-US" dirty="0"/>
              </a:p>
              <a:p>
                <a:r>
                  <a:rPr lang="en-US" dirty="0"/>
                  <a:t>MT: Will will </a:t>
                </a:r>
                <a:r>
                  <a:rPr lang="en-US" dirty="0" err="1"/>
                  <a:t>will</a:t>
                </a:r>
                <a:r>
                  <a:rPr lang="en-US" dirty="0"/>
                  <a:t> </a:t>
                </a:r>
                <a:r>
                  <a:rPr lang="en-US" dirty="0" err="1"/>
                  <a:t>will</a:t>
                </a:r>
                <a:r>
                  <a:rPr lang="en-US" dirty="0"/>
                  <a:t> </a:t>
                </a:r>
                <a:r>
                  <a:rPr lang="en-US" dirty="0" err="1"/>
                  <a:t>will</a:t>
                </a:r>
                <a:r>
                  <a:rPr lang="en-US" dirty="0"/>
                  <a:t> </a:t>
                </a:r>
                <a:r>
                  <a:rPr lang="en-US" dirty="0" err="1"/>
                  <a:t>will</a:t>
                </a:r>
                <a:r>
                  <a:rPr lang="en-US" dirty="0"/>
                  <a:t> </a:t>
                </a:r>
                <a:r>
                  <a:rPr lang="en-US" dirty="0" err="1"/>
                  <a:t>will</a:t>
                </a:r>
                <a:r>
                  <a:rPr lang="en-US" dirty="0"/>
                  <a:t> </a:t>
                </a:r>
                <a:r>
                  <a:rPr lang="en-US" dirty="0" err="1"/>
                  <a:t>will</a:t>
                </a:r>
                <a:endParaRPr lang="en-US" dirty="0"/>
              </a:p>
              <a:p>
                <a:r>
                  <a:rPr lang="en-IN" dirty="0"/>
                  <a:t>Precision = </a:t>
                </a:r>
                <a14:m>
                  <m:oMath xmlns:m="http://schemas.openxmlformats.org/officeDocument/2006/math">
                    <m:f>
                      <m:fPr>
                        <m:ctrlPr>
                          <a:rPr lang="en-IN"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m:t>
                        </m:r>
                      </m:num>
                      <m:den>
                        <m:r>
                          <a:rPr lang="en-US" b="0" i="1" smtClean="0">
                            <a:latin typeface="Cambria Math" panose="02040503050406030204" pitchFamily="18" charset="0"/>
                          </a:rPr>
                          <m:t>8</m:t>
                        </m:r>
                      </m:den>
                    </m:f>
                  </m:oMath>
                </a14:m>
                <a:r>
                  <a:rPr lang="en-IN" dirty="0"/>
                  <a:t>= </a:t>
                </a:r>
                <a14:m>
                  <m:oMath xmlns:m="http://schemas.openxmlformats.org/officeDocument/2006/math">
                    <m:f>
                      <m:fPr>
                        <m:ctrlPr>
                          <a:rPr lang="en-IN" i="1" smtClean="0">
                            <a:latin typeface="Cambria Math" panose="02040503050406030204" pitchFamily="18" charset="0"/>
                          </a:rPr>
                        </m:ctrlPr>
                      </m:fPr>
                      <m:num>
                        <m:r>
                          <a:rPr lang="en-US" b="0" i="1" smtClean="0">
                            <a:latin typeface="Cambria Math" panose="02040503050406030204" pitchFamily="18" charset="0"/>
                          </a:rPr>
                          <m:t>8</m:t>
                        </m:r>
                      </m:num>
                      <m:den>
                        <m:r>
                          <a:rPr lang="en-US" b="0" i="1" smtClean="0">
                            <a:latin typeface="Cambria Math" panose="02040503050406030204" pitchFamily="18" charset="0"/>
                          </a:rPr>
                          <m:t>8</m:t>
                        </m:r>
                      </m:den>
                    </m:f>
                  </m:oMath>
                </a14:m>
                <a:r>
                  <a:rPr lang="en-IN" dirty="0"/>
                  <a:t>=1.00</a:t>
                </a:r>
                <a:endParaRPr lang="en-IN" dirty="0"/>
              </a:p>
              <a:p>
                <a:endParaRPr lang="en-IN" dirty="0"/>
              </a:p>
              <a:p>
                <a:endParaRPr lang="en-US" dirty="0"/>
              </a:p>
              <a:p>
                <a:endParaRPr lang="en-IN"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t="-365" b="7"/>
                </a:stretch>
              </a:blipFill>
            </p:spPr>
            <p:txBody>
              <a:bodyPr/>
              <a:lstStyle/>
              <a:p>
                <a:r>
                  <a:rPr lang="en-US" altLang="en-US">
                    <a:noFill/>
                  </a:rPr>
                  <a:t> </a:t>
                </a:r>
              </a:p>
            </p:txBody>
          </p:sp>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Modified BLEU Score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6908515" cy="4667250"/>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Modified Precision(Unigram):</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Proposed for better scoring blocks of multiple sentences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each unique </a:t>
            </a:r>
            <a:r>
              <a:rPr lang="en-US" dirty="0" err="1">
                <a:latin typeface="Times New Roman" panose="02020603050405020304" pitchFamily="18" charset="0"/>
                <a:cs typeface="Times New Roman" panose="02020603050405020304" pitchFamily="18" charset="0"/>
              </a:rPr>
              <a:t>ngram</a:t>
            </a:r>
            <a:r>
              <a:rPr lang="en-US" dirty="0">
                <a:latin typeface="Times New Roman" panose="02020603050405020304" pitchFamily="18" charset="0"/>
                <a:cs typeface="Times New Roman" panose="02020603050405020304" pitchFamily="18" charset="0"/>
              </a:rPr>
              <a:t>, we count its maximum frequency in each of the reference sentences. The minimum of this special count and the original count is called the clipped the count.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clipped count is no greater than the original count.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then use this clipped count, in place of the original count, for computing the modified precision.</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TextBox 5"/>
              <p:cNvSpPr txBox="1"/>
              <p:nvPr/>
            </p:nvSpPr>
            <p:spPr>
              <a:xfrm>
                <a:off x="8106310" y="4941870"/>
                <a:ext cx="3565132" cy="1083117"/>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Modified Unigram Precision: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𝐶𝑙𝑖𝑝</m:t>
                        </m:r>
                        <m:r>
                          <a:rPr lang="en-IN" b="0" i="1" smtClean="0">
                            <a:latin typeface="Cambria Math" panose="02040503050406030204" pitchFamily="18" charset="0"/>
                          </a:rPr>
                          <m:t>(</m:t>
                        </m:r>
                        <m:r>
                          <a:rPr lang="en-IN" b="0" i="1" smtClean="0">
                            <a:latin typeface="Cambria Math" panose="02040503050406030204" pitchFamily="18" charset="0"/>
                          </a:rPr>
                          <m:t>𝑛𝑜</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𝑤𝑜𝑟𝑑𝑠</m:t>
                        </m:r>
                        <m:r>
                          <a:rPr lang="en-IN" b="0" i="1" smtClean="0">
                            <a:latin typeface="Cambria Math" panose="02040503050406030204" pitchFamily="18" charset="0"/>
                          </a:rPr>
                          <m:t> </m:t>
                        </m:r>
                        <m:r>
                          <a:rPr lang="en-IN" b="0" i="1" smtClean="0">
                            <a:latin typeface="Cambria Math" panose="02040503050406030204" pitchFamily="18" charset="0"/>
                          </a:rPr>
                          <m:t>𝑚𝑎𝑡ℎ𝑒𝑠</m:t>
                        </m:r>
                        <m:r>
                          <a:rPr lang="en-IN" b="0" i="1" smtClean="0">
                            <a:latin typeface="Cambria Math" panose="02040503050406030204" pitchFamily="18" charset="0"/>
                          </a:rPr>
                          <m:t>)</m:t>
                        </m:r>
                      </m:num>
                      <m:den>
                        <m:r>
                          <a:rPr lang="en-IN" b="0" i="1" smtClean="0">
                            <a:latin typeface="Cambria Math" panose="02040503050406030204" pitchFamily="18" charset="0"/>
                          </a:rPr>
                          <m:t>𝑛𝑜</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𝑤𝑜𝑟𝑑𝑠</m:t>
                        </m:r>
                        <m:r>
                          <a:rPr lang="en-IN" b="0" i="1" smtClean="0">
                            <a:latin typeface="Cambria Math" panose="02040503050406030204" pitchFamily="18" charset="0"/>
                          </a:rPr>
                          <m:t> </m:t>
                        </m:r>
                        <m:r>
                          <a:rPr lang="en-IN" b="0" i="1" smtClean="0">
                            <a:latin typeface="Cambria Math" panose="02040503050406030204" pitchFamily="18" charset="0"/>
                          </a:rPr>
                          <m:t>𝑖𝑛</m:t>
                        </m:r>
                        <m:r>
                          <a:rPr lang="en-IN" b="0" i="1" smtClean="0">
                            <a:latin typeface="Cambria Math" panose="02040503050406030204" pitchFamily="18" charset="0"/>
                          </a:rPr>
                          <m:t> </m:t>
                        </m:r>
                        <m:r>
                          <a:rPr lang="en-IN" b="0" i="1" smtClean="0">
                            <a:latin typeface="Cambria Math" panose="02040503050406030204" pitchFamily="18" charset="0"/>
                          </a:rPr>
                          <m:t>𝑀𝑇</m:t>
                        </m:r>
                      </m:den>
                    </m:f>
                  </m:oMath>
                </a14:m>
                <a:r>
                  <a:rPr lang="en-IN" dirty="0">
                    <a:latin typeface="Times New Roman" panose="02020603050405020304" pitchFamily="18" charset="0"/>
                    <a:cs typeface="Times New Roman" panose="02020603050405020304" pitchFamily="18" charset="0"/>
                  </a:rPr>
                  <a:t> = 1/8 =0.125</a:t>
                </a:r>
                <a:endParaRPr lang="en-IN" dirty="0">
                  <a:latin typeface="Times New Roman" panose="02020603050405020304" pitchFamily="18" charset="0"/>
                  <a:cs typeface="Times New Roman" panose="02020603050405020304" pitchFamily="18" charset="0"/>
                </a:endParaRPr>
              </a:p>
            </p:txBody>
          </p:sp>
        </mc:Choice>
        <mc:Fallback>
          <p:sp>
            <p:nvSpPr>
              <p:cNvPr id="6" name="TextBox 5"/>
              <p:cNvSpPr txBox="1">
                <a:spLocks noRot="1" noChangeAspect="1" noMove="1" noResize="1" noEditPoints="1" noAdjustHandles="1" noChangeArrowheads="1" noChangeShapeType="1" noTextEdit="1"/>
              </p:cNvSpPr>
              <p:nvPr/>
            </p:nvSpPr>
            <p:spPr>
              <a:xfrm>
                <a:off x="8106310" y="4941870"/>
                <a:ext cx="3565132" cy="1083117"/>
              </a:xfrm>
              <a:prstGeom prst="rect">
                <a:avLst/>
              </a:prstGeom>
              <a:blipFill rotWithShape="1">
                <a:blip r:embed="rId1"/>
                <a:stretch>
                  <a:fillRect l="-15" t="-28" r="4" b="10"/>
                </a:stretch>
              </a:blipFill>
            </p:spPr>
            <p:txBody>
              <a:bodyPr/>
              <a:lstStyle/>
              <a:p>
                <a:r>
                  <a:rPr lang="en-US" altLang="en-US">
                    <a:noFill/>
                  </a:rPr>
                  <a:t> </a:t>
                </a:r>
              </a:p>
            </p:txBody>
          </p:sp>
        </mc:Fallback>
      </mc:AlternateContent>
      <p:pic>
        <p:nvPicPr>
          <p:cNvPr id="4" name="Picture 3"/>
          <p:cNvPicPr>
            <a:picLocks noChangeAspect="1"/>
          </p:cNvPicPr>
          <p:nvPr/>
        </p:nvPicPr>
        <p:blipFill>
          <a:blip r:embed="rId2"/>
          <a:stretch>
            <a:fillRect/>
          </a:stretch>
        </p:blipFill>
        <p:spPr>
          <a:xfrm>
            <a:off x="7672575" y="1349702"/>
            <a:ext cx="3998867" cy="259557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Clipped Precision</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𝑐𝑙𝑖𝑝𝑝𝑒𝑑</m:t>
                        </m:r>
                        <m:r>
                          <a:rPr lang="en-IN" b="0" i="1" smtClean="0">
                            <a:latin typeface="Cambria Math" panose="02040503050406030204" pitchFamily="18" charset="0"/>
                          </a:rPr>
                          <m:t> </m:t>
                        </m:r>
                        <m:r>
                          <a:rPr lang="en-IN" b="0" i="1" smtClean="0">
                            <a:latin typeface="Cambria Math" panose="02040503050406030204" pitchFamily="18" charset="0"/>
                          </a:rPr>
                          <m:t>𝑛𝑜</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𝑐𝑜𝑟𝑟𝑒𝑐𝑡</m:t>
                        </m:r>
                        <m:r>
                          <a:rPr lang="en-IN" b="0" i="1" smtClean="0">
                            <a:latin typeface="Cambria Math" panose="02040503050406030204" pitchFamily="18" charset="0"/>
                          </a:rPr>
                          <m:t> </m:t>
                        </m:r>
                        <m:r>
                          <a:rPr lang="en-IN" b="0" i="1" smtClean="0">
                            <a:latin typeface="Cambria Math" panose="02040503050406030204" pitchFamily="18" charset="0"/>
                          </a:rPr>
                          <m:t>𝑝𝑟𝑒𝑑𝑖𝑐𝑡𝑒𝑑</m:t>
                        </m:r>
                        <m:r>
                          <a:rPr lang="en-IN" b="0" i="1" smtClean="0">
                            <a:latin typeface="Cambria Math" panose="02040503050406030204" pitchFamily="18" charset="0"/>
                          </a:rPr>
                          <m:t> </m:t>
                        </m:r>
                        <m:r>
                          <a:rPr lang="en-IN" b="0" i="1" smtClean="0">
                            <a:latin typeface="Cambria Math" panose="02040503050406030204" pitchFamily="18" charset="0"/>
                          </a:rPr>
                          <m:t>𝑤𝑜𝑟𝑑𝑠</m:t>
                        </m:r>
                      </m:num>
                      <m:den>
                        <m:r>
                          <a:rPr lang="en-IN" b="0" i="1" smtClean="0">
                            <a:latin typeface="Cambria Math" panose="02040503050406030204" pitchFamily="18" charset="0"/>
                          </a:rPr>
                          <m:t>𝑛𝑜</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𝑡𝑜𝑡𝑎𝑙</m:t>
                        </m:r>
                        <m:r>
                          <a:rPr lang="en-IN" b="0" i="1" smtClean="0">
                            <a:latin typeface="Cambria Math" panose="02040503050406030204" pitchFamily="18" charset="0"/>
                          </a:rPr>
                          <m:t> </m:t>
                        </m:r>
                        <m:r>
                          <a:rPr lang="en-IN" b="0" i="1" smtClean="0">
                            <a:latin typeface="Cambria Math" panose="02040503050406030204" pitchFamily="18" charset="0"/>
                          </a:rPr>
                          <m:t>𝑝𝑟𝑒𝑑𝑖𝑐𝑡𝑒𝑑</m:t>
                        </m:r>
                        <m:r>
                          <a:rPr lang="en-IN" b="0" i="1" smtClean="0">
                            <a:latin typeface="Cambria Math" panose="02040503050406030204" pitchFamily="18" charset="0"/>
                          </a:rPr>
                          <m:t> </m:t>
                        </m:r>
                        <m:r>
                          <a:rPr lang="en-IN" b="0" i="1" smtClean="0">
                            <a:latin typeface="Cambria Math" panose="02040503050406030204" pitchFamily="18" charset="0"/>
                          </a:rPr>
                          <m:t>𝑤𝑜𝑟𝑑𝑠</m:t>
                        </m:r>
                      </m:den>
                    </m:f>
                  </m:oMath>
                </a14:m>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In case target translation consist of more than one sentence then clipped no. of correct predicted words = maximum count of any candidate word in any target sentence.</a:t>
                </a:r>
                <a:endParaRPr lang="en-IN"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en-US" alt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Information Retrieval Model</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A retrieval model (IR) chooses and ranks relevant pages based on a user's query.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Document selection and ranking can be formalized using matching functions that return retrieval status values (RSVs) for each document in a collection.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query-document matching function in an IR model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estimation of the likelihood of user relevance for each page and query in relation to a collection of q training documents.</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a vector space, the similarity function between queries and documents is computed.</a:t>
            </a:r>
            <a:endParaRPr lang="en-US"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It is a software program that deals with organization, storage, retrieval, and evaluation of information from documents repository particularly textual information.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Example</a:t>
            </a:r>
            <a:endParaRPr lang="en-IN" dirty="0"/>
          </a:p>
        </p:txBody>
      </p:sp>
      <p:sp>
        <p:nvSpPr>
          <p:cNvPr id="3" name="Content Placeholder 2"/>
          <p:cNvSpPr>
            <a:spLocks noGrp="1"/>
          </p:cNvSpPr>
          <p:nvPr>
            <p:ph idx="1"/>
          </p:nvPr>
        </p:nvSpPr>
        <p:spPr>
          <a:xfrm>
            <a:off x="838200" y="1825625"/>
            <a:ext cx="6363984" cy="4351338"/>
          </a:xfrm>
        </p:spPr>
        <p:txBody>
          <a:bodyPr/>
          <a:lstStyle/>
          <a:p>
            <a:r>
              <a:rPr lang="en-US" dirty="0"/>
              <a:t>Reference 1: the cat is on the mat</a:t>
            </a:r>
            <a:endParaRPr lang="en-US" dirty="0"/>
          </a:p>
          <a:p>
            <a:endParaRPr lang="en-US" dirty="0"/>
          </a:p>
          <a:p>
            <a:r>
              <a:rPr lang="en-US" dirty="0"/>
              <a:t>Candidate[MT]: the cat the cat on the mat</a:t>
            </a:r>
            <a:endParaRPr lang="en-IN" dirty="0"/>
          </a:p>
        </p:txBody>
      </p:sp>
      <p:graphicFrame>
        <p:nvGraphicFramePr>
          <p:cNvPr id="4" name="Table 3"/>
          <p:cNvGraphicFramePr>
            <a:graphicFrameLocks noGrp="1"/>
          </p:cNvGraphicFramePr>
          <p:nvPr/>
        </p:nvGraphicFramePr>
        <p:xfrm>
          <a:off x="6946373" y="1600200"/>
          <a:ext cx="4714797" cy="2103120"/>
        </p:xfrm>
        <a:graphic>
          <a:graphicData uri="http://schemas.openxmlformats.org/drawingml/2006/table">
            <a:tbl>
              <a:tblPr/>
              <a:tblGrid>
                <a:gridCol w="1571599"/>
                <a:gridCol w="1571599"/>
                <a:gridCol w="1571599"/>
              </a:tblGrid>
              <a:tr h="0">
                <a:tc>
                  <a:txBody>
                    <a:bodyPr/>
                    <a:lstStyle/>
                    <a:p>
                      <a:pPr algn="ctr" fontAlgn="t"/>
                      <a:r>
                        <a:rPr lang="en-IN">
                          <a:solidFill>
                            <a:srgbClr val="363636"/>
                          </a:solidFill>
                          <a:effectLst/>
                        </a:rPr>
                        <a:t>Unique Unigram</a:t>
                      </a:r>
                      <a:endParaRPr lang="en-IN">
                        <a:solidFill>
                          <a:srgbClr val="363636"/>
                        </a:solidFill>
                        <a:effectLst/>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c>
                  <a:txBody>
                    <a:bodyPr/>
                    <a:lstStyle/>
                    <a:p>
                      <a:pPr algn="ctr" fontAlgn="t"/>
                      <a:r>
                        <a:rPr lang="en-IN">
                          <a:solidFill>
                            <a:srgbClr val="363636"/>
                          </a:solidFill>
                          <a:effectLst/>
                        </a:rPr>
                        <a:t>Count</a:t>
                      </a:r>
                      <a:endParaRPr lang="en-IN">
                        <a:solidFill>
                          <a:srgbClr val="363636"/>
                        </a:solidFill>
                        <a:effectLst/>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c>
                  <a:txBody>
                    <a:bodyPr/>
                    <a:lstStyle/>
                    <a:p>
                      <a:pPr algn="ctr" fontAlgn="t"/>
                      <a:r>
                        <a:rPr lang="en-IN">
                          <a:solidFill>
                            <a:srgbClr val="363636"/>
                          </a:solidFill>
                          <a:effectLst/>
                        </a:rPr>
                        <a:t>Clipped Count</a:t>
                      </a:r>
                      <a:endParaRPr lang="en-IN">
                        <a:solidFill>
                          <a:srgbClr val="363636"/>
                        </a:solidFill>
                        <a:effectLst/>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r>
              <a:tr h="0">
                <a:tc>
                  <a:txBody>
                    <a:bodyPr/>
                    <a:lstStyle/>
                    <a:p>
                      <a:pPr algn="ctr" fontAlgn="t"/>
                      <a:r>
                        <a:rPr lang="en-IN">
                          <a:effectLst/>
                        </a:rPr>
                        <a:t>the</a:t>
                      </a:r>
                      <a:endParaRPr lang="en-IN">
                        <a:effectLst/>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c>
                  <a:txBody>
                    <a:bodyPr/>
                    <a:lstStyle/>
                    <a:p>
                      <a:pPr algn="ctr" fontAlgn="t"/>
                      <a:r>
                        <a:rPr lang="en-IN">
                          <a:effectLst/>
                        </a:rPr>
                        <a:t>3</a:t>
                      </a:r>
                      <a:endParaRPr lang="en-IN">
                        <a:effectLst/>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c>
                  <a:txBody>
                    <a:bodyPr/>
                    <a:lstStyle/>
                    <a:p>
                      <a:pPr algn="ctr" fontAlgn="t"/>
                      <a:r>
                        <a:rPr lang="en-IN">
                          <a:effectLst/>
                        </a:rPr>
                        <a:t>2</a:t>
                      </a:r>
                      <a:endParaRPr lang="en-IN">
                        <a:effectLst/>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r>
              <a:tr h="0">
                <a:tc>
                  <a:txBody>
                    <a:bodyPr/>
                    <a:lstStyle/>
                    <a:p>
                      <a:pPr algn="ctr" fontAlgn="t"/>
                      <a:r>
                        <a:rPr lang="en-IN" dirty="0">
                          <a:effectLst/>
                        </a:rPr>
                        <a:t>cat</a:t>
                      </a:r>
                      <a:endParaRPr lang="en-IN" dirty="0">
                        <a:effectLst/>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c>
                  <a:txBody>
                    <a:bodyPr/>
                    <a:lstStyle/>
                    <a:p>
                      <a:pPr algn="ctr" fontAlgn="t"/>
                      <a:r>
                        <a:rPr lang="en-IN" dirty="0">
                          <a:effectLst/>
                        </a:rPr>
                        <a:t>2</a:t>
                      </a:r>
                      <a:endParaRPr lang="en-IN" dirty="0">
                        <a:effectLst/>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c>
                  <a:txBody>
                    <a:bodyPr/>
                    <a:lstStyle/>
                    <a:p>
                      <a:pPr algn="ctr" fontAlgn="t"/>
                      <a:r>
                        <a:rPr lang="en-IN" dirty="0">
                          <a:effectLst/>
                        </a:rPr>
                        <a:t>1</a:t>
                      </a:r>
                      <a:endParaRPr lang="en-IN" dirty="0">
                        <a:effectLst/>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r>
              <a:tr h="0">
                <a:tc>
                  <a:txBody>
                    <a:bodyPr/>
                    <a:lstStyle/>
                    <a:p>
                      <a:pPr algn="ctr" fontAlgn="t"/>
                      <a:r>
                        <a:rPr lang="en-IN">
                          <a:effectLst/>
                        </a:rPr>
                        <a:t>on</a:t>
                      </a:r>
                      <a:endParaRPr lang="en-IN">
                        <a:effectLst/>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c>
                  <a:txBody>
                    <a:bodyPr/>
                    <a:lstStyle/>
                    <a:p>
                      <a:pPr algn="ctr" fontAlgn="t"/>
                      <a:r>
                        <a:rPr lang="en-IN">
                          <a:effectLst/>
                        </a:rPr>
                        <a:t>1</a:t>
                      </a:r>
                      <a:endParaRPr lang="en-IN">
                        <a:effectLst/>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c>
                  <a:txBody>
                    <a:bodyPr/>
                    <a:lstStyle/>
                    <a:p>
                      <a:pPr algn="ctr" fontAlgn="t"/>
                      <a:r>
                        <a:rPr lang="en-IN">
                          <a:effectLst/>
                        </a:rPr>
                        <a:t>1</a:t>
                      </a:r>
                      <a:endParaRPr lang="en-IN">
                        <a:effectLst/>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r>
              <a:tr h="0">
                <a:tc>
                  <a:txBody>
                    <a:bodyPr/>
                    <a:lstStyle/>
                    <a:p>
                      <a:pPr algn="ctr" fontAlgn="t"/>
                      <a:r>
                        <a:rPr lang="en-IN">
                          <a:effectLst/>
                        </a:rPr>
                        <a:t>mat</a:t>
                      </a:r>
                      <a:endParaRPr lang="en-IN">
                        <a:effectLst/>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c>
                  <a:txBody>
                    <a:bodyPr/>
                    <a:lstStyle/>
                    <a:p>
                      <a:pPr algn="ctr" fontAlgn="t"/>
                      <a:r>
                        <a:rPr lang="en-IN">
                          <a:effectLst/>
                        </a:rPr>
                        <a:t>1</a:t>
                      </a:r>
                      <a:endParaRPr lang="en-IN">
                        <a:effectLst/>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c>
                  <a:txBody>
                    <a:bodyPr/>
                    <a:lstStyle/>
                    <a:p>
                      <a:pPr algn="ctr" fontAlgn="t"/>
                      <a:r>
                        <a:rPr lang="en-IN" dirty="0">
                          <a:effectLst/>
                        </a:rPr>
                        <a:t>1</a:t>
                      </a:r>
                      <a:endParaRPr lang="en-IN" dirty="0">
                        <a:effectLst/>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r>
            </a:tbl>
          </a:graphicData>
        </a:graphic>
      </p:graphicFrame>
      <p:graphicFrame>
        <p:nvGraphicFramePr>
          <p:cNvPr id="7" name="Table 6"/>
          <p:cNvGraphicFramePr>
            <a:graphicFrameLocks noGrp="1"/>
          </p:cNvGraphicFramePr>
          <p:nvPr/>
        </p:nvGraphicFramePr>
        <p:xfrm>
          <a:off x="1028459" y="4219106"/>
          <a:ext cx="5491164" cy="2194560"/>
        </p:xfrm>
        <a:graphic>
          <a:graphicData uri="http://schemas.openxmlformats.org/drawingml/2006/table">
            <a:tbl>
              <a:tblPr/>
              <a:tblGrid>
                <a:gridCol w="1830388"/>
                <a:gridCol w="1830388"/>
                <a:gridCol w="1830388"/>
              </a:tblGrid>
              <a:tr h="0">
                <a:tc>
                  <a:txBody>
                    <a:bodyPr/>
                    <a:lstStyle/>
                    <a:p>
                      <a:pPr algn="ctr" fontAlgn="t"/>
                      <a:r>
                        <a:rPr lang="en-IN">
                          <a:solidFill>
                            <a:srgbClr val="363636"/>
                          </a:solidFill>
                          <a:effectLst/>
                        </a:rPr>
                        <a:t>Unique Bigram</a:t>
                      </a:r>
                      <a:endParaRPr lang="en-IN">
                        <a:solidFill>
                          <a:srgbClr val="363636"/>
                        </a:solidFill>
                        <a:effectLst/>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c>
                  <a:txBody>
                    <a:bodyPr/>
                    <a:lstStyle/>
                    <a:p>
                      <a:pPr algn="ctr" fontAlgn="t"/>
                      <a:r>
                        <a:rPr lang="en-IN">
                          <a:solidFill>
                            <a:srgbClr val="363636"/>
                          </a:solidFill>
                          <a:effectLst/>
                        </a:rPr>
                        <a:t>Count</a:t>
                      </a:r>
                      <a:endParaRPr lang="en-IN">
                        <a:solidFill>
                          <a:srgbClr val="363636"/>
                        </a:solidFill>
                        <a:effectLst/>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c>
                  <a:txBody>
                    <a:bodyPr/>
                    <a:lstStyle/>
                    <a:p>
                      <a:pPr algn="ctr" fontAlgn="t"/>
                      <a:r>
                        <a:rPr lang="en-IN">
                          <a:solidFill>
                            <a:srgbClr val="363636"/>
                          </a:solidFill>
                          <a:effectLst/>
                        </a:rPr>
                        <a:t>Clipped Count</a:t>
                      </a:r>
                      <a:endParaRPr lang="en-IN">
                        <a:solidFill>
                          <a:srgbClr val="363636"/>
                        </a:solidFill>
                        <a:effectLst/>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r>
              <a:tr h="0">
                <a:tc>
                  <a:txBody>
                    <a:bodyPr/>
                    <a:lstStyle/>
                    <a:p>
                      <a:pPr algn="ctr" fontAlgn="t"/>
                      <a:r>
                        <a:rPr lang="en-IN">
                          <a:effectLst/>
                        </a:rPr>
                        <a:t>the cat</a:t>
                      </a:r>
                      <a:endParaRPr lang="en-IN">
                        <a:effectLst/>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c>
                  <a:txBody>
                    <a:bodyPr/>
                    <a:lstStyle/>
                    <a:p>
                      <a:pPr algn="ctr" fontAlgn="t"/>
                      <a:r>
                        <a:rPr lang="en-IN">
                          <a:effectLst/>
                        </a:rPr>
                        <a:t>2</a:t>
                      </a:r>
                      <a:endParaRPr lang="en-IN">
                        <a:effectLst/>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c>
                  <a:txBody>
                    <a:bodyPr/>
                    <a:lstStyle/>
                    <a:p>
                      <a:pPr algn="ctr" fontAlgn="t"/>
                      <a:r>
                        <a:rPr lang="en-IN">
                          <a:effectLst/>
                        </a:rPr>
                        <a:t>1</a:t>
                      </a:r>
                      <a:endParaRPr lang="en-IN">
                        <a:effectLst/>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r>
              <a:tr h="0">
                <a:tc>
                  <a:txBody>
                    <a:bodyPr/>
                    <a:lstStyle/>
                    <a:p>
                      <a:pPr algn="ctr" fontAlgn="t"/>
                      <a:r>
                        <a:rPr lang="en-IN">
                          <a:effectLst/>
                        </a:rPr>
                        <a:t>cat the</a:t>
                      </a:r>
                      <a:endParaRPr lang="en-IN">
                        <a:effectLst/>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c>
                  <a:txBody>
                    <a:bodyPr/>
                    <a:lstStyle/>
                    <a:p>
                      <a:pPr algn="ctr" fontAlgn="t"/>
                      <a:r>
                        <a:rPr lang="en-IN">
                          <a:effectLst/>
                        </a:rPr>
                        <a:t>0</a:t>
                      </a:r>
                      <a:endParaRPr lang="en-IN">
                        <a:effectLst/>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c>
                  <a:txBody>
                    <a:bodyPr/>
                    <a:lstStyle/>
                    <a:p>
                      <a:pPr algn="ctr" fontAlgn="t"/>
                      <a:r>
                        <a:rPr lang="en-IN">
                          <a:effectLst/>
                        </a:rPr>
                        <a:t>0</a:t>
                      </a:r>
                      <a:endParaRPr lang="en-IN">
                        <a:effectLst/>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r>
              <a:tr h="0">
                <a:tc>
                  <a:txBody>
                    <a:bodyPr/>
                    <a:lstStyle/>
                    <a:p>
                      <a:pPr algn="ctr" fontAlgn="t"/>
                      <a:r>
                        <a:rPr lang="en-IN">
                          <a:effectLst/>
                        </a:rPr>
                        <a:t>cat on</a:t>
                      </a:r>
                      <a:endParaRPr lang="en-IN">
                        <a:effectLst/>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c>
                  <a:txBody>
                    <a:bodyPr/>
                    <a:lstStyle/>
                    <a:p>
                      <a:pPr algn="ctr" fontAlgn="t"/>
                      <a:r>
                        <a:rPr lang="en-IN">
                          <a:effectLst/>
                        </a:rPr>
                        <a:t>1</a:t>
                      </a:r>
                      <a:endParaRPr lang="en-IN">
                        <a:effectLst/>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c>
                  <a:txBody>
                    <a:bodyPr/>
                    <a:lstStyle/>
                    <a:p>
                      <a:pPr algn="ctr" fontAlgn="t"/>
                      <a:r>
                        <a:rPr lang="en-IN">
                          <a:effectLst/>
                        </a:rPr>
                        <a:t>1</a:t>
                      </a:r>
                      <a:endParaRPr lang="en-IN">
                        <a:effectLst/>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r>
              <a:tr h="0">
                <a:tc>
                  <a:txBody>
                    <a:bodyPr/>
                    <a:lstStyle/>
                    <a:p>
                      <a:pPr algn="ctr" fontAlgn="t"/>
                      <a:r>
                        <a:rPr lang="en-IN">
                          <a:effectLst/>
                        </a:rPr>
                        <a:t>on the</a:t>
                      </a:r>
                      <a:endParaRPr lang="en-IN">
                        <a:effectLst/>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c>
                  <a:txBody>
                    <a:bodyPr/>
                    <a:lstStyle/>
                    <a:p>
                      <a:pPr algn="ctr" fontAlgn="t"/>
                      <a:r>
                        <a:rPr lang="en-IN">
                          <a:effectLst/>
                        </a:rPr>
                        <a:t>1</a:t>
                      </a:r>
                      <a:endParaRPr lang="en-IN">
                        <a:effectLst/>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c>
                  <a:txBody>
                    <a:bodyPr/>
                    <a:lstStyle/>
                    <a:p>
                      <a:pPr algn="ctr" fontAlgn="t"/>
                      <a:r>
                        <a:rPr lang="en-IN">
                          <a:effectLst/>
                        </a:rPr>
                        <a:t>1</a:t>
                      </a:r>
                      <a:endParaRPr lang="en-IN">
                        <a:effectLst/>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r>
              <a:tr h="0">
                <a:tc>
                  <a:txBody>
                    <a:bodyPr/>
                    <a:lstStyle/>
                    <a:p>
                      <a:pPr algn="ctr" fontAlgn="t"/>
                      <a:r>
                        <a:rPr lang="en-IN">
                          <a:effectLst/>
                        </a:rPr>
                        <a:t>the mat</a:t>
                      </a:r>
                      <a:endParaRPr lang="en-IN">
                        <a:effectLst/>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c>
                  <a:txBody>
                    <a:bodyPr/>
                    <a:lstStyle/>
                    <a:p>
                      <a:pPr algn="ctr" fontAlgn="t"/>
                      <a:r>
                        <a:rPr lang="en-IN">
                          <a:effectLst/>
                        </a:rPr>
                        <a:t>1</a:t>
                      </a:r>
                      <a:endParaRPr lang="en-IN">
                        <a:effectLst/>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c>
                  <a:txBody>
                    <a:bodyPr/>
                    <a:lstStyle/>
                    <a:p>
                      <a:pPr algn="ctr" fontAlgn="t"/>
                      <a:r>
                        <a:rPr lang="en-IN" dirty="0">
                          <a:effectLst/>
                        </a:rPr>
                        <a:t>1</a:t>
                      </a:r>
                      <a:endParaRPr lang="en-IN" dirty="0">
                        <a:effectLst/>
                      </a:endParaRPr>
                    </a:p>
                  </a:txBody>
                  <a:tcP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62500" lnSpcReduction="20000"/>
              </a:bodyPr>
              <a:lstStyle/>
              <a:p>
                <a:pPr algn="just"/>
                <a:r>
                  <a:rPr lang="en-US" dirty="0">
                    <a:latin typeface="Times New Roman" panose="02020603050405020304" pitchFamily="18" charset="0"/>
                    <a:cs typeface="Times New Roman" panose="02020603050405020304" pitchFamily="18" charset="0"/>
                  </a:rPr>
                  <a:t>BLEU score calculates the precision of n-grams in the machine-generated translation by comparing them to the reference translations.</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precision is then modified by a brevity penalty to account for translations that are shorter than the reference translations.</a:t>
                </a:r>
                <a:endParaRPr lang="en-US"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BLEU = BP * exp(∑ </a:t>
                </a:r>
                <a:r>
                  <a:rPr lang="en-IN" dirty="0" err="1">
                    <a:latin typeface="Times New Roman" panose="02020603050405020304" pitchFamily="18" charset="0"/>
                    <a:cs typeface="Times New Roman" panose="02020603050405020304" pitchFamily="18" charset="0"/>
                  </a:rPr>
                  <a:t>pn</a:t>
                </a:r>
                <a:r>
                  <a:rPr lang="en-IN" dirty="0">
                    <a:latin typeface="Times New Roman" panose="02020603050405020304" pitchFamily="18" charset="0"/>
                    <a:cs typeface="Times New Roman" panose="02020603050405020304" pitchFamily="18" charset="0"/>
                  </a:rPr>
                  <a:t>)  = BP*Geometric Precision mean =BP *</a:t>
                </a:r>
                <a14:m>
                  <m:oMath xmlns:m="http://schemas.openxmlformats.org/officeDocument/2006/math">
                    <m:nary>
                      <m:naryPr>
                        <m:chr m:val="∏"/>
                        <m:ctrlPr>
                          <a:rPr lang="en-IN" i="1" smtClean="0">
                            <a:latin typeface="Cambria Math" panose="02040503050406030204" pitchFamily="18" charset="0"/>
                            <a:cs typeface="Times New Roman" panose="02020603050405020304" pitchFamily="18" charset="0"/>
                          </a:rPr>
                        </m:ctrlPr>
                      </m:naryPr>
                      <m:sub>
                        <m:r>
                          <m:rPr>
                            <m:brk m:alnAt="23"/>
                          </m:rP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m:t>
                        </m:r>
                        <m:r>
                          <m:rPr>
                            <m:brk m:alnAt="23"/>
                          </m:rP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𝑛</m:t>
                        </m:r>
                      </m:sup>
                      <m:e>
                        <m:sSup>
                          <m:sSupPr>
                            <m:ctrlPr>
                              <a:rPr lang="en-IN" i="1" smtClean="0">
                                <a:latin typeface="Cambria Math" panose="02040503050406030204" pitchFamily="18" charset="0"/>
                                <a:cs typeface="Times New Roman" panose="02020603050405020304" pitchFamily="18" charset="0"/>
                              </a:rPr>
                            </m:ctrlPr>
                          </m:sSupPr>
                          <m:e>
                            <m:sSub>
                              <m:sSubPr>
                                <m:ctrlPr>
                                  <a:rPr lang="en-IN"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𝑃</m:t>
                                </m:r>
                              </m:e>
                              <m:sub>
                                <m:r>
                                  <a:rPr lang="en-US" b="0" i="1" smtClean="0">
                                    <a:latin typeface="Cambria Math" panose="02040503050406030204" pitchFamily="18" charset="0"/>
                                    <a:cs typeface="Times New Roman" panose="02020603050405020304" pitchFamily="18" charset="0"/>
                                  </a:rPr>
                                  <m:t>𝑛</m:t>
                                </m:r>
                              </m:sub>
                            </m:sSub>
                          </m:e>
                          <m:sup>
                            <m:sSup>
                              <m:sSupPr>
                                <m:ctrlPr>
                                  <a:rPr lang="en-IN"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𝑤</m:t>
                                </m:r>
                              </m:e>
                              <m:sup>
                                <m:r>
                                  <a:rPr lang="en-US" b="0" i="1" smtClean="0">
                                    <a:latin typeface="Cambria Math" panose="02040503050406030204" pitchFamily="18" charset="0"/>
                                    <a:cs typeface="Times New Roman" panose="02020603050405020304" pitchFamily="18" charset="0"/>
                                  </a:rPr>
                                  <m:t>𝑛</m:t>
                                </m:r>
                              </m:sup>
                            </m:sSup>
                          </m:sup>
                        </m:sSup>
                      </m:e>
                    </m:nary>
                  </m:oMath>
                </a14:m>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Geometric Precision mean: based on the cumulative n-gram which is calculated as individual n-gram scores at all orders from 1 to n and weighting them by calculating the weighted geometric mean.</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Brevity Penalty(BP): </a:t>
                </a:r>
                <a:endParaRPr lang="en-IN"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BP (Brevity Penalty) is a penalty term that adjusts the score for translations that are shorter than the reference translations. </a:t>
                </a:r>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It is calculated as BP = min(1, (</a:t>
                </a:r>
                <a:r>
                  <a:rPr lang="en-US" dirty="0" err="1">
                    <a:latin typeface="Times New Roman" panose="02020603050405020304" pitchFamily="18" charset="0"/>
                    <a:cs typeface="Times New Roman" panose="02020603050405020304" pitchFamily="18" charset="0"/>
                  </a:rPr>
                  <a:t>reference_length</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translated_length</a:t>
                </a:r>
                <a:r>
                  <a:rPr lang="en-US" dirty="0">
                    <a:latin typeface="Times New Roman" panose="02020603050405020304" pitchFamily="18" charset="0"/>
                    <a:cs typeface="Times New Roman" panose="02020603050405020304" pitchFamily="18" charset="0"/>
                  </a:rPr>
                  <a:t>))  or </a:t>
                </a:r>
                <a14:m>
                  <m:oMath xmlns:m="http://schemas.openxmlformats.org/officeDocument/2006/math">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nor/>
                                </m:rPr>
                                <a:rPr lang="en-IN">
                                  <a:latin typeface="Times New Roman" panose="02020603050405020304" pitchFamily="18" charset="0"/>
                                  <a:cs typeface="Times New Roman" panose="02020603050405020304" pitchFamily="18" charset="0"/>
                                </a:rPr>
                                <m:t>e</m:t>
                              </m:r>
                              <m:r>
                                <m:rPr>
                                  <m:nor/>
                                </m:rPr>
                                <a:rPr lang="en-IN" baseline="30000">
                                  <a:latin typeface="Times New Roman" panose="02020603050405020304" pitchFamily="18" charset="0"/>
                                  <a:cs typeface="Times New Roman" panose="02020603050405020304" pitchFamily="18" charset="0"/>
                                </a:rPr>
                                <m:t>(</m:t>
                              </m:r>
                              <m:r>
                                <m:rPr>
                                  <m:nor/>
                                </m:rPr>
                                <a:rPr lang="en-IN" baseline="30000">
                                  <a:latin typeface="Times New Roman" panose="02020603050405020304" pitchFamily="18" charset="0"/>
                                  <a:cs typeface="Times New Roman" panose="02020603050405020304" pitchFamily="18" charset="0"/>
                                </a:rPr>
                                <m:t>1</m:t>
                              </m:r>
                              <m:r>
                                <m:rPr>
                                  <m:nor/>
                                </m:rPr>
                                <a:rPr lang="en-IN" baseline="30000">
                                  <a:latin typeface="Times New Roman" panose="02020603050405020304" pitchFamily="18" charset="0"/>
                                  <a:cs typeface="Times New Roman" panose="02020603050405020304" pitchFamily="18" charset="0"/>
                                </a:rPr>
                                <m:t>−</m:t>
                              </m:r>
                              <m:r>
                                <m:rPr>
                                  <m:nor/>
                                </m:rPr>
                                <a:rPr lang="en-IN" baseline="30000">
                                  <a:latin typeface="Times New Roman" panose="02020603050405020304" pitchFamily="18" charset="0"/>
                                  <a:cs typeface="Times New Roman" panose="02020603050405020304" pitchFamily="18" charset="0"/>
                                </a:rPr>
                                <m:t>r</m:t>
                              </m:r>
                              <m:r>
                                <m:rPr>
                                  <m:nor/>
                                </m:rPr>
                                <a:rPr lang="en-IN" baseline="30000">
                                  <a:latin typeface="Times New Roman" panose="02020603050405020304" pitchFamily="18" charset="0"/>
                                  <a:cs typeface="Times New Roman" panose="02020603050405020304" pitchFamily="18" charset="0"/>
                                </a:rPr>
                                <m:t>/</m:t>
                              </m:r>
                              <m:r>
                                <m:rPr>
                                  <m:nor/>
                                </m:rPr>
                                <a:rPr lang="en-IN" baseline="30000">
                                  <a:latin typeface="Times New Roman" panose="02020603050405020304" pitchFamily="18" charset="0"/>
                                  <a:cs typeface="Times New Roman" panose="02020603050405020304" pitchFamily="18" charset="0"/>
                                </a:rPr>
                                <m:t>c</m:t>
                              </m:r>
                              <m:r>
                                <m:rPr>
                                  <m:nor/>
                                </m:rPr>
                                <a:rPr lang="en-IN" baseline="30000">
                                  <a:latin typeface="Times New Roman" panose="02020603050405020304" pitchFamily="18" charset="0"/>
                                  <a:cs typeface="Times New Roman" panose="02020603050405020304" pitchFamily="18" charset="0"/>
                                </a:rPr>
                                <m:t>)</m:t>
                              </m:r>
                              <m:r>
                                <a:rPr lang="en-IN" b="0" i="1" baseline="30000" smtClean="0">
                                  <a:latin typeface="Cambria Math" panose="02040503050406030204" pitchFamily="18" charset="0"/>
                                </a:rPr>
                                <m:t>        </m:t>
                              </m:r>
                              <m:r>
                                <a:rPr lang="en-IN" b="0" i="1" baseline="30000" smtClean="0">
                                  <a:latin typeface="Cambria Math" panose="02040503050406030204" pitchFamily="18" charset="0"/>
                                </a:rPr>
                                <m:t>𝑖𝑓</m:t>
                              </m:r>
                              <m:r>
                                <a:rPr lang="en-IN" b="0" i="1" baseline="30000" smtClean="0">
                                  <a:latin typeface="Cambria Math" panose="02040503050406030204" pitchFamily="18" charset="0"/>
                                </a:rPr>
                                <m:t> </m:t>
                              </m:r>
                              <m:r>
                                <a:rPr lang="en-IN" b="0" i="1" baseline="30000" smtClean="0">
                                  <a:latin typeface="Cambria Math" panose="02040503050406030204" pitchFamily="18" charset="0"/>
                                </a:rPr>
                                <m:t>𝑐</m:t>
                              </m:r>
                              <m:r>
                                <a:rPr lang="en-IN" b="0" i="1" baseline="30000" smtClean="0">
                                  <a:latin typeface="Cambria Math" panose="02040503050406030204" pitchFamily="18" charset="0"/>
                                </a:rPr>
                                <m:t>≤</m:t>
                              </m:r>
                              <m:r>
                                <a:rPr lang="en-IN" b="0" i="1" baseline="30000" smtClean="0">
                                  <a:latin typeface="Cambria Math" panose="02040503050406030204" pitchFamily="18" charset="0"/>
                                </a:rPr>
                                <m:t>𝑟</m:t>
                              </m:r>
                            </m:e>
                          </m:mr>
                          <m:mr>
                            <m:e>
                              <m:r>
                                <a:rPr lang="en-IN" b="0" i="1" smtClean="0">
                                  <a:latin typeface="Cambria Math" panose="02040503050406030204" pitchFamily="18" charset="0"/>
                                </a:rPr>
                                <m:t>1</m:t>
                              </m:r>
                              <m:r>
                                <a:rPr lang="en-IN" b="0" i="1" smtClean="0">
                                  <a:latin typeface="Cambria Math" panose="02040503050406030204" pitchFamily="18" charset="0"/>
                                </a:rPr>
                                <m:t>          </m:t>
                              </m:r>
                              <m:r>
                                <a:rPr lang="en-IN" b="0" i="1" smtClean="0">
                                  <a:latin typeface="Cambria Math" panose="02040503050406030204" pitchFamily="18" charset="0"/>
                                </a:rPr>
                                <m:t>𝑖𝑓</m:t>
                              </m:r>
                              <m:r>
                                <a:rPr lang="en-IN" b="0" i="1" smtClean="0">
                                  <a:latin typeface="Cambria Math" panose="02040503050406030204" pitchFamily="18" charset="0"/>
                                </a:rPr>
                                <m:t> </m:t>
                              </m:r>
                              <m:r>
                                <a:rPr lang="en-IN" b="0" i="1" smtClean="0">
                                  <a:latin typeface="Cambria Math" panose="02040503050406030204" pitchFamily="18" charset="0"/>
                                </a:rPr>
                                <m:t>𝑐</m:t>
                              </m:r>
                              <m:r>
                                <a:rPr lang="en-IN" b="0" i="1" smtClean="0">
                                  <a:latin typeface="Cambria Math" panose="02040503050406030204" pitchFamily="18" charset="0"/>
                                </a:rPr>
                                <m:t>&gt;</m:t>
                              </m:r>
                              <m:r>
                                <a:rPr lang="en-IN" b="0" i="1" smtClean="0">
                                  <a:latin typeface="Cambria Math" panose="02040503050406030204" pitchFamily="18" charset="0"/>
                                </a:rPr>
                                <m:t>𝑟</m:t>
                              </m:r>
                            </m:e>
                          </m:mr>
                        </m:m>
                      </m:e>
                    </m:d>
                  </m:oMath>
                </a14:m>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Where  </a:t>
                </a:r>
                <a:r>
                  <a:rPr lang="en-US" dirty="0" err="1">
                    <a:latin typeface="Times New Roman" panose="02020603050405020304" pitchFamily="18" charset="0"/>
                    <a:cs typeface="Times New Roman" panose="02020603050405020304" pitchFamily="18" charset="0"/>
                  </a:rPr>
                  <a:t>reference_length</a:t>
                </a:r>
                <a:r>
                  <a:rPr lang="en-US" dirty="0">
                    <a:latin typeface="Times New Roman" panose="02020603050405020304" pitchFamily="18" charset="0"/>
                    <a:cs typeface="Times New Roman" panose="02020603050405020304" pitchFamily="18" charset="0"/>
                  </a:rPr>
                  <a:t>(r) is the total number of words in the reference translations, and c </a:t>
                </a:r>
                <a:r>
                  <a:rPr lang="en-US" dirty="0" err="1">
                    <a:latin typeface="Times New Roman" panose="02020603050405020304" pitchFamily="18" charset="0"/>
                    <a:cs typeface="Times New Roman" panose="02020603050405020304" pitchFamily="18" charset="0"/>
                  </a:rPr>
                  <a:t>translated_length</a:t>
                </a:r>
                <a:r>
                  <a:rPr lang="en-US" dirty="0">
                    <a:latin typeface="Times New Roman" panose="02020603050405020304" pitchFamily="18" charset="0"/>
                    <a:cs typeface="Times New Roman" panose="02020603050405020304" pitchFamily="18" charset="0"/>
                  </a:rPr>
                  <a:t>(c ) is the total number of words in the machine-generated translation.</a:t>
                </a:r>
                <a:endParaRPr lang="en-US" dirty="0">
                  <a:latin typeface="Times New Roman" panose="02020603050405020304" pitchFamily="18" charset="0"/>
                  <a:cs typeface="Times New Roman" panose="02020603050405020304" pitchFamily="18" charset="0"/>
                </a:endParaRPr>
              </a:p>
              <a:p>
                <a:pPr algn="just"/>
                <a:r>
                  <a:rPr lang="en-US" dirty="0" err="1">
                    <a:latin typeface="Times New Roman" panose="02020603050405020304" pitchFamily="18" charset="0"/>
                    <a:cs typeface="Times New Roman" panose="02020603050405020304" pitchFamily="18" charset="0"/>
                  </a:rPr>
                  <a:t>pn</a:t>
                </a:r>
                <a:r>
                  <a:rPr lang="en-US" dirty="0">
                    <a:latin typeface="Times New Roman" panose="02020603050405020304" pitchFamily="18" charset="0"/>
                    <a:cs typeface="Times New Roman" panose="02020603050405020304" pitchFamily="18" charset="0"/>
                  </a:rPr>
                  <a:t> is the precision of n-grams, which is calculated as the number of n-grams that appear in both the machine-generated translation and the reference translations divided by the total number of n-grams in the machine-generated translation.</a:t>
                </a:r>
                <a:endParaRPr lang="en-US" dirty="0">
                  <a:latin typeface="Times New Roman" panose="02020603050405020304" pitchFamily="18" charset="0"/>
                  <a:cs typeface="Times New Roman" panose="02020603050405020304" pitchFamily="18" charset="0"/>
                </a:endParaRPr>
              </a:p>
              <a:p>
                <a:endParaRPr lang="en-IN"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t="-350" b="7"/>
                </a:stretch>
              </a:blipFill>
            </p:spPr>
            <p:txBody>
              <a:bodyPr/>
              <a:lstStyle/>
              <a:p>
                <a:r>
                  <a:rPr lang="en-US" altLang="en-US">
                    <a:noFill/>
                  </a:rPr>
                  <a:t> </a:t>
                </a:r>
              </a:p>
            </p:txBody>
          </p:sp>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Reference 1: are you ready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Candidate: you are ready?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BLEU scoring Advantage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Quick and inexpensive to compute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Easy to understand</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Language independent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Correlates highly with human evaluation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Widely adapted because of simplicity.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BLEU scoring limitations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It does not take into account synonymous words.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comparison is made-up regardless of word order.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does not take into consideration the proper use of grammar.</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METEOR (Metric for Evaluation of Translation with Explicit </a:t>
            </a:r>
            <a:r>
              <a:rPr lang="en-US" sz="4000" dirty="0" err="1">
                <a:latin typeface="Times New Roman" panose="02020603050405020304" pitchFamily="18" charset="0"/>
                <a:cs typeface="Times New Roman" panose="02020603050405020304" pitchFamily="18" charset="0"/>
              </a:rPr>
              <a:t>ORdering</a:t>
            </a:r>
            <a:r>
              <a:rPr lang="en-US" sz="4000" dirty="0"/>
              <a:t>)</a:t>
            </a:r>
            <a:endParaRPr lang="en-IN" sz="4000"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It is a metric for the evaluation of machine translation output.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metric is based on the harmonic mean of unigram precision and recall, with recall weighted higher than precision.</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metric includes several features  such as stemming and synonymy matching, along with the standard exact word matching which are not found in any other metric.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It is designed to fix some of the problems found in the more popular BLEU metric, and also produce good correlation with human judgement at the sentence or segment level.</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838200" y="1825625"/>
            <a:ext cx="7350303" cy="4351338"/>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The algorithm first creates an alignment between two sentences, the candidate translation string, and the reference translation string.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alignment is a set of mappings between unigrams.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mapping can be thought of as a line between a unigram in one string, and a unigram in another string.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There is a constraints that every unigram in the candidate translation must map to zero or one unigram in the reference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If there are two alignments with the same number of mappings, the alignment is chosen with the fewest crosses, that is, with fewer intersections of two mappings.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From the two alignments shown, alignment (a) would be selected at this point</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7906017" y="1853879"/>
            <a:ext cx="3571875" cy="1238250"/>
          </a:xfrm>
          <a:prstGeom prst="rect">
            <a:avLst/>
          </a:prstGeom>
        </p:spPr>
      </p:pic>
      <p:pic>
        <p:nvPicPr>
          <p:cNvPr id="5" name="Picture 4"/>
          <p:cNvPicPr>
            <a:picLocks noChangeAspect="1"/>
          </p:cNvPicPr>
          <p:nvPr/>
        </p:nvPicPr>
        <p:blipFill>
          <a:blip r:embed="rId2"/>
          <a:stretch>
            <a:fillRect/>
          </a:stretch>
        </p:blipFill>
        <p:spPr>
          <a:xfrm>
            <a:off x="8047260" y="4576281"/>
            <a:ext cx="3571875" cy="1219200"/>
          </a:xfrm>
          <a:prstGeom prst="rect">
            <a:avLst/>
          </a:prstGeom>
        </p:spPr>
      </p:pic>
      <p:sp>
        <p:nvSpPr>
          <p:cNvPr id="6" name="TextBox 5"/>
          <p:cNvSpPr txBox="1"/>
          <p:nvPr/>
        </p:nvSpPr>
        <p:spPr>
          <a:xfrm>
            <a:off x="8342616" y="3195263"/>
            <a:ext cx="2691829" cy="369332"/>
          </a:xfrm>
          <a:prstGeom prst="rect">
            <a:avLst/>
          </a:prstGeom>
          <a:noFill/>
        </p:spPr>
        <p:txBody>
          <a:bodyPr wrap="square" rtlCol="0">
            <a:spAutoFit/>
          </a:bodyPr>
          <a:lstStyle/>
          <a:p>
            <a:r>
              <a:rPr lang="en-US" dirty="0"/>
              <a:t>Alignment (a)</a:t>
            </a:r>
            <a:endParaRPr lang="en-IN" dirty="0"/>
          </a:p>
        </p:txBody>
      </p:sp>
      <p:sp>
        <p:nvSpPr>
          <p:cNvPr id="8" name="TextBox 7"/>
          <p:cNvSpPr txBox="1"/>
          <p:nvPr/>
        </p:nvSpPr>
        <p:spPr>
          <a:xfrm>
            <a:off x="8884577" y="6101407"/>
            <a:ext cx="2016304" cy="369332"/>
          </a:xfrm>
          <a:prstGeom prst="rect">
            <a:avLst/>
          </a:prstGeom>
          <a:noFill/>
        </p:spPr>
        <p:txBody>
          <a:bodyPr wrap="square">
            <a:spAutoFit/>
          </a:bodyPr>
          <a:lstStyle/>
          <a:p>
            <a:r>
              <a:rPr lang="en-US" dirty="0"/>
              <a:t>Alignment (b)</a:t>
            </a: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Once the final alignment is computed, the score is computed as follows:</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Unigram precision P :</a:t>
            </a:r>
            <a:endParaRPr lang="en-IN"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Where m is the number of unigrams in the candidate translation that are also found in the reference translation, and </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𝑤</a:t>
            </a:r>
            <a:r>
              <a:rPr lang="en-US" baseline="-25000" dirty="0">
                <a:latin typeface="Times New Roman" panose="02020603050405020304" pitchFamily="18" charset="0"/>
                <a:cs typeface="Times New Roman" panose="02020603050405020304" pitchFamily="18" charset="0"/>
              </a:rPr>
              <a:t>𝑡</a:t>
            </a:r>
            <a:r>
              <a:rPr lang="en-US" dirty="0">
                <a:latin typeface="Times New Roman" panose="02020603050405020304" pitchFamily="18" charset="0"/>
                <a:cs typeface="Times New Roman" panose="02020603050405020304" pitchFamily="18" charset="0"/>
              </a:rPr>
              <a:t> is the number of unigrams in the candidate translation.</a:t>
            </a:r>
            <a:endParaRPr lang="en-IN" dirty="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Unigram Recall R:</a:t>
            </a:r>
            <a:endParaRPr lang="en-IN"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Where m is defined as above and </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𝑤</a:t>
            </a:r>
            <a:r>
              <a:rPr lang="en-US" baseline="-25000" dirty="0">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 is the number of unigrams in the reference translation.</a:t>
            </a:r>
            <a:endParaRPr lang="en-US" dirty="0">
              <a:latin typeface="Times New Roman" panose="02020603050405020304" pitchFamily="18" charset="0"/>
              <a:cs typeface="Times New Roman" panose="02020603050405020304" pitchFamily="18" charset="0"/>
            </a:endParaRPr>
          </a:p>
          <a:p>
            <a:endParaRPr lang="en-IN" dirty="0"/>
          </a:p>
        </p:txBody>
      </p:sp>
      <p:pic>
        <p:nvPicPr>
          <p:cNvPr id="5" name="Picture 4"/>
          <p:cNvPicPr>
            <a:picLocks noChangeAspect="1"/>
          </p:cNvPicPr>
          <p:nvPr/>
        </p:nvPicPr>
        <p:blipFill>
          <a:blip r:embed="rId1"/>
          <a:stretch>
            <a:fillRect/>
          </a:stretch>
        </p:blipFill>
        <p:spPr>
          <a:xfrm>
            <a:off x="4535504" y="2641101"/>
            <a:ext cx="1084459" cy="673112"/>
          </a:xfrm>
          <a:prstGeom prst="rect">
            <a:avLst/>
          </a:prstGeom>
        </p:spPr>
      </p:pic>
      <p:pic>
        <p:nvPicPr>
          <p:cNvPr id="6" name="Picture 5"/>
          <p:cNvPicPr>
            <a:picLocks noChangeAspect="1"/>
          </p:cNvPicPr>
          <p:nvPr/>
        </p:nvPicPr>
        <p:blipFill>
          <a:blip r:embed="rId2"/>
          <a:stretch>
            <a:fillRect/>
          </a:stretch>
        </p:blipFill>
        <p:spPr>
          <a:xfrm>
            <a:off x="4216900" y="4593967"/>
            <a:ext cx="1403063" cy="673112"/>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Precision and recall are combined using the harmonic mean in the following fashion, with recall weighted 9 times more than precision: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measure work with respect to single words but not with respect to larger segments that appear in both the reference and the candidate sentence.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resolve this, longer n-gram matches are used to compute a penalty p for the alignment.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more mappings there are that are not adjacent in the reference and the candidate sentence, the higher the penalty will be.</a:t>
            </a:r>
            <a:endParaRPr lang="en-US" dirty="0">
              <a:latin typeface="Times New Roman" panose="02020603050405020304" pitchFamily="18" charset="0"/>
              <a:cs typeface="Times New Roman" panose="02020603050405020304" pitchFamily="18" charset="0"/>
            </a:endParaRPr>
          </a:p>
          <a:p>
            <a:r>
              <a:rPr lang="en-US" dirty="0">
                <a:solidFill>
                  <a:srgbClr val="202122"/>
                </a:solidFill>
                <a:highlight>
                  <a:srgbClr val="FFFFFF"/>
                </a:highlight>
                <a:latin typeface="Times New Roman" panose="02020603050405020304" pitchFamily="18" charset="0"/>
                <a:cs typeface="Times New Roman" panose="02020603050405020304" pitchFamily="18" charset="0"/>
              </a:rPr>
              <a:t>T</a:t>
            </a:r>
            <a:r>
              <a:rPr lang="en-US" b="0" i="0" dirty="0">
                <a:solidFill>
                  <a:srgbClr val="202122"/>
                </a:solidFill>
                <a:effectLst/>
                <a:highlight>
                  <a:srgbClr val="FFFFFF"/>
                </a:highlight>
                <a:latin typeface="Times New Roman" panose="02020603050405020304" pitchFamily="18" charset="0"/>
                <a:cs typeface="Times New Roman" panose="02020603050405020304" pitchFamily="18" charset="0"/>
              </a:rPr>
              <a:t>o compute this penalty, unigrams are grouped into the fewest possible </a:t>
            </a:r>
            <a:r>
              <a:rPr lang="en-US" b="0" i="1" dirty="0">
                <a:solidFill>
                  <a:srgbClr val="202122"/>
                </a:solidFill>
                <a:effectLst/>
                <a:highlight>
                  <a:srgbClr val="FFFFFF"/>
                </a:highlight>
                <a:latin typeface="Times New Roman" panose="02020603050405020304" pitchFamily="18" charset="0"/>
                <a:cs typeface="Times New Roman" panose="02020603050405020304" pitchFamily="18" charset="0"/>
              </a:rPr>
              <a:t>chunks.</a:t>
            </a:r>
            <a:endParaRPr lang="en-US" b="0" i="1" dirty="0">
              <a:solidFill>
                <a:srgbClr val="202122"/>
              </a:solidFill>
              <a:effectLst/>
              <a:highlight>
                <a:srgbClr val="FFFFFF"/>
              </a:highlight>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Chunk is defined as a set of unigrams that are adjacent in the hypothesis and in the reference.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longer the adjacent mappings between the candidate and the reference, the fewer chunks there are.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translation that is identical to the reference will give just one chunk.</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4791021" y="2343899"/>
            <a:ext cx="1650876" cy="704957"/>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The penalty p is computed as follows,</a:t>
            </a:r>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Where c is the number of chunks, and </a:t>
            </a:r>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𝑢</a:t>
            </a:r>
            <a:r>
              <a:rPr lang="en-US" baseline="-25000"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is the number of unigrams that have been mapped i.e. number of unigram in hypothesis or candidate translation are mapped.</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final score for a segment is calculated as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To calculate a score over a whole corpus, or collection of segments, the aggregate values for P, R and p are taken and then combined using the same formula.</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algorithm also works for comparing a candidate translation against more than one reference translations. In this case the algorithm compares the candidate against each of the references and selects the highest score.</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penalty has the effect of reducing the  𝐹</a:t>
            </a:r>
            <a:r>
              <a:rPr lang="en-US" baseline="-25000" dirty="0">
                <a:latin typeface="Times New Roman" panose="02020603050405020304" pitchFamily="18" charset="0"/>
                <a:cs typeface="Times New Roman" panose="02020603050405020304" pitchFamily="18" charset="0"/>
              </a:rPr>
              <a:t>mean</a:t>
            </a:r>
            <a:r>
              <a:rPr lang="en-US" dirty="0">
                <a:latin typeface="Times New Roman" panose="02020603050405020304" pitchFamily="18" charset="0"/>
                <a:cs typeface="Times New Roman" panose="02020603050405020304" pitchFamily="18" charset="0"/>
              </a:rPr>
              <a:t> by up to 50% if there are no bigram or longer matches.</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6396812" y="1639130"/>
            <a:ext cx="1690955" cy="801760"/>
          </a:xfrm>
          <a:prstGeom prst="rect">
            <a:avLst/>
          </a:prstGeom>
        </p:spPr>
      </p:pic>
      <p:pic>
        <p:nvPicPr>
          <p:cNvPr id="5" name="Picture 4"/>
          <p:cNvPicPr>
            <a:picLocks noChangeAspect="1"/>
          </p:cNvPicPr>
          <p:nvPr/>
        </p:nvPicPr>
        <p:blipFill>
          <a:blip r:embed="rId2"/>
          <a:stretch>
            <a:fillRect/>
          </a:stretch>
        </p:blipFill>
        <p:spPr>
          <a:xfrm>
            <a:off x="7242289" y="2964694"/>
            <a:ext cx="1915007" cy="38468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Information Retrieval Model..</a:t>
            </a:r>
            <a:endParaRPr lang="en-IN" dirty="0"/>
          </a:p>
        </p:txBody>
      </p:sp>
      <p:pic>
        <p:nvPicPr>
          <p:cNvPr id="4" name="Picture 3"/>
          <p:cNvPicPr>
            <a:picLocks noChangeAspect="1"/>
          </p:cNvPicPr>
          <p:nvPr/>
        </p:nvPicPr>
        <p:blipFill>
          <a:blip r:embed="rId1"/>
          <a:stretch>
            <a:fillRect/>
          </a:stretch>
        </p:blipFill>
        <p:spPr>
          <a:xfrm>
            <a:off x="838201" y="2624137"/>
            <a:ext cx="9932580" cy="375539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Example</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1695524" y="1784089"/>
            <a:ext cx="8496439" cy="5073911"/>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1"/>
          <a:stretch>
            <a:fillRect/>
          </a:stretch>
        </p:blipFill>
        <p:spPr>
          <a:xfrm>
            <a:off x="914400" y="2583854"/>
            <a:ext cx="8075488" cy="3405980"/>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ROUGE- Recall-Oriented Understudy for </a:t>
            </a:r>
            <a:r>
              <a:rPr lang="en-US" dirty="0" err="1">
                <a:latin typeface="Times New Roman" panose="02020603050405020304" pitchFamily="18" charset="0"/>
                <a:cs typeface="Times New Roman" panose="02020603050405020304" pitchFamily="18" charset="0"/>
              </a:rPr>
              <a:t>Gisting</a:t>
            </a:r>
            <a:r>
              <a:rPr lang="en-US" dirty="0">
                <a:latin typeface="Times New Roman" panose="02020603050405020304" pitchFamily="18" charset="0"/>
                <a:cs typeface="Times New Roman" panose="02020603050405020304" pitchFamily="18" charset="0"/>
              </a:rPr>
              <a:t> Evaluation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It is a set of metrics and a software package used for evaluating automatic summarization and machine translation software in natural language processing. </a:t>
            </a:r>
            <a:endParaRPr lang="en-US" dirty="0"/>
          </a:p>
          <a:p>
            <a:r>
              <a:rPr lang="en-US" dirty="0"/>
              <a:t>The metrics compare an automatically produced summary or translation against a reference or a set of references (human-produced) summary or translation.</a:t>
            </a:r>
            <a:endParaRPr lang="en-US" dirty="0"/>
          </a:p>
          <a:p>
            <a:r>
              <a:rPr lang="en-US" dirty="0"/>
              <a:t>ROUGE metrics range between 0 and 1, with higher scores indicating higher similarity between the automatically produced summary and the reference.</a:t>
            </a:r>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The following five evaluation metrics are available.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ROUGE-N: Overlap of n-grams[2] between the system and reference summaries.</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ROUGE-1 refers to the overlap of unigrams (each word) between the system and reference summaries.</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ROUGE-2 refers to the overlap of bigrams between the system and reference summaries.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ROUGE-L: Longest Common Subsequence (LCS) based statistics. </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Longest common subsequence problem takes into account sentence-level structure similarity naturally and identifies longest co-occurring in sequence n-grams automatically.</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ROUGE-W: Weighted LCS-based statistics that favors consecutive </a:t>
            </a:r>
            <a:r>
              <a:rPr lang="en-US" dirty="0" err="1">
                <a:latin typeface="Times New Roman" panose="02020603050405020304" pitchFamily="18" charset="0"/>
                <a:cs typeface="Times New Roman" panose="02020603050405020304" pitchFamily="18" charset="0"/>
              </a:rPr>
              <a:t>LCSes</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ROUGE-S: Skip-bigram based co-occurrence statistics. </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Skip-bigram is any pair of words in their sentence order.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ROUGE-SU: Skip-bigram plus unigram-based co-occurrence statistics.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5" name="Picture 4"/>
          <p:cNvPicPr>
            <a:picLocks noChangeAspect="1"/>
          </p:cNvPicPr>
          <p:nvPr/>
        </p:nvPicPr>
        <p:blipFill>
          <a:blip r:embed="rId1"/>
          <a:stretch>
            <a:fillRect/>
          </a:stretch>
        </p:blipFill>
        <p:spPr>
          <a:xfrm>
            <a:off x="838200" y="1987475"/>
            <a:ext cx="5423179" cy="4505399"/>
          </a:xfrm>
          <a:prstGeom prst="rect">
            <a:avLst/>
          </a:prstGeom>
        </p:spPr>
      </p:pic>
      <p:pic>
        <p:nvPicPr>
          <p:cNvPr id="7" name="Picture 6"/>
          <p:cNvPicPr>
            <a:picLocks noChangeAspect="1"/>
          </p:cNvPicPr>
          <p:nvPr/>
        </p:nvPicPr>
        <p:blipFill>
          <a:blip r:embed="rId2"/>
          <a:stretch>
            <a:fillRect/>
          </a:stretch>
        </p:blipFill>
        <p:spPr>
          <a:xfrm>
            <a:off x="6261379" y="1987475"/>
            <a:ext cx="5486682" cy="3903721"/>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Picture 4"/>
          <p:cNvPicPr>
            <a:picLocks noChangeAspect="1"/>
          </p:cNvPicPr>
          <p:nvPr/>
        </p:nvPicPr>
        <p:blipFill>
          <a:blip r:embed="rId1"/>
          <a:stretch>
            <a:fillRect/>
          </a:stretch>
        </p:blipFill>
        <p:spPr>
          <a:xfrm>
            <a:off x="1643865" y="1971599"/>
            <a:ext cx="7983020" cy="399768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Word Error Rate (WER)</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6209872" cy="4351338"/>
          </a:xfrm>
        </p:spPr>
        <p:txBody>
          <a:bodyPr>
            <a:normAutofit fontScale="92500" lnSpcReduction="20000"/>
          </a:bodyPr>
          <a:lstStyle/>
          <a:p>
            <a:r>
              <a:rPr lang="en-US" dirty="0"/>
              <a:t>It is a common metric of the performance of a speech recognition or machine translation system.</a:t>
            </a:r>
            <a:endParaRPr lang="en-US" dirty="0"/>
          </a:p>
          <a:p>
            <a:r>
              <a:rPr lang="en-US" dirty="0"/>
              <a:t>In MT, recognized word sequence can have a different length from the reference word sequence.</a:t>
            </a:r>
            <a:endParaRPr lang="en-US" dirty="0"/>
          </a:p>
          <a:p>
            <a:r>
              <a:rPr lang="en-US" dirty="0"/>
              <a:t>The WER is derived from the </a:t>
            </a:r>
            <a:r>
              <a:rPr lang="en-US" dirty="0" err="1"/>
              <a:t>Levenshtein</a:t>
            </a:r>
            <a:r>
              <a:rPr lang="en-US" dirty="0"/>
              <a:t> distance, working at the word level instead of the phoneme level.</a:t>
            </a:r>
            <a:endParaRPr lang="en-US" dirty="0"/>
          </a:p>
          <a:p>
            <a:r>
              <a:rPr lang="en-IN" dirty="0"/>
              <a:t>The </a:t>
            </a:r>
            <a:r>
              <a:rPr lang="en-IN" dirty="0" err="1"/>
              <a:t>Levenshtein</a:t>
            </a:r>
            <a:r>
              <a:rPr lang="en-IN" dirty="0"/>
              <a:t> distance between two strings  𝑎  and  𝑏} (of length  |𝑎| and  |b|} respectively) is given by lev(𝑎,𝑏)</a:t>
            </a:r>
            <a:endParaRPr lang="en-IN" dirty="0"/>
          </a:p>
          <a:p>
            <a:r>
              <a:rPr lang="en-IN" dirty="0"/>
              <a:t>Where </a:t>
            </a:r>
            <a:endParaRPr lang="en-IN" dirty="0"/>
          </a:p>
        </p:txBody>
      </p:sp>
      <p:pic>
        <p:nvPicPr>
          <p:cNvPr id="4" name="Picture 3"/>
          <p:cNvPicPr>
            <a:picLocks noChangeAspect="1"/>
          </p:cNvPicPr>
          <p:nvPr/>
        </p:nvPicPr>
        <p:blipFill>
          <a:blip r:embed="rId1"/>
          <a:stretch>
            <a:fillRect/>
          </a:stretch>
        </p:blipFill>
        <p:spPr>
          <a:xfrm>
            <a:off x="7048073" y="1690688"/>
            <a:ext cx="5143928" cy="197718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Components of Information Retrieval/ IR Model</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Acquisition</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Documents and other things are being chosen from various websites.</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Documents that are mostly text-based or entire texts, titles, abstracts</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Other research-based objects like Data, statistics, photos, maps, copyrights, soundscapes, and so on...</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Web crawlers take data and store it in a database.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Components of Information Retrieval/ IR Model..</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Representation</a:t>
            </a:r>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The representation of information retrieval system mainly involves indexing the following:</a:t>
            </a:r>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Indexing may be done in a variety of methods, including free text keywords (even in entire texts) or regulated vocabulary - thesaurus or manual and automatic procedures.</a:t>
            </a:r>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Summarizing and abstracting</a:t>
            </a:r>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Bibliographic information: author, title, sources, date, etc.</a:t>
            </a:r>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Information about metadata</a:t>
            </a:r>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Classification and clustering</a:t>
            </a:r>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Field and limit organization</a:t>
            </a:r>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Basic Index, Supplemental Index Limits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Components of Information Retrieval/ IR Model…</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File </a:t>
            </a:r>
            <a:r>
              <a:rPr lang="en-US" dirty="0" err="1">
                <a:latin typeface="Times New Roman" panose="02020603050405020304" pitchFamily="18" charset="0"/>
                <a:cs typeface="Times New Roman" panose="02020603050405020304" pitchFamily="18" charset="0"/>
              </a:rPr>
              <a:t>Organisation</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There are mainly 2 categories of file organization which are: sequential and inverted. </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Sequential</a:t>
            </a:r>
            <a:endParaRPr lang="en-US"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It organizes documents based on document data.</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Reversed</a:t>
            </a:r>
            <a:endParaRPr lang="en-US"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It provides a list of records under each phrase, term by term.</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Combination</a:t>
            </a:r>
            <a:endParaRPr lang="en-US"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Combination of inverted indexes as well as sequential documents</a:t>
            </a:r>
            <a:endParaRPr lang="en-US"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Components of Information Retrieval/ IR Model…</a:t>
            </a:r>
            <a:endParaRPr lang="en-IN"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Query</a:t>
            </a:r>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When a user inputs a query into the system, an IR process begins.</a:t>
            </a:r>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 Queries, such as search strings in web search engines, are explicit representations of information requests.</a:t>
            </a:r>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 A query in information retrieval system does not uniquely identify a particular object in a collection. </a:t>
            </a:r>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Instead, numerous things may match the query, maybe with varying degrees of significance.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Information Retrieval Vs Data Retrieval</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Data retrieval (a database management system or DBMS) works with structured data with well-defined semantics, whereas IR deals with unstructured/semi-structured data.</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When a DBMS system is queried, it returns exact/precise results or no results if no exact match is discovered. In contrast, querying an IR system yields several results with ranking.</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17175</Words>
  <Application>WPS Presentation</Application>
  <PresentationFormat>Widescreen</PresentationFormat>
  <Paragraphs>458</Paragraphs>
  <Slides>46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46</vt:i4>
      </vt:variant>
    </vt:vector>
  </HeadingPairs>
  <TitlesOfParts>
    <vt:vector size="60" baseType="lpstr">
      <vt:lpstr>Arial</vt:lpstr>
      <vt:lpstr>SimSun</vt:lpstr>
      <vt:lpstr>Wingdings</vt:lpstr>
      <vt:lpstr>Times New Roman</vt:lpstr>
      <vt:lpstr>Calibri</vt:lpstr>
      <vt:lpstr>Microsoft YaHei</vt:lpstr>
      <vt:lpstr>Arial Unicode MS</vt:lpstr>
      <vt:lpstr>Calibri Light</vt:lpstr>
      <vt:lpstr>Cambria Math</vt:lpstr>
      <vt:lpstr>Nirmala UI</vt:lpstr>
      <vt:lpstr>Mangal</vt:lpstr>
      <vt:lpstr>Liberation Mono</vt:lpstr>
      <vt:lpstr>BatangChe</vt:lpstr>
      <vt:lpstr>Office Theme</vt:lpstr>
      <vt:lpstr>Evaluation Metrices for Natural Language Processing Models</vt:lpstr>
      <vt:lpstr>Introduction </vt:lpstr>
      <vt:lpstr>Information Retrieval Model</vt:lpstr>
      <vt:lpstr>Information Retrieval Model..</vt:lpstr>
      <vt:lpstr>Components of Information Retrieval/ IR Model</vt:lpstr>
      <vt:lpstr>Components of Information Retrieval/ IR Model..</vt:lpstr>
      <vt:lpstr>Components of Information Retrieval/ IR Model…</vt:lpstr>
      <vt:lpstr>Components of Information Retrieval/ IR Model…</vt:lpstr>
      <vt:lpstr>Information Retrieval Vs Data Retrieval</vt:lpstr>
      <vt:lpstr>Types of Information Retrieval Models</vt:lpstr>
      <vt:lpstr>MRR[Mean Reciprocal Rank]</vt:lpstr>
      <vt:lpstr>PowerPoint 演示文稿</vt:lpstr>
      <vt:lpstr>Example</vt:lpstr>
      <vt:lpstr>PowerPoint 演示文稿</vt:lpstr>
      <vt:lpstr>Mean Average Precision (MAP)</vt:lpstr>
      <vt:lpstr>PowerPoint 演示文稿</vt:lpstr>
      <vt:lpstr>Example</vt:lpstr>
      <vt:lpstr>PowerPoint 演示文稿</vt:lpstr>
      <vt:lpstr>Average Precision and MAP for Information Retrieval</vt:lpstr>
      <vt:lpstr>PowerPoint 演示文稿</vt:lpstr>
      <vt:lpstr>PowerPoint 演示文稿</vt:lpstr>
      <vt:lpstr>Computation of MAP</vt:lpstr>
      <vt:lpstr>Bilingual Evaluation Understudy[BLEU] Score </vt:lpstr>
      <vt:lpstr>Bilingual Evaluation Understudy[BLEU] Score..</vt:lpstr>
      <vt:lpstr>Example (Hindi to English)</vt:lpstr>
      <vt:lpstr>PowerPoint 演示文稿</vt:lpstr>
      <vt:lpstr>PowerPoint 演示文稿</vt:lpstr>
      <vt:lpstr>Modified BLEU Score</vt:lpstr>
      <vt:lpstr>PowerPoint 演示文稿</vt:lpstr>
      <vt:lpstr>Example</vt:lpstr>
      <vt:lpstr>PowerPoint 演示文稿</vt:lpstr>
      <vt:lpstr>Example</vt:lpstr>
      <vt:lpstr>BLEU scoring Advantage</vt:lpstr>
      <vt:lpstr>BLEU scoring limitations </vt:lpstr>
      <vt:lpstr>METEOR (Metric for Evaluation of Translation with Explicit ORdering)</vt:lpstr>
      <vt:lpstr>PowerPoint 演示文稿</vt:lpstr>
      <vt:lpstr>PowerPoint 演示文稿</vt:lpstr>
      <vt:lpstr>PowerPoint 演示文稿</vt:lpstr>
      <vt:lpstr>PowerPoint 演示文稿</vt:lpstr>
      <vt:lpstr>Example</vt:lpstr>
      <vt:lpstr>PowerPoint 演示文稿</vt:lpstr>
      <vt:lpstr>ROUGE- Recall-Oriented Understudy for Gisting Evaluation</vt:lpstr>
      <vt:lpstr>PowerPoint 演示文稿</vt:lpstr>
      <vt:lpstr>PowerPoint 演示文稿</vt:lpstr>
      <vt:lpstr>PowerPoint 演示文稿</vt:lpstr>
      <vt:lpstr>Word Error Rate (WER)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Metrices for Natural Language Processing Models</dc:title>
  <dc:creator>awadhesh kumar</dc:creator>
  <cp:lastModifiedBy>arjun</cp:lastModifiedBy>
  <cp:revision>5</cp:revision>
  <dcterms:created xsi:type="dcterms:W3CDTF">2024-05-01T03:40:00Z</dcterms:created>
  <dcterms:modified xsi:type="dcterms:W3CDTF">2024-05-19T09:45:38Z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C429BEC988B44148BA394D0DD2FD53E4_12</vt:lpwstr>
  </property>
  <property fmtid="{D5CDD505-2E9C-101B-9397-08002B2CF9AE}" pid="3" name="KSOProductBuildVer">
    <vt:lpwstr>1033-12.2.0.16909</vt:lpwstr>
  </property>
</Properties>
</file>