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306" r:id="rId5"/>
    <p:sldId id="307" r:id="rId6"/>
    <p:sldId id="308" r:id="rId7"/>
    <p:sldId id="309" r:id="rId8"/>
    <p:sldId id="310" r:id="rId9"/>
    <p:sldId id="317" r:id="rId10"/>
    <p:sldId id="311" r:id="rId11"/>
    <p:sldId id="312" r:id="rId12"/>
    <p:sldId id="313" r:id="rId13"/>
    <p:sldId id="258" r:id="rId14"/>
    <p:sldId id="332" r:id="rId15"/>
    <p:sldId id="334" r:id="rId16"/>
    <p:sldId id="335" r:id="rId17"/>
    <p:sldId id="336" r:id="rId18"/>
    <p:sldId id="337" r:id="rId19"/>
    <p:sldId id="333" r:id="rId20"/>
    <p:sldId id="264" r:id="rId21"/>
    <p:sldId id="278" r:id="rId22"/>
    <p:sldId id="265" r:id="rId23"/>
    <p:sldId id="277" r:id="rId24"/>
    <p:sldId id="266" r:id="rId25"/>
    <p:sldId id="270" r:id="rId26"/>
    <p:sldId id="314" r:id="rId27"/>
    <p:sldId id="315" r:id="rId28"/>
    <p:sldId id="279" r:id="rId29"/>
    <p:sldId id="275" r:id="rId30"/>
    <p:sldId id="276" r:id="rId31"/>
    <p:sldId id="272" r:id="rId32"/>
    <p:sldId id="316" r:id="rId33"/>
    <p:sldId id="271" r:id="rId34"/>
    <p:sldId id="273" r:id="rId35"/>
    <p:sldId id="274" r:id="rId36"/>
    <p:sldId id="280" r:id="rId37"/>
    <p:sldId id="281" r:id="rId38"/>
    <p:sldId id="282" r:id="rId39"/>
    <p:sldId id="269" r:id="rId40"/>
    <p:sldId id="283" r:id="rId41"/>
    <p:sldId id="284" r:id="rId42"/>
    <p:sldId id="285" r:id="rId43"/>
    <p:sldId id="331" r:id="rId44"/>
    <p:sldId id="286" r:id="rId45"/>
    <p:sldId id="287" r:id="rId46"/>
    <p:sldId id="288" r:id="rId47"/>
    <p:sldId id="289" r:id="rId48"/>
    <p:sldId id="290" r:id="rId49"/>
    <p:sldId id="291" r:id="rId50"/>
    <p:sldId id="292" r:id="rId51"/>
    <p:sldId id="293" r:id="rId52"/>
    <p:sldId id="338" r:id="rId53"/>
    <p:sldId id="294" r:id="rId54"/>
    <p:sldId id="295" r:id="rId55"/>
    <p:sldId id="296" r:id="rId56"/>
    <p:sldId id="297" r:id="rId57"/>
    <p:sldId id="298" r:id="rId58"/>
    <p:sldId id="299" r:id="rId59"/>
    <p:sldId id="300" r:id="rId60"/>
    <p:sldId id="301" r:id="rId61"/>
    <p:sldId id="302" r:id="rId62"/>
    <p:sldId id="30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A4E6-F3B0-4155-BFA0-85EAB2BD2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F4AF7D-7376-4AF5-AE9F-1F089BA07C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CD8DC8-61E5-40DF-AE25-C97E5314E63F}"/>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EC3FFA4C-E70E-4681-A945-ED48E0FD5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AB9A5-D72A-4AE7-8EEA-7F3FE6C826F1}"/>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105511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9110-BE1D-4955-9AAC-95085BEAB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FD0CBC-F48E-436C-B82D-B32B59915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FF13E-B356-41C6-AB00-E63E75B0D120}"/>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D1372EAF-CFAD-416B-ACC4-EB03DD624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F61F7-867F-4570-9656-A6BD75276FC4}"/>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37065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9DEF4-45E3-40D7-909A-C8E32C11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582EF-1390-4103-A463-B5B384C6F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3CD25-D47F-47EC-AC66-84D5ECFB2176}"/>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5EF5AAD1-EC23-491F-9295-099018860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E4060-61BD-4B44-9019-6CAE8C6EFBB0}"/>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17788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3ABE-7C16-4FDC-8EE4-50121A0462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101BF-B332-42AE-9303-46C049BCB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B58AC-F7A5-4790-BC3A-93E9B20BD735}"/>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C063E5F2-8930-4F05-82C1-66CACCFEA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71DFB-B0AC-458A-AF0E-13F2729CA711}"/>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12004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F3A1-ADED-4F25-A995-C613F8999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1FB627-DE90-4BDF-8A74-234BA4B01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69FD39-ABFF-4511-A082-E6C1DE088E7A}"/>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C8382B6F-9033-4A69-AE9A-2CA4DFDED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B2AE1-F86E-40A6-A3F4-FD7E8418DE5B}"/>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324016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5F92-4245-462A-99B7-44D107E6C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99D419-AA6F-49D9-8FCE-EAAD1CEB4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C6675D-83EB-4BC3-A08B-4CB23CEFA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437195-CCC7-449E-908F-01CA9F078254}"/>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6" name="Footer Placeholder 5">
            <a:extLst>
              <a:ext uri="{FF2B5EF4-FFF2-40B4-BE49-F238E27FC236}">
                <a16:creationId xmlns:a16="http://schemas.microsoft.com/office/drawing/2014/main" id="{7278AFC5-7B4C-48F5-B985-2D3882A464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CFCD8B-EB67-41C9-8779-45900FD4D183}"/>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231591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78DA-9843-42EB-9994-385627B36A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C188B-0FA0-4460-B830-082AAF448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A66CB-5DD8-4016-85E7-4979BAA23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28F03-A32E-4985-8285-3FC16C897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FE830-3FB4-4CB6-BD64-B9090EB27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62582-40A0-4708-97D9-9B6BA2CEDE5D}"/>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8" name="Footer Placeholder 7">
            <a:extLst>
              <a:ext uri="{FF2B5EF4-FFF2-40B4-BE49-F238E27FC236}">
                <a16:creationId xmlns:a16="http://schemas.microsoft.com/office/drawing/2014/main" id="{7CA94E0E-B6DE-443D-84B9-9DAE369619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B7B43-BACE-4E69-A0A4-30C8340695C4}"/>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374936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1FB4-74A4-42D8-AF76-68087F6A71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ECDF4A-DD3C-4BF7-9682-49BD71D2BA4D}"/>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4" name="Footer Placeholder 3">
            <a:extLst>
              <a:ext uri="{FF2B5EF4-FFF2-40B4-BE49-F238E27FC236}">
                <a16:creationId xmlns:a16="http://schemas.microsoft.com/office/drawing/2014/main" id="{52BEF87F-4DB4-41EB-8B46-E2F2FABF14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2A1854-3271-4A38-9A15-A7689618DB9C}"/>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22168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41226-0000-4AB9-A23D-F8B8FCAD846E}"/>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3" name="Footer Placeholder 2">
            <a:extLst>
              <a:ext uri="{FF2B5EF4-FFF2-40B4-BE49-F238E27FC236}">
                <a16:creationId xmlns:a16="http://schemas.microsoft.com/office/drawing/2014/main" id="{D1C84752-2C46-4775-9F68-D0CEB170A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A57EFE-6B10-44F7-8011-53086083A5A6}"/>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359095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F70F-0ABC-4666-A9A4-AF4A1CDA5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C7AE41-83C1-410B-887B-6EFD9F39F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943B34-4A01-4FCE-B367-D6A2D5471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3BF19-752F-41F8-95B9-B0DC90DE05CD}"/>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6" name="Footer Placeholder 5">
            <a:extLst>
              <a:ext uri="{FF2B5EF4-FFF2-40B4-BE49-F238E27FC236}">
                <a16:creationId xmlns:a16="http://schemas.microsoft.com/office/drawing/2014/main" id="{83BB0C43-0A34-4019-811A-A4012A904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3CEF93-5EF1-4859-BD3B-E45D14A86113}"/>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273424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4546-A6B6-41FE-8D56-725BC9B0E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08FECA-A9DA-4C9F-8F5A-C4F8AF57E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201BD-6209-4572-9F4E-CCE0284AD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93F00-A320-435D-86BA-CEAAF2B665E4}"/>
              </a:ext>
            </a:extLst>
          </p:cNvPr>
          <p:cNvSpPr>
            <a:spLocks noGrp="1"/>
          </p:cNvSpPr>
          <p:nvPr>
            <p:ph type="dt" sz="half" idx="10"/>
          </p:nvPr>
        </p:nvSpPr>
        <p:spPr/>
        <p:txBody>
          <a:bodyPr/>
          <a:lstStyle/>
          <a:p>
            <a:fld id="{BB8C6DDF-F423-43F4-81EF-D429803DE684}" type="datetimeFigureOut">
              <a:rPr lang="en-IN" smtClean="0"/>
              <a:t>11-07-2023</a:t>
            </a:fld>
            <a:endParaRPr lang="en-IN"/>
          </a:p>
        </p:txBody>
      </p:sp>
      <p:sp>
        <p:nvSpPr>
          <p:cNvPr id="6" name="Footer Placeholder 5">
            <a:extLst>
              <a:ext uri="{FF2B5EF4-FFF2-40B4-BE49-F238E27FC236}">
                <a16:creationId xmlns:a16="http://schemas.microsoft.com/office/drawing/2014/main" id="{DD340F59-24C1-4F0F-B787-9D60011EFF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AEF212-1F3B-4ECC-91D2-1B666F5E84ED}"/>
              </a:ext>
            </a:extLst>
          </p:cNvPr>
          <p:cNvSpPr>
            <a:spLocks noGrp="1"/>
          </p:cNvSpPr>
          <p:nvPr>
            <p:ph type="sldNum" sz="quarter" idx="12"/>
          </p:nvPr>
        </p:nvSpPr>
        <p:spPr/>
        <p:txBody>
          <a:bodyPr/>
          <a:lstStyle/>
          <a:p>
            <a:fld id="{664A56ED-AEBD-4109-9B48-2C3AE3B77A1E}" type="slidenum">
              <a:rPr lang="en-IN" smtClean="0"/>
              <a:t>‹#›</a:t>
            </a:fld>
            <a:endParaRPr lang="en-IN"/>
          </a:p>
        </p:txBody>
      </p:sp>
    </p:spTree>
    <p:extLst>
      <p:ext uri="{BB962C8B-B14F-4D97-AF65-F5344CB8AC3E}">
        <p14:creationId xmlns:p14="http://schemas.microsoft.com/office/powerpoint/2010/main" val="306342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C28E8-B791-43E1-ABE0-868A4A742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81093B-095D-4339-99A3-18BD077F2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52351-F8E5-457D-9FDE-EEA2E10F9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C6DDF-F423-43F4-81EF-D429803DE684}" type="datetimeFigureOut">
              <a:rPr lang="en-IN" smtClean="0"/>
              <a:t>11-07-2023</a:t>
            </a:fld>
            <a:endParaRPr lang="en-IN"/>
          </a:p>
        </p:txBody>
      </p:sp>
      <p:sp>
        <p:nvSpPr>
          <p:cNvPr id="5" name="Footer Placeholder 4">
            <a:extLst>
              <a:ext uri="{FF2B5EF4-FFF2-40B4-BE49-F238E27FC236}">
                <a16:creationId xmlns:a16="http://schemas.microsoft.com/office/drawing/2014/main" id="{C067B7C7-370E-4D17-A6F9-30C3E53D4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DD8F8E-383B-46F9-BFFC-63D295617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A56ED-AEBD-4109-9B48-2C3AE3B77A1E}" type="slidenum">
              <a:rPr lang="en-IN" smtClean="0"/>
              <a:t>‹#›</a:t>
            </a:fld>
            <a:endParaRPr lang="en-IN"/>
          </a:p>
        </p:txBody>
      </p:sp>
    </p:spTree>
    <p:extLst>
      <p:ext uri="{BB962C8B-B14F-4D97-AF65-F5344CB8AC3E}">
        <p14:creationId xmlns:p14="http://schemas.microsoft.com/office/powerpoint/2010/main" val="3568916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F611-C4BE-464E-98CC-ACCBF6D0F4B0}"/>
              </a:ext>
            </a:extLst>
          </p:cNvPr>
          <p:cNvSpPr>
            <a:spLocks noGrp="1"/>
          </p:cNvSpPr>
          <p:nvPr>
            <p:ph type="ctrTitle"/>
          </p:nvPr>
        </p:nvSpPr>
        <p:spPr/>
        <p:txBody>
          <a:bodyPr/>
          <a:lstStyle/>
          <a:p>
            <a:r>
              <a:rPr lang="en-IN" dirty="0"/>
              <a:t>Approaches to AI</a:t>
            </a:r>
          </a:p>
        </p:txBody>
      </p:sp>
      <p:sp>
        <p:nvSpPr>
          <p:cNvPr id="3" name="Subtitle 2">
            <a:extLst>
              <a:ext uri="{FF2B5EF4-FFF2-40B4-BE49-F238E27FC236}">
                <a16:creationId xmlns:a16="http://schemas.microsoft.com/office/drawing/2014/main" id="{4C7B610B-0C37-4AA8-AA6B-1906D91ADE1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375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CDB0-16F7-40B0-92A1-0690B76560B2}"/>
              </a:ext>
            </a:extLst>
          </p:cNvPr>
          <p:cNvSpPr>
            <a:spLocks noGrp="1"/>
          </p:cNvSpPr>
          <p:nvPr>
            <p:ph type="title"/>
          </p:nvPr>
        </p:nvSpPr>
        <p:spPr/>
        <p:txBody>
          <a:bodyPr/>
          <a:lstStyle/>
          <a:p>
            <a:r>
              <a:rPr lang="en-IN" b="0" i="0" dirty="0">
                <a:solidFill>
                  <a:srgbClr val="610B38"/>
                </a:solidFill>
                <a:effectLst/>
                <a:latin typeface="erdana"/>
              </a:rPr>
              <a:t>The Chinese Room Argument</a:t>
            </a:r>
            <a:endParaRPr lang="en-IN" dirty="0"/>
          </a:p>
        </p:txBody>
      </p:sp>
      <p:sp>
        <p:nvSpPr>
          <p:cNvPr id="3" name="Content Placeholder 2">
            <a:extLst>
              <a:ext uri="{FF2B5EF4-FFF2-40B4-BE49-F238E27FC236}">
                <a16:creationId xmlns:a16="http://schemas.microsoft.com/office/drawing/2014/main" id="{30ECFAA4-FEC1-4DE2-A35B-B421BAB00BF9}"/>
              </a:ext>
            </a:extLst>
          </p:cNvPr>
          <p:cNvSpPr>
            <a:spLocks noGrp="1"/>
          </p:cNvSpPr>
          <p:nvPr>
            <p:ph idx="1"/>
          </p:nvPr>
        </p:nvSpPr>
        <p:spPr/>
        <p:txBody>
          <a:bodyPr/>
          <a:lstStyle/>
          <a:p>
            <a:r>
              <a:rPr lang="en-US" b="0" i="0" dirty="0">
                <a:solidFill>
                  <a:srgbClr val="333333"/>
                </a:solidFill>
                <a:effectLst/>
                <a:latin typeface="inter-regular"/>
              </a:rPr>
              <a:t>There were many philosophers who really disagreed with the complete concept of Artificial Intelligence. </a:t>
            </a:r>
          </a:p>
          <a:p>
            <a:r>
              <a:rPr lang="en-US" b="0" i="0" dirty="0">
                <a:solidFill>
                  <a:srgbClr val="333333"/>
                </a:solidFill>
                <a:effectLst/>
                <a:latin typeface="inter-regular"/>
              </a:rPr>
              <a:t>The most famous argument in this list was "</a:t>
            </a:r>
            <a:r>
              <a:rPr lang="en-US" b="1" i="0" dirty="0">
                <a:solidFill>
                  <a:srgbClr val="333333"/>
                </a:solidFill>
                <a:effectLst/>
                <a:latin typeface="inter-bold"/>
              </a:rPr>
              <a:t>Chinese Room</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6744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4A97-A027-4D00-890E-4A122702A0E9}"/>
              </a:ext>
            </a:extLst>
          </p:cNvPr>
          <p:cNvSpPr>
            <a:spLocks noGrp="1"/>
          </p:cNvSpPr>
          <p:nvPr>
            <p:ph type="title"/>
          </p:nvPr>
        </p:nvSpPr>
        <p:spPr/>
        <p:txBody>
          <a:bodyPr/>
          <a:lstStyle/>
          <a:p>
            <a:r>
              <a:rPr lang="en-IN" dirty="0">
                <a:solidFill>
                  <a:srgbClr val="610B38"/>
                </a:solidFill>
                <a:latin typeface="erdana"/>
              </a:rPr>
              <a:t>The Chinese Room Argument</a:t>
            </a:r>
            <a:endParaRPr lang="en-IN" dirty="0"/>
          </a:p>
        </p:txBody>
      </p:sp>
      <p:sp>
        <p:nvSpPr>
          <p:cNvPr id="3" name="Content Placeholder 2">
            <a:extLst>
              <a:ext uri="{FF2B5EF4-FFF2-40B4-BE49-F238E27FC236}">
                <a16:creationId xmlns:a16="http://schemas.microsoft.com/office/drawing/2014/main" id="{0285F25D-C9C6-493A-9035-BA539D45D703}"/>
              </a:ext>
            </a:extLst>
          </p:cNvPr>
          <p:cNvSpPr>
            <a:spLocks noGrp="1"/>
          </p:cNvSpPr>
          <p:nvPr>
            <p:ph idx="1"/>
          </p:nvPr>
        </p:nvSpPr>
        <p:spPr/>
        <p:txBody>
          <a:bodyPr>
            <a:normAutofit fontScale="92500" lnSpcReduction="10000"/>
          </a:bodyPr>
          <a:lstStyle/>
          <a:p>
            <a:pPr algn="just"/>
            <a:r>
              <a:rPr lang="en-US" i="0" dirty="0">
                <a:solidFill>
                  <a:srgbClr val="333333"/>
                </a:solidFill>
                <a:effectLst/>
                <a:latin typeface="inter-regular"/>
              </a:rPr>
              <a:t>In the year </a:t>
            </a:r>
            <a:r>
              <a:rPr lang="en-US" i="0" dirty="0">
                <a:solidFill>
                  <a:srgbClr val="333333"/>
                </a:solidFill>
                <a:effectLst/>
                <a:latin typeface="inter-bold"/>
              </a:rPr>
              <a:t>1980, John Searle</a:t>
            </a:r>
            <a:r>
              <a:rPr lang="en-US" i="0" dirty="0">
                <a:solidFill>
                  <a:srgbClr val="333333"/>
                </a:solidFill>
                <a:effectLst/>
                <a:latin typeface="inter-regular"/>
              </a:rPr>
              <a:t> presented "</a:t>
            </a:r>
            <a:r>
              <a:rPr lang="en-US" i="0" dirty="0">
                <a:solidFill>
                  <a:srgbClr val="333333"/>
                </a:solidFill>
                <a:effectLst/>
                <a:latin typeface="inter-bold"/>
              </a:rPr>
              <a:t>Chinese Room</a:t>
            </a:r>
            <a:r>
              <a:rPr lang="en-US" i="0" dirty="0">
                <a:solidFill>
                  <a:srgbClr val="333333"/>
                </a:solidFill>
                <a:effectLst/>
                <a:latin typeface="inter-regular"/>
              </a:rPr>
              <a:t>" thought experiment, in his paper "</a:t>
            </a:r>
            <a:r>
              <a:rPr lang="en-US" i="0" dirty="0">
                <a:solidFill>
                  <a:srgbClr val="333333"/>
                </a:solidFill>
                <a:effectLst/>
                <a:latin typeface="inter-bold"/>
              </a:rPr>
              <a:t>Mind, Brains, and Program</a:t>
            </a:r>
            <a:r>
              <a:rPr lang="en-US" i="0" dirty="0">
                <a:solidFill>
                  <a:srgbClr val="333333"/>
                </a:solidFill>
                <a:effectLst/>
                <a:latin typeface="inter-regular"/>
              </a:rPr>
              <a:t>," which was against the validity of Turing's Test. </a:t>
            </a:r>
          </a:p>
          <a:p>
            <a:pPr algn="just"/>
            <a:r>
              <a:rPr lang="en-US" i="0" dirty="0">
                <a:solidFill>
                  <a:srgbClr val="333333"/>
                </a:solidFill>
                <a:effectLst/>
                <a:latin typeface="inter-regular"/>
              </a:rPr>
              <a:t>According to his argument, "</a:t>
            </a:r>
            <a:r>
              <a:rPr lang="en-US" i="0" dirty="0">
                <a:solidFill>
                  <a:srgbClr val="333333"/>
                </a:solidFill>
                <a:effectLst/>
                <a:latin typeface="inter-bold"/>
              </a:rPr>
              <a:t>Programming a computer may make it to understand a language, but it will not produce a real understanding of language or consciousness in a computer</a:t>
            </a:r>
            <a:r>
              <a:rPr lang="en-US" i="0" dirty="0">
                <a:solidFill>
                  <a:srgbClr val="333333"/>
                </a:solidFill>
                <a:effectLst/>
                <a:latin typeface="inter-regular"/>
              </a:rPr>
              <a:t>."</a:t>
            </a:r>
          </a:p>
          <a:p>
            <a:pPr algn="just"/>
            <a:r>
              <a:rPr lang="en-US" i="0" dirty="0">
                <a:solidFill>
                  <a:srgbClr val="333333"/>
                </a:solidFill>
                <a:effectLst/>
                <a:latin typeface="inter-regular"/>
              </a:rPr>
              <a:t>He argued that Machine such as ELIZA and Parry could easily pass the Turing test by manipulating keywords and symbol, but they had no real understanding of language. </a:t>
            </a:r>
          </a:p>
          <a:p>
            <a:pPr algn="just"/>
            <a:r>
              <a:rPr lang="en-US" i="0" dirty="0">
                <a:solidFill>
                  <a:srgbClr val="333333"/>
                </a:solidFill>
                <a:effectLst/>
                <a:latin typeface="inter-regular"/>
              </a:rPr>
              <a:t>So it cannot be described as "thinking" capability of a machine such as a human.</a:t>
            </a:r>
          </a:p>
        </p:txBody>
      </p:sp>
    </p:spTree>
    <p:extLst>
      <p:ext uri="{BB962C8B-B14F-4D97-AF65-F5344CB8AC3E}">
        <p14:creationId xmlns:p14="http://schemas.microsoft.com/office/powerpoint/2010/main" val="384624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6678-4741-4546-9DF0-02DEC341D447}"/>
              </a:ext>
            </a:extLst>
          </p:cNvPr>
          <p:cNvSpPr>
            <a:spLocks noGrp="1"/>
          </p:cNvSpPr>
          <p:nvPr>
            <p:ph type="title"/>
          </p:nvPr>
        </p:nvSpPr>
        <p:spPr/>
        <p:txBody>
          <a:bodyPr>
            <a:normAutofit/>
          </a:bodyPr>
          <a:lstStyle/>
          <a:p>
            <a:r>
              <a:rPr lang="en-US" b="0" i="0" dirty="0">
                <a:solidFill>
                  <a:srgbClr val="610B38"/>
                </a:solidFill>
                <a:effectLst/>
                <a:latin typeface="erdana"/>
              </a:rPr>
              <a:t>Features required for a machine to pass the Turing test</a:t>
            </a:r>
            <a:endParaRPr lang="en-IN" dirty="0"/>
          </a:p>
        </p:txBody>
      </p:sp>
      <p:sp>
        <p:nvSpPr>
          <p:cNvPr id="3" name="Content Placeholder 2">
            <a:extLst>
              <a:ext uri="{FF2B5EF4-FFF2-40B4-BE49-F238E27FC236}">
                <a16:creationId xmlns:a16="http://schemas.microsoft.com/office/drawing/2014/main" id="{8F0EAC8D-199D-4ECF-853D-CD31AE59FA8F}"/>
              </a:ext>
            </a:extLst>
          </p:cNvPr>
          <p:cNvSpPr>
            <a:spLocks noGrp="1"/>
          </p:cNvSpPr>
          <p:nvPr>
            <p:ph idx="1"/>
          </p:nvPr>
        </p:nvSpPr>
        <p:spPr/>
        <p:txBody>
          <a:bodyPr>
            <a:normAutofit fontScale="85000" lnSpcReduction="10000"/>
          </a:bodyPr>
          <a:lstStyle/>
          <a:p>
            <a:pPr marL="0" indent="0" algn="just">
              <a:buNone/>
            </a:pPr>
            <a:r>
              <a:rPr lang="en-US" b="1" i="0" dirty="0">
                <a:solidFill>
                  <a:srgbClr val="000000"/>
                </a:solidFill>
                <a:effectLst/>
                <a:latin typeface="inter-bold"/>
              </a:rPr>
              <a:t>Natural language processing</a:t>
            </a:r>
          </a:p>
          <a:p>
            <a:pPr lvl="1" algn="just"/>
            <a:r>
              <a:rPr lang="en-US" i="0" dirty="0">
                <a:solidFill>
                  <a:srgbClr val="000000"/>
                </a:solidFill>
                <a:effectLst/>
                <a:latin typeface="inter-bold"/>
              </a:rPr>
              <a:t>N</a:t>
            </a:r>
            <a:r>
              <a:rPr lang="en-US" b="0" i="0" dirty="0">
                <a:solidFill>
                  <a:srgbClr val="000000"/>
                </a:solidFill>
                <a:effectLst/>
                <a:latin typeface="inter-regular"/>
              </a:rPr>
              <a:t>LP is required to communicate with Interrogator in general human language like English.</a:t>
            </a:r>
          </a:p>
          <a:p>
            <a:pPr marL="0" indent="0" algn="just">
              <a:buNone/>
            </a:pPr>
            <a:r>
              <a:rPr lang="en-US" b="1" i="0" dirty="0">
                <a:solidFill>
                  <a:srgbClr val="000000"/>
                </a:solidFill>
                <a:effectLst/>
                <a:latin typeface="inter-bold"/>
              </a:rPr>
              <a:t>Knowledge representation</a:t>
            </a:r>
          </a:p>
          <a:p>
            <a:pPr lvl="1" algn="just"/>
            <a:r>
              <a:rPr lang="en-US" b="0" i="0" dirty="0">
                <a:solidFill>
                  <a:srgbClr val="000000"/>
                </a:solidFill>
                <a:effectLst/>
                <a:latin typeface="inter-regular"/>
              </a:rPr>
              <a:t>To store and retrieve information during the test.</a:t>
            </a:r>
          </a:p>
          <a:p>
            <a:pPr marL="0" indent="0" algn="just">
              <a:buNone/>
            </a:pPr>
            <a:r>
              <a:rPr lang="en-US" b="1" i="0" dirty="0">
                <a:solidFill>
                  <a:srgbClr val="000000"/>
                </a:solidFill>
                <a:effectLst/>
                <a:latin typeface="inter-bold"/>
              </a:rPr>
              <a:t>Automated reasoning</a:t>
            </a:r>
          </a:p>
          <a:p>
            <a:pPr lvl="1" algn="just"/>
            <a:r>
              <a:rPr lang="en-US" b="0" i="0" dirty="0">
                <a:solidFill>
                  <a:srgbClr val="000000"/>
                </a:solidFill>
                <a:effectLst/>
                <a:latin typeface="inter-regular"/>
              </a:rPr>
              <a:t>To use the previously stored information for answering the questions.</a:t>
            </a:r>
          </a:p>
          <a:p>
            <a:pPr marL="0" indent="0" algn="just">
              <a:buNone/>
            </a:pPr>
            <a:r>
              <a:rPr lang="en-US" b="1" i="0" dirty="0">
                <a:solidFill>
                  <a:srgbClr val="000000"/>
                </a:solidFill>
                <a:effectLst/>
                <a:latin typeface="inter-bold"/>
              </a:rPr>
              <a:t>Machine learning</a:t>
            </a:r>
          </a:p>
          <a:p>
            <a:pPr lvl="1" algn="just"/>
            <a:r>
              <a:rPr lang="en-US" b="0" i="0" dirty="0">
                <a:solidFill>
                  <a:srgbClr val="000000"/>
                </a:solidFill>
                <a:effectLst/>
                <a:latin typeface="inter-regular"/>
              </a:rPr>
              <a:t>To adapt new changes and can detect generalized patterns.</a:t>
            </a:r>
          </a:p>
          <a:p>
            <a:pPr marL="0" indent="0" algn="just">
              <a:buNone/>
            </a:pPr>
            <a:r>
              <a:rPr lang="en-US" b="1" i="0" dirty="0">
                <a:solidFill>
                  <a:srgbClr val="000000"/>
                </a:solidFill>
                <a:effectLst/>
                <a:latin typeface="inter-bold"/>
              </a:rPr>
              <a:t>Vision (For total Turing test)</a:t>
            </a:r>
          </a:p>
          <a:p>
            <a:pPr lvl="1" algn="just"/>
            <a:r>
              <a:rPr lang="en-US" b="0" i="0" dirty="0">
                <a:solidFill>
                  <a:srgbClr val="000000"/>
                </a:solidFill>
                <a:effectLst/>
                <a:latin typeface="inter-regular"/>
              </a:rPr>
              <a:t>To recognize the interrogator actions and other objects during a test.</a:t>
            </a:r>
          </a:p>
          <a:p>
            <a:pPr marL="0" indent="0" algn="just">
              <a:buNone/>
            </a:pPr>
            <a:r>
              <a:rPr lang="en-US" b="1" i="0" dirty="0">
                <a:solidFill>
                  <a:srgbClr val="000000"/>
                </a:solidFill>
                <a:effectLst/>
                <a:latin typeface="inter-bold"/>
              </a:rPr>
              <a:t>Motor Control (For total Turing test)</a:t>
            </a:r>
          </a:p>
          <a:p>
            <a:pPr lvl="1" algn="just"/>
            <a:r>
              <a:rPr lang="en-US" b="0" i="0" dirty="0">
                <a:solidFill>
                  <a:srgbClr val="000000"/>
                </a:solidFill>
                <a:effectLst/>
                <a:latin typeface="inter-regular"/>
              </a:rPr>
              <a:t>To act upon objects if requested.</a:t>
            </a:r>
          </a:p>
          <a:p>
            <a:endParaRPr lang="en-IN" dirty="0"/>
          </a:p>
        </p:txBody>
      </p:sp>
    </p:spTree>
    <p:extLst>
      <p:ext uri="{BB962C8B-B14F-4D97-AF65-F5344CB8AC3E}">
        <p14:creationId xmlns:p14="http://schemas.microsoft.com/office/powerpoint/2010/main" val="1717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71DD-A89A-4ED5-8DE4-8A0FAF462700}"/>
              </a:ext>
            </a:extLst>
          </p:cNvPr>
          <p:cNvSpPr>
            <a:spLocks noGrp="1"/>
          </p:cNvSpPr>
          <p:nvPr>
            <p:ph type="title"/>
          </p:nvPr>
        </p:nvSpPr>
        <p:spPr/>
        <p:txBody>
          <a:bodyPr>
            <a:normAutofit/>
          </a:bodyPr>
          <a:lstStyle/>
          <a:p>
            <a:r>
              <a:rPr lang="en-US" sz="3600" dirty="0">
                <a:solidFill>
                  <a:srgbClr val="77933C"/>
                </a:solidFill>
                <a:effectLst/>
                <a:latin typeface="Rockwell" panose="02060603020205020403" pitchFamily="18" charset="0"/>
                <a:ea typeface="Calibri" panose="020F0502020204030204" pitchFamily="34" charset="0"/>
                <a:cs typeface="Calibri" panose="020F0502020204030204" pitchFamily="34" charset="0"/>
              </a:rPr>
              <a:t>AI Syste</a:t>
            </a:r>
            <a:r>
              <a:rPr lang="en-US" sz="3600" dirty="0">
                <a:solidFill>
                  <a:srgbClr val="77933C"/>
                </a:solidFill>
                <a:latin typeface="Rockwell" panose="02060603020205020403" pitchFamily="18" charset="0"/>
                <a:ea typeface="Calibri" panose="020F0502020204030204" pitchFamily="34" charset="0"/>
                <a:cs typeface="Calibri" panose="020F0502020204030204" pitchFamily="34" charset="0"/>
              </a:rPr>
              <a:t>m </a:t>
            </a:r>
            <a:endParaRPr lang="en-IN" sz="7200" dirty="0"/>
          </a:p>
        </p:txBody>
      </p:sp>
      <p:sp>
        <p:nvSpPr>
          <p:cNvPr id="3" name="Content Placeholder 2">
            <a:extLst>
              <a:ext uri="{FF2B5EF4-FFF2-40B4-BE49-F238E27FC236}">
                <a16:creationId xmlns:a16="http://schemas.microsoft.com/office/drawing/2014/main" id="{C0EAD31C-E486-4AD5-AD98-D840466E4461}"/>
              </a:ext>
            </a:extLst>
          </p:cNvPr>
          <p:cNvSpPr>
            <a:spLocks noGrp="1"/>
          </p:cNvSpPr>
          <p:nvPr>
            <p:ph idx="1"/>
          </p:nvPr>
        </p:nvSpPr>
        <p:spPr/>
        <p:txBody>
          <a:bodyPr/>
          <a:lstStyle/>
          <a:p>
            <a:r>
              <a:rPr lang="en-US" b="0" i="0" dirty="0">
                <a:solidFill>
                  <a:srgbClr val="000000"/>
                </a:solidFill>
                <a:effectLst/>
                <a:latin typeface="Nunito"/>
              </a:rPr>
              <a:t>An AI system is composed of an agent and its environment. </a:t>
            </a:r>
          </a:p>
          <a:p>
            <a:r>
              <a:rPr lang="en-US" b="0" i="0" dirty="0">
                <a:solidFill>
                  <a:srgbClr val="000000"/>
                </a:solidFill>
                <a:effectLst/>
                <a:latin typeface="Nunito"/>
              </a:rPr>
              <a:t>The agents act in their environment. </a:t>
            </a:r>
          </a:p>
          <a:p>
            <a:r>
              <a:rPr lang="en-US" b="0" i="0" dirty="0">
                <a:solidFill>
                  <a:srgbClr val="000000"/>
                </a:solidFill>
                <a:effectLst/>
                <a:latin typeface="Nunito"/>
              </a:rPr>
              <a:t>The environment may contain other agents.</a:t>
            </a:r>
          </a:p>
          <a:p>
            <a:endParaRPr lang="en-IN" dirty="0"/>
          </a:p>
        </p:txBody>
      </p:sp>
    </p:spTree>
    <p:extLst>
      <p:ext uri="{BB962C8B-B14F-4D97-AF65-F5344CB8AC3E}">
        <p14:creationId xmlns:p14="http://schemas.microsoft.com/office/powerpoint/2010/main" val="270691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D2C8-58B8-4532-9975-59C04FE9DD36}"/>
              </a:ext>
            </a:extLst>
          </p:cNvPr>
          <p:cNvSpPr>
            <a:spLocks noGrp="1"/>
          </p:cNvSpPr>
          <p:nvPr>
            <p:ph type="title"/>
          </p:nvPr>
        </p:nvSpPr>
        <p:spPr/>
        <p:txBody>
          <a:bodyPr/>
          <a:lstStyle/>
          <a:p>
            <a:r>
              <a:rPr lang="en-IN" dirty="0"/>
              <a:t>Intelligent Agent</a:t>
            </a:r>
          </a:p>
        </p:txBody>
      </p:sp>
      <p:sp>
        <p:nvSpPr>
          <p:cNvPr id="3" name="Content Placeholder 2">
            <a:extLst>
              <a:ext uri="{FF2B5EF4-FFF2-40B4-BE49-F238E27FC236}">
                <a16:creationId xmlns:a16="http://schemas.microsoft.com/office/drawing/2014/main" id="{CAD43450-6EB2-4374-A56C-6AF2EA447C5B}"/>
              </a:ext>
            </a:extLst>
          </p:cNvPr>
          <p:cNvSpPr>
            <a:spLocks noGrp="1"/>
          </p:cNvSpPr>
          <p:nvPr>
            <p:ph idx="1"/>
          </p:nvPr>
        </p:nvSpPr>
        <p:spPr/>
        <p:txBody>
          <a:bodyPr>
            <a:normAutofit/>
          </a:bodyPr>
          <a:lstStyle/>
          <a:p>
            <a:r>
              <a:rPr lang="en-US" b="0" i="0" dirty="0">
                <a:solidFill>
                  <a:srgbClr val="000000"/>
                </a:solidFill>
                <a:effectLst/>
                <a:latin typeface="Nunito"/>
              </a:rPr>
              <a:t>A program</a:t>
            </a:r>
          </a:p>
          <a:p>
            <a:pPr lvl="1"/>
            <a:r>
              <a:rPr lang="en-IN" dirty="0"/>
              <a:t>Persistent</a:t>
            </a:r>
          </a:p>
          <a:p>
            <a:pPr lvl="2"/>
            <a:r>
              <a:rPr lang="en-IN" dirty="0"/>
              <a:t>It persists all the time as long as they are alive like all of us. Not like normal programs that when run does something for us.</a:t>
            </a:r>
          </a:p>
          <a:p>
            <a:pPr lvl="1"/>
            <a:r>
              <a:rPr lang="en-IN" dirty="0"/>
              <a:t>Autonomous</a:t>
            </a:r>
          </a:p>
          <a:p>
            <a:pPr lvl="2"/>
            <a:r>
              <a:rPr lang="en-IN" dirty="0"/>
              <a:t>When it is executing, it takes its own decisions. </a:t>
            </a:r>
          </a:p>
          <a:p>
            <a:pPr lvl="1"/>
            <a:r>
              <a:rPr lang="en-IN" dirty="0"/>
              <a:t>Proactive</a:t>
            </a:r>
          </a:p>
          <a:p>
            <a:pPr lvl="2"/>
            <a:r>
              <a:rPr lang="en-IN" dirty="0"/>
              <a:t>They decide what is the next course of action to be done and they have goals to achieve essentially.</a:t>
            </a:r>
          </a:p>
          <a:p>
            <a:pPr lvl="1"/>
            <a:r>
              <a:rPr lang="en-IN" dirty="0"/>
              <a:t>Goal Directed</a:t>
            </a:r>
          </a:p>
          <a:p>
            <a:pPr lvl="2"/>
            <a:r>
              <a:rPr lang="en-IN" dirty="0"/>
              <a:t>since it decides goals to achieve higher level goals set by user, in that sense it is also goal directed. </a:t>
            </a:r>
          </a:p>
        </p:txBody>
      </p:sp>
    </p:spTree>
    <p:extLst>
      <p:ext uri="{BB962C8B-B14F-4D97-AF65-F5344CB8AC3E}">
        <p14:creationId xmlns:p14="http://schemas.microsoft.com/office/powerpoint/2010/main" val="290088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A678-6637-4959-AD6E-7E0FF8AB8928}"/>
              </a:ext>
            </a:extLst>
          </p:cNvPr>
          <p:cNvSpPr>
            <a:spLocks noGrp="1"/>
          </p:cNvSpPr>
          <p:nvPr>
            <p:ph type="title"/>
          </p:nvPr>
        </p:nvSpPr>
        <p:spPr/>
        <p:txBody>
          <a:bodyPr/>
          <a:lstStyle/>
          <a:p>
            <a:r>
              <a:rPr lang="en-IN" dirty="0"/>
              <a:t>knowing</a:t>
            </a:r>
          </a:p>
        </p:txBody>
      </p:sp>
      <p:sp>
        <p:nvSpPr>
          <p:cNvPr id="3" name="Content Placeholder 2">
            <a:extLst>
              <a:ext uri="{FF2B5EF4-FFF2-40B4-BE49-F238E27FC236}">
                <a16:creationId xmlns:a16="http://schemas.microsoft.com/office/drawing/2014/main" id="{D317B10B-744E-4647-9C96-89E8C481632D}"/>
              </a:ext>
            </a:extLst>
          </p:cNvPr>
          <p:cNvSpPr>
            <a:spLocks noGrp="1"/>
          </p:cNvSpPr>
          <p:nvPr>
            <p:ph idx="1"/>
          </p:nvPr>
        </p:nvSpPr>
        <p:spPr/>
        <p:txBody>
          <a:bodyPr>
            <a:normAutofit lnSpcReduction="10000"/>
          </a:bodyPr>
          <a:lstStyle/>
          <a:p>
            <a:r>
              <a:rPr lang="en-IN" dirty="0"/>
              <a:t>There are several ways one can know something</a:t>
            </a:r>
          </a:p>
          <a:p>
            <a:pPr lvl="1"/>
            <a:r>
              <a:rPr lang="en-IN" dirty="0"/>
              <a:t>Empiricism: involves acquiring knowledge through observation and experience</a:t>
            </a:r>
          </a:p>
          <a:p>
            <a:pPr lvl="2"/>
            <a:r>
              <a:rPr lang="en-IN" dirty="0"/>
              <a:t>Seeing is believing? Mind fake videos</a:t>
            </a:r>
          </a:p>
          <a:p>
            <a:pPr lvl="1"/>
            <a:r>
              <a:rPr lang="en-IN" dirty="0"/>
              <a:t>The Scientific Method: is a process of systematically collecting and evaluating evidence to test ideas and answer questions</a:t>
            </a:r>
          </a:p>
          <a:p>
            <a:pPr lvl="2"/>
            <a:r>
              <a:rPr lang="en-IN" dirty="0"/>
              <a:t>As physicists do lot of experiments</a:t>
            </a:r>
          </a:p>
          <a:p>
            <a:pPr lvl="1"/>
            <a:r>
              <a:rPr lang="en-IN" dirty="0"/>
              <a:t>Intuition: Rather than examining facts or using rational thought, intuition involves believing what feels true</a:t>
            </a:r>
          </a:p>
          <a:p>
            <a:pPr lvl="1"/>
            <a:r>
              <a:rPr lang="en-IN" dirty="0"/>
              <a:t>Authority: Accepting ideas because some authority figure says that they are true</a:t>
            </a:r>
          </a:p>
          <a:p>
            <a:pPr lvl="2"/>
            <a:r>
              <a:rPr lang="en-IN" dirty="0"/>
              <a:t>My teacher/mother said so!</a:t>
            </a:r>
          </a:p>
          <a:p>
            <a:pPr lvl="1"/>
            <a:r>
              <a:rPr lang="en-IN" dirty="0"/>
              <a:t>Rationalism: involves using logic and reasoning to acquire new knowledge.</a:t>
            </a:r>
          </a:p>
          <a:p>
            <a:pPr lvl="1"/>
            <a:endParaRPr lang="en-IN" dirty="0"/>
          </a:p>
          <a:p>
            <a:pPr lvl="2"/>
            <a:endParaRPr lang="en-IN" dirty="0"/>
          </a:p>
        </p:txBody>
      </p:sp>
    </p:spTree>
    <p:extLst>
      <p:ext uri="{BB962C8B-B14F-4D97-AF65-F5344CB8AC3E}">
        <p14:creationId xmlns:p14="http://schemas.microsoft.com/office/powerpoint/2010/main" val="40269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34A9-9FE0-421A-A68A-4438DF369CAC}"/>
              </a:ext>
            </a:extLst>
          </p:cNvPr>
          <p:cNvSpPr>
            <a:spLocks noGrp="1"/>
          </p:cNvSpPr>
          <p:nvPr>
            <p:ph type="title"/>
          </p:nvPr>
        </p:nvSpPr>
        <p:spPr/>
        <p:txBody>
          <a:bodyPr/>
          <a:lstStyle/>
          <a:p>
            <a:r>
              <a:rPr lang="en-IN" dirty="0"/>
              <a:t>Inferences</a:t>
            </a:r>
          </a:p>
        </p:txBody>
      </p:sp>
      <p:sp>
        <p:nvSpPr>
          <p:cNvPr id="3" name="Content Placeholder 2">
            <a:extLst>
              <a:ext uri="{FF2B5EF4-FFF2-40B4-BE49-F238E27FC236}">
                <a16:creationId xmlns:a16="http://schemas.microsoft.com/office/drawing/2014/main" id="{7A84120F-E883-46DD-8A88-3A23F0FB4621}"/>
              </a:ext>
            </a:extLst>
          </p:cNvPr>
          <p:cNvSpPr>
            <a:spLocks noGrp="1"/>
          </p:cNvSpPr>
          <p:nvPr>
            <p:ph idx="1"/>
          </p:nvPr>
        </p:nvSpPr>
        <p:spPr/>
        <p:txBody>
          <a:bodyPr>
            <a:normAutofit/>
          </a:bodyPr>
          <a:lstStyle/>
          <a:p>
            <a:r>
              <a:rPr lang="en-IN" dirty="0"/>
              <a:t>Reasoning = Making Inferences</a:t>
            </a:r>
          </a:p>
          <a:p>
            <a:r>
              <a:rPr lang="en-IN" dirty="0"/>
              <a:t>If an agent knows something what else can the agent know?</a:t>
            </a:r>
          </a:p>
        </p:txBody>
      </p:sp>
    </p:spTree>
    <p:extLst>
      <p:ext uri="{BB962C8B-B14F-4D97-AF65-F5344CB8AC3E}">
        <p14:creationId xmlns:p14="http://schemas.microsoft.com/office/powerpoint/2010/main" val="409488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3DB8-96AC-4AA9-A15B-019F730A4CDB}"/>
              </a:ext>
            </a:extLst>
          </p:cNvPr>
          <p:cNvSpPr>
            <a:spLocks noGrp="1"/>
          </p:cNvSpPr>
          <p:nvPr>
            <p:ph type="title"/>
          </p:nvPr>
        </p:nvSpPr>
        <p:spPr/>
        <p:txBody>
          <a:bodyPr/>
          <a:lstStyle/>
          <a:p>
            <a:r>
              <a:rPr lang="en-IN" dirty="0"/>
              <a:t>Types of inferences</a:t>
            </a:r>
          </a:p>
        </p:txBody>
      </p:sp>
      <p:sp>
        <p:nvSpPr>
          <p:cNvPr id="3" name="Content Placeholder 2">
            <a:extLst>
              <a:ext uri="{FF2B5EF4-FFF2-40B4-BE49-F238E27FC236}">
                <a16:creationId xmlns:a16="http://schemas.microsoft.com/office/drawing/2014/main" id="{B9FFD40A-1170-4FD2-8661-D243E5B239A5}"/>
              </a:ext>
            </a:extLst>
          </p:cNvPr>
          <p:cNvSpPr>
            <a:spLocks noGrp="1"/>
          </p:cNvSpPr>
          <p:nvPr>
            <p:ph idx="1"/>
          </p:nvPr>
        </p:nvSpPr>
        <p:spPr>
          <a:xfrm>
            <a:off x="838200" y="1690688"/>
            <a:ext cx="10515600" cy="4802187"/>
          </a:xfrm>
        </p:spPr>
        <p:txBody>
          <a:bodyPr>
            <a:normAutofit fontScale="85000" lnSpcReduction="20000"/>
          </a:bodyPr>
          <a:lstStyle/>
          <a:p>
            <a:r>
              <a:rPr lang="en-IN" dirty="0"/>
              <a:t>Deduction: from a given set of facts infer another fact that is </a:t>
            </a:r>
            <a:r>
              <a:rPr lang="en-IN" i="1" dirty="0"/>
              <a:t>necessarily</a:t>
            </a:r>
            <a:r>
              <a:rPr lang="en-IN" dirty="0"/>
              <a:t> true</a:t>
            </a:r>
          </a:p>
          <a:p>
            <a:pPr lvl="1"/>
            <a:r>
              <a:rPr lang="en-IN" dirty="0"/>
              <a:t>From Cause to Effect</a:t>
            </a:r>
          </a:p>
          <a:p>
            <a:pPr lvl="1"/>
            <a:r>
              <a:rPr lang="en-IN" dirty="0"/>
              <a:t>Example: if we know that anyone has certain disease we can infer that he/she will show those symptoms that necessarily follows because there is a causal connection between disease and the symptoms that occur because of that.</a:t>
            </a:r>
          </a:p>
          <a:p>
            <a:r>
              <a:rPr lang="en-IN" dirty="0"/>
              <a:t>Abduction: from a given set of facts infer another fact that is possibly true</a:t>
            </a:r>
          </a:p>
          <a:p>
            <a:pPr lvl="1"/>
            <a:r>
              <a:rPr lang="en-IN" dirty="0"/>
              <a:t>From Effect to Cause</a:t>
            </a:r>
          </a:p>
          <a:p>
            <a:pPr lvl="1"/>
            <a:r>
              <a:rPr lang="en-IN" dirty="0"/>
              <a:t>Generally what we do is we go in the other direction: we look at the symptoms and we infer the disease. That may not necessarily (always) be true but possibly true (that’s why doctors ask for some test) </a:t>
            </a:r>
          </a:p>
          <a:p>
            <a:pPr lvl="1"/>
            <a:r>
              <a:rPr lang="en-IN" dirty="0"/>
              <a:t>Doctors generally use abduction</a:t>
            </a:r>
          </a:p>
          <a:p>
            <a:pPr lvl="1"/>
            <a:r>
              <a:rPr lang="en-IN" dirty="0"/>
              <a:t>It has been shown that abduction is not always a valid form of reasoning. </a:t>
            </a:r>
          </a:p>
          <a:p>
            <a:r>
              <a:rPr lang="en-IN" dirty="0"/>
              <a:t>Induction: from a given set of facts infer a new fact</a:t>
            </a:r>
          </a:p>
          <a:p>
            <a:pPr lvl="1"/>
            <a:r>
              <a:rPr lang="en-IN" dirty="0"/>
              <a:t>Also known as generalization: recognizing that a number of entities in the domain share some common property, and assert that as a general statement</a:t>
            </a:r>
          </a:p>
          <a:p>
            <a:pPr lvl="1"/>
            <a:r>
              <a:rPr lang="en-IN" dirty="0"/>
              <a:t>The peepul leaf is green, the neem leaf is green, The Mango leaf is green….</a:t>
            </a:r>
          </a:p>
          <a:p>
            <a:pPr lvl="1"/>
            <a:r>
              <a:rPr lang="en-IN" dirty="0"/>
              <a:t>All leaves are green.</a:t>
            </a:r>
          </a:p>
          <a:p>
            <a:endParaRPr lang="en-IN" dirty="0"/>
          </a:p>
        </p:txBody>
      </p:sp>
    </p:spTree>
    <p:extLst>
      <p:ext uri="{BB962C8B-B14F-4D97-AF65-F5344CB8AC3E}">
        <p14:creationId xmlns:p14="http://schemas.microsoft.com/office/powerpoint/2010/main" val="359965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043C-DE0B-40BF-BF23-48C9C8647456}"/>
              </a:ext>
            </a:extLst>
          </p:cNvPr>
          <p:cNvSpPr>
            <a:spLocks noGrp="1"/>
          </p:cNvSpPr>
          <p:nvPr>
            <p:ph type="title"/>
          </p:nvPr>
        </p:nvSpPr>
        <p:spPr/>
        <p:txBody>
          <a:bodyPr/>
          <a:lstStyle/>
          <a:p>
            <a:r>
              <a:rPr lang="en-IN" dirty="0"/>
              <a:t>Induction</a:t>
            </a:r>
          </a:p>
        </p:txBody>
      </p:sp>
      <p:sp>
        <p:nvSpPr>
          <p:cNvPr id="3" name="Content Placeholder 2">
            <a:extLst>
              <a:ext uri="{FF2B5EF4-FFF2-40B4-BE49-F238E27FC236}">
                <a16:creationId xmlns:a16="http://schemas.microsoft.com/office/drawing/2014/main" id="{FB21A7A5-18E3-49B8-B2BA-056A378F28F5}"/>
              </a:ext>
            </a:extLst>
          </p:cNvPr>
          <p:cNvSpPr>
            <a:spLocks noGrp="1"/>
          </p:cNvSpPr>
          <p:nvPr>
            <p:ph idx="1"/>
          </p:nvPr>
        </p:nvSpPr>
        <p:spPr/>
        <p:txBody>
          <a:bodyPr/>
          <a:lstStyle/>
          <a:p>
            <a:r>
              <a:rPr lang="en-IN" dirty="0"/>
              <a:t>What is the next number in the series</a:t>
            </a:r>
          </a:p>
          <a:p>
            <a:pPr lvl="1"/>
            <a:r>
              <a:rPr lang="en-IN" dirty="0"/>
              <a:t>1, 2, 3, 4, ….</a:t>
            </a:r>
          </a:p>
        </p:txBody>
      </p:sp>
    </p:spTree>
    <p:extLst>
      <p:ext uri="{BB962C8B-B14F-4D97-AF65-F5344CB8AC3E}">
        <p14:creationId xmlns:p14="http://schemas.microsoft.com/office/powerpoint/2010/main" val="271807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0BFD-921A-4C7F-9ABD-BAE609B8A544}"/>
              </a:ext>
            </a:extLst>
          </p:cNvPr>
          <p:cNvSpPr>
            <a:spLocks noGrp="1"/>
          </p:cNvSpPr>
          <p:nvPr>
            <p:ph type="title"/>
          </p:nvPr>
        </p:nvSpPr>
        <p:spPr/>
        <p:txBody>
          <a:bodyPr/>
          <a:lstStyle/>
          <a:p>
            <a:r>
              <a:rPr lang="en-IN" dirty="0"/>
              <a:t>RA 1 (Remote Agent 1)</a:t>
            </a:r>
          </a:p>
        </p:txBody>
      </p:sp>
      <p:sp>
        <p:nvSpPr>
          <p:cNvPr id="3" name="Content Placeholder 2">
            <a:extLst>
              <a:ext uri="{FF2B5EF4-FFF2-40B4-BE49-F238E27FC236}">
                <a16:creationId xmlns:a16="http://schemas.microsoft.com/office/drawing/2014/main" id="{877956C7-E184-484C-8F6C-174DD4899598}"/>
              </a:ext>
            </a:extLst>
          </p:cNvPr>
          <p:cNvSpPr>
            <a:spLocks noGrp="1"/>
          </p:cNvSpPr>
          <p:nvPr>
            <p:ph idx="1"/>
          </p:nvPr>
        </p:nvSpPr>
        <p:spPr/>
        <p:txBody>
          <a:bodyPr/>
          <a:lstStyle/>
          <a:p>
            <a:r>
              <a:rPr lang="en-IN" dirty="0"/>
              <a:t>Example of one of the most well known Agent </a:t>
            </a:r>
            <a:r>
              <a:rPr lang="en-IN" dirty="0" err="1"/>
              <a:t>softwares</a:t>
            </a:r>
            <a:endParaRPr lang="en-IN" dirty="0"/>
          </a:p>
          <a:p>
            <a:r>
              <a:rPr lang="en-IN" dirty="0"/>
              <a:t>Implemented by NASA many years ago</a:t>
            </a:r>
          </a:p>
          <a:p>
            <a:r>
              <a:rPr lang="en-IN" dirty="0"/>
              <a:t>You give it some goals and send it into space and then they demonstrated it takes some decisions autonomously</a:t>
            </a:r>
          </a:p>
          <a:p>
            <a:pPr lvl="1"/>
            <a:r>
              <a:rPr lang="en-IN" dirty="0"/>
              <a:t>Even if it ran into some faults, it could detect those faults and get around them in some way etc.</a:t>
            </a:r>
          </a:p>
          <a:p>
            <a:endParaRPr lang="en-IN" dirty="0"/>
          </a:p>
          <a:p>
            <a:pPr lvl="1"/>
            <a:endParaRPr lang="en-IN" dirty="0"/>
          </a:p>
          <a:p>
            <a:endParaRPr lang="en-IN" dirty="0"/>
          </a:p>
        </p:txBody>
      </p:sp>
    </p:spTree>
    <p:extLst>
      <p:ext uri="{BB962C8B-B14F-4D97-AF65-F5344CB8AC3E}">
        <p14:creationId xmlns:p14="http://schemas.microsoft.com/office/powerpoint/2010/main" val="347738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9DB7-5455-4648-A197-BF70ACC8C331}"/>
              </a:ext>
            </a:extLst>
          </p:cNvPr>
          <p:cNvSpPr>
            <a:spLocks noGrp="1"/>
          </p:cNvSpPr>
          <p:nvPr>
            <p:ph type="title"/>
          </p:nvPr>
        </p:nvSpPr>
        <p:spPr/>
        <p:txBody>
          <a:bodyPr/>
          <a:lstStyle/>
          <a:p>
            <a:r>
              <a:rPr lang="en-IN" dirty="0"/>
              <a:t>Turing Test</a:t>
            </a:r>
          </a:p>
        </p:txBody>
      </p:sp>
      <p:sp>
        <p:nvSpPr>
          <p:cNvPr id="3" name="Content Placeholder 2">
            <a:extLst>
              <a:ext uri="{FF2B5EF4-FFF2-40B4-BE49-F238E27FC236}">
                <a16:creationId xmlns:a16="http://schemas.microsoft.com/office/drawing/2014/main" id="{FA6C94B4-D77D-4D62-8E43-5E169A62BAD9}"/>
              </a:ext>
            </a:extLst>
          </p:cNvPr>
          <p:cNvSpPr>
            <a:spLocks noGrp="1"/>
          </p:cNvSpPr>
          <p:nvPr>
            <p:ph idx="1"/>
          </p:nvPr>
        </p:nvSpPr>
        <p:spPr/>
        <p:txBody>
          <a:bodyPr/>
          <a:lstStyle/>
          <a:p>
            <a:pPr algn="just"/>
            <a:r>
              <a:rPr lang="en-US" b="0" i="0" dirty="0">
                <a:solidFill>
                  <a:srgbClr val="333333"/>
                </a:solidFill>
                <a:effectLst/>
                <a:latin typeface="inter-regular"/>
              </a:rPr>
              <a:t>Turing Test was introduced by Turing in his 1950 paper, "Computing Machinery and Intelligence," which considered the question, "Can Machine think?"</a:t>
            </a:r>
          </a:p>
          <a:p>
            <a:pPr algn="just"/>
            <a:r>
              <a:rPr lang="en-US" b="0" i="0" dirty="0">
                <a:solidFill>
                  <a:srgbClr val="333333"/>
                </a:solidFill>
                <a:effectLst/>
                <a:latin typeface="inter-regular"/>
              </a:rPr>
              <a:t>Alan Turing introduced a test to check whether a machine can think like a human or not, this test is known as the Turing Test. </a:t>
            </a:r>
          </a:p>
          <a:p>
            <a:pPr algn="just"/>
            <a:r>
              <a:rPr lang="en-US" b="0" i="0" dirty="0">
                <a:solidFill>
                  <a:srgbClr val="333333"/>
                </a:solidFill>
                <a:effectLst/>
                <a:latin typeface="inter-regular"/>
              </a:rPr>
              <a:t>In this test, Turing proposed that the computer can be said to be an intelligent if it can mimic human response under specific conditions.</a:t>
            </a:r>
          </a:p>
          <a:p>
            <a:pPr lvl="1" algn="just"/>
            <a:r>
              <a:rPr lang="en-US" b="0" i="0" dirty="0">
                <a:solidFill>
                  <a:srgbClr val="000000"/>
                </a:solidFill>
                <a:effectLst/>
                <a:latin typeface="Nunito"/>
              </a:rPr>
              <a:t>So, The success of an intelligent behavior of a system can be measured with Turing Test.</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61967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F832-502C-40C8-8C2B-E9D0FF950FBB}"/>
              </a:ext>
            </a:extLst>
          </p:cNvPr>
          <p:cNvSpPr>
            <a:spLocks noGrp="1"/>
          </p:cNvSpPr>
          <p:nvPr>
            <p:ph type="title"/>
          </p:nvPr>
        </p:nvSpPr>
        <p:spPr/>
        <p:txBody>
          <a:bodyPr/>
          <a:lstStyle/>
          <a:p>
            <a:r>
              <a:rPr lang="en-US" b="0" i="0" dirty="0">
                <a:solidFill>
                  <a:srgbClr val="000000"/>
                </a:solidFill>
                <a:effectLst/>
                <a:latin typeface="Heebo"/>
              </a:rPr>
              <a:t>What are Intelligent Agent and Environment?</a:t>
            </a:r>
            <a:endParaRPr lang="en-IN" dirty="0"/>
          </a:p>
        </p:txBody>
      </p:sp>
      <p:sp>
        <p:nvSpPr>
          <p:cNvPr id="3" name="Content Placeholder 2">
            <a:extLst>
              <a:ext uri="{FF2B5EF4-FFF2-40B4-BE49-F238E27FC236}">
                <a16:creationId xmlns:a16="http://schemas.microsoft.com/office/drawing/2014/main" id="{BE0F62BF-00E2-4D32-8D11-78427D05B141}"/>
              </a:ext>
            </a:extLst>
          </p:cNvPr>
          <p:cNvSpPr>
            <a:spLocks noGrp="1"/>
          </p:cNvSpPr>
          <p:nvPr>
            <p:ph idx="1"/>
          </p:nvPr>
        </p:nvSpPr>
        <p:spPr/>
        <p:txBody>
          <a:bodyPr/>
          <a:lstStyle/>
          <a:p>
            <a:pPr algn="just"/>
            <a:r>
              <a:rPr lang="en-US" b="0" i="0" dirty="0">
                <a:solidFill>
                  <a:srgbClr val="000000"/>
                </a:solidFill>
                <a:effectLst/>
                <a:latin typeface="Nunito"/>
              </a:rPr>
              <a:t>An </a:t>
            </a:r>
            <a:r>
              <a:rPr lang="en-US" b="1" i="0" dirty="0">
                <a:solidFill>
                  <a:srgbClr val="000000"/>
                </a:solidFill>
                <a:effectLst/>
                <a:latin typeface="Nunito"/>
              </a:rPr>
              <a:t>agent</a:t>
            </a:r>
            <a:r>
              <a:rPr lang="en-US" b="0" i="0" dirty="0">
                <a:solidFill>
                  <a:srgbClr val="000000"/>
                </a:solidFill>
                <a:effectLst/>
                <a:latin typeface="Nunito"/>
              </a:rPr>
              <a:t> is anything that can perceive its environment through </a:t>
            </a:r>
            <a:r>
              <a:rPr lang="en-US" b="1" i="0" dirty="0">
                <a:solidFill>
                  <a:srgbClr val="000000"/>
                </a:solidFill>
                <a:effectLst/>
                <a:latin typeface="Nunito"/>
              </a:rPr>
              <a:t>sensors</a:t>
            </a:r>
            <a:r>
              <a:rPr lang="en-US" b="0" i="0" dirty="0">
                <a:solidFill>
                  <a:srgbClr val="000000"/>
                </a:solidFill>
                <a:effectLst/>
                <a:latin typeface="Nunito"/>
              </a:rPr>
              <a:t> and acts upon that environment through </a:t>
            </a:r>
            <a:r>
              <a:rPr lang="en-US" b="1" i="0" dirty="0">
                <a:solidFill>
                  <a:srgbClr val="000000"/>
                </a:solidFill>
                <a:effectLst/>
                <a:latin typeface="Nunito"/>
              </a:rPr>
              <a:t>effectors.</a:t>
            </a:r>
            <a:endParaRPr lang="en-US" b="0" i="0" dirty="0">
              <a:solidFill>
                <a:srgbClr val="000000"/>
              </a:solidFill>
              <a:effectLst/>
              <a:latin typeface="Nunito"/>
            </a:endParaRPr>
          </a:p>
          <a:p>
            <a:pPr lvl="1" algn="just"/>
            <a:r>
              <a:rPr lang="en-US" b="0" i="0" dirty="0">
                <a:solidFill>
                  <a:srgbClr val="000000"/>
                </a:solidFill>
                <a:effectLst/>
                <a:latin typeface="Nunito"/>
              </a:rPr>
              <a:t>A </a:t>
            </a:r>
            <a:r>
              <a:rPr lang="en-US" b="1" i="0" dirty="0">
                <a:solidFill>
                  <a:srgbClr val="000000"/>
                </a:solidFill>
                <a:effectLst/>
                <a:latin typeface="Nunito"/>
              </a:rPr>
              <a:t>human agent</a:t>
            </a:r>
            <a:r>
              <a:rPr lang="en-US" b="0" i="0" dirty="0">
                <a:solidFill>
                  <a:srgbClr val="000000"/>
                </a:solidFill>
                <a:effectLst/>
                <a:latin typeface="Nunito"/>
              </a:rPr>
              <a:t> has sensory organs such as eyes, ears, nose, tongue and skin parallel to the sensors, and other organs such as hands, legs, mouth, for effectors.</a:t>
            </a:r>
          </a:p>
          <a:p>
            <a:pPr lvl="1" algn="just"/>
            <a:r>
              <a:rPr lang="en-US" b="0" i="0" dirty="0">
                <a:solidFill>
                  <a:srgbClr val="000000"/>
                </a:solidFill>
                <a:effectLst/>
                <a:latin typeface="Nunito"/>
              </a:rPr>
              <a:t>A </a:t>
            </a:r>
            <a:r>
              <a:rPr lang="en-US" b="1" i="0" dirty="0">
                <a:solidFill>
                  <a:srgbClr val="000000"/>
                </a:solidFill>
                <a:effectLst/>
                <a:latin typeface="Nunito"/>
              </a:rPr>
              <a:t>robotic agent</a:t>
            </a:r>
            <a:r>
              <a:rPr lang="en-US" b="0" i="0" dirty="0">
                <a:solidFill>
                  <a:srgbClr val="000000"/>
                </a:solidFill>
                <a:effectLst/>
                <a:latin typeface="Nunito"/>
              </a:rPr>
              <a:t> replaces cameras and infrared range finders for the sensors, and various motors and actuators for effectors.</a:t>
            </a:r>
          </a:p>
          <a:p>
            <a:pPr lvl="1" algn="just"/>
            <a:r>
              <a:rPr lang="en-US" b="0" i="0" dirty="0">
                <a:solidFill>
                  <a:srgbClr val="000000"/>
                </a:solidFill>
                <a:effectLst/>
                <a:latin typeface="Nunito"/>
              </a:rPr>
              <a:t>A </a:t>
            </a:r>
            <a:r>
              <a:rPr lang="en-US" b="1" i="0" dirty="0">
                <a:solidFill>
                  <a:srgbClr val="000000"/>
                </a:solidFill>
                <a:effectLst/>
                <a:latin typeface="Nunito"/>
              </a:rPr>
              <a:t>software agent</a:t>
            </a:r>
            <a:r>
              <a:rPr lang="en-US" b="0" i="0" dirty="0">
                <a:solidFill>
                  <a:srgbClr val="000000"/>
                </a:solidFill>
                <a:effectLst/>
                <a:latin typeface="Nunito"/>
              </a:rPr>
              <a:t> has encoded bit strings as its programs and actions.</a:t>
            </a:r>
          </a:p>
          <a:p>
            <a:endParaRPr lang="en-IN" dirty="0"/>
          </a:p>
        </p:txBody>
      </p:sp>
    </p:spTree>
    <p:extLst>
      <p:ext uri="{BB962C8B-B14F-4D97-AF65-F5344CB8AC3E}">
        <p14:creationId xmlns:p14="http://schemas.microsoft.com/office/powerpoint/2010/main" val="330572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9AF1-6E7E-4F4C-82DF-D6551D5A62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6CCA90-1B71-4D9C-B988-B691B54542AB}"/>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Sensor</a:t>
            </a:r>
            <a:endParaRPr lang="en-US" b="0" i="0" dirty="0">
              <a:solidFill>
                <a:srgbClr val="333333"/>
              </a:solidFill>
              <a:effectLst/>
              <a:latin typeface="inter-regular"/>
            </a:endParaRPr>
          </a:p>
          <a:p>
            <a:pPr lvl="1" algn="just"/>
            <a:r>
              <a:rPr lang="en-US" b="0" i="0" dirty="0">
                <a:solidFill>
                  <a:srgbClr val="333333"/>
                </a:solidFill>
                <a:effectLst/>
                <a:latin typeface="inter-regular"/>
              </a:rPr>
              <a:t>Sensor is a device which detects the change in the environment and sends the information to other electronic devices. </a:t>
            </a:r>
          </a:p>
          <a:p>
            <a:pPr lvl="1" algn="just"/>
            <a:r>
              <a:rPr lang="en-US" b="0" i="0" dirty="0">
                <a:solidFill>
                  <a:srgbClr val="333333"/>
                </a:solidFill>
                <a:effectLst/>
                <a:latin typeface="inter-regular"/>
              </a:rPr>
              <a:t>An agent observes its environment through sensors.</a:t>
            </a:r>
          </a:p>
          <a:p>
            <a:pPr algn="just"/>
            <a:r>
              <a:rPr lang="en-US" b="1" i="0" dirty="0">
                <a:solidFill>
                  <a:srgbClr val="333333"/>
                </a:solidFill>
                <a:effectLst/>
                <a:latin typeface="inter-bold"/>
              </a:rPr>
              <a:t>Actuators</a:t>
            </a:r>
            <a:endParaRPr lang="en-US" b="0" i="0" dirty="0">
              <a:solidFill>
                <a:srgbClr val="333333"/>
              </a:solidFill>
              <a:effectLst/>
              <a:latin typeface="inter-regular"/>
            </a:endParaRPr>
          </a:p>
          <a:p>
            <a:pPr lvl="1" algn="just"/>
            <a:r>
              <a:rPr lang="en-US" b="0" i="0" dirty="0">
                <a:solidFill>
                  <a:srgbClr val="333333"/>
                </a:solidFill>
                <a:effectLst/>
                <a:latin typeface="inter-regular"/>
              </a:rPr>
              <a:t>Actuators are the component of machines that converts energy into motion. </a:t>
            </a:r>
          </a:p>
          <a:p>
            <a:pPr lvl="1" algn="just"/>
            <a:r>
              <a:rPr lang="en-US" b="0" i="0" dirty="0">
                <a:solidFill>
                  <a:srgbClr val="333333"/>
                </a:solidFill>
                <a:effectLst/>
                <a:latin typeface="inter-regular"/>
              </a:rPr>
              <a:t>The actuators are only responsible for moving and controlling a system. </a:t>
            </a:r>
          </a:p>
          <a:p>
            <a:pPr lvl="1" algn="just"/>
            <a:r>
              <a:rPr lang="en-US" b="0" i="0" dirty="0">
                <a:solidFill>
                  <a:srgbClr val="333333"/>
                </a:solidFill>
                <a:effectLst/>
                <a:latin typeface="inter-regular"/>
              </a:rPr>
              <a:t>An actuator can be an electric motor, gears, rails, etc.</a:t>
            </a:r>
          </a:p>
          <a:p>
            <a:pPr algn="just"/>
            <a:r>
              <a:rPr lang="en-US" b="1" i="0" dirty="0">
                <a:solidFill>
                  <a:srgbClr val="333333"/>
                </a:solidFill>
                <a:effectLst/>
                <a:latin typeface="inter-bold"/>
              </a:rPr>
              <a:t>Effectors</a:t>
            </a:r>
            <a:endParaRPr lang="en-US" b="0" i="0" dirty="0">
              <a:solidFill>
                <a:srgbClr val="333333"/>
              </a:solidFill>
              <a:effectLst/>
              <a:latin typeface="inter-regular"/>
            </a:endParaRPr>
          </a:p>
          <a:p>
            <a:pPr lvl="1" algn="just"/>
            <a:r>
              <a:rPr lang="en-US" b="0" i="0" dirty="0">
                <a:solidFill>
                  <a:srgbClr val="333333"/>
                </a:solidFill>
                <a:effectLst/>
                <a:latin typeface="inter-regular"/>
              </a:rPr>
              <a:t>Effectors are the devices which affect the environment. </a:t>
            </a:r>
          </a:p>
          <a:p>
            <a:pPr lvl="1" algn="just"/>
            <a:r>
              <a:rPr lang="en-US" b="0" i="0" dirty="0">
                <a:solidFill>
                  <a:srgbClr val="333333"/>
                </a:solidFill>
                <a:effectLst/>
                <a:latin typeface="inter-regular"/>
              </a:rPr>
              <a:t>Effectors can be legs, wheels, arms, fingers, wings, fins, and display screen.</a:t>
            </a:r>
          </a:p>
          <a:p>
            <a:endParaRPr lang="en-IN" dirty="0"/>
          </a:p>
        </p:txBody>
      </p:sp>
    </p:spTree>
    <p:extLst>
      <p:ext uri="{BB962C8B-B14F-4D97-AF65-F5344CB8AC3E}">
        <p14:creationId xmlns:p14="http://schemas.microsoft.com/office/powerpoint/2010/main" val="10423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5CA9-D4BE-46B1-99AF-EA6BFA72C875}"/>
              </a:ext>
            </a:extLst>
          </p:cNvPr>
          <p:cNvSpPr>
            <a:spLocks noGrp="1"/>
          </p:cNvSpPr>
          <p:nvPr>
            <p:ph type="title"/>
          </p:nvPr>
        </p:nvSpPr>
        <p:spPr/>
        <p:txBody>
          <a:bodyPr/>
          <a:lstStyle/>
          <a:p>
            <a:r>
              <a:rPr lang="en-IN" b="0" i="0" dirty="0">
                <a:solidFill>
                  <a:srgbClr val="000000"/>
                </a:solidFill>
                <a:effectLst/>
                <a:latin typeface="Heebo"/>
              </a:rPr>
              <a:t>Agent Terminology</a:t>
            </a:r>
            <a:endParaRPr lang="en-IN" dirty="0"/>
          </a:p>
        </p:txBody>
      </p:sp>
      <p:sp>
        <p:nvSpPr>
          <p:cNvPr id="3" name="Content Placeholder 2">
            <a:extLst>
              <a:ext uri="{FF2B5EF4-FFF2-40B4-BE49-F238E27FC236}">
                <a16:creationId xmlns:a16="http://schemas.microsoft.com/office/drawing/2014/main" id="{90F4F0EF-360E-4252-9474-2468C76C7704}"/>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Nunito"/>
              </a:rPr>
              <a:t>Performance Measure of Agent</a:t>
            </a:r>
            <a:r>
              <a:rPr lang="en-US" b="0" i="0" dirty="0">
                <a:solidFill>
                  <a:srgbClr val="000000"/>
                </a:solidFill>
                <a:effectLst/>
                <a:latin typeface="Nunito"/>
              </a:rPr>
              <a:t> </a:t>
            </a:r>
          </a:p>
          <a:p>
            <a:pPr lvl="1" algn="just"/>
            <a:r>
              <a:rPr lang="en-US" b="0" i="0" dirty="0">
                <a:solidFill>
                  <a:srgbClr val="000000"/>
                </a:solidFill>
                <a:effectLst/>
                <a:latin typeface="Nunito"/>
              </a:rPr>
              <a:t>It is the criteria, which determines how successful an agent is.</a:t>
            </a:r>
          </a:p>
          <a:p>
            <a:pPr algn="just">
              <a:buFont typeface="Arial" panose="020B0604020202020204" pitchFamily="34" charset="0"/>
              <a:buChar char="•"/>
            </a:pPr>
            <a:r>
              <a:rPr lang="en-US" b="1" i="0" dirty="0">
                <a:solidFill>
                  <a:srgbClr val="000000"/>
                </a:solidFill>
                <a:effectLst/>
                <a:latin typeface="Nunito"/>
              </a:rPr>
              <a:t>Behavior of Agent</a:t>
            </a:r>
            <a:r>
              <a:rPr lang="en-US" b="0" i="0" dirty="0">
                <a:solidFill>
                  <a:srgbClr val="000000"/>
                </a:solidFill>
                <a:effectLst/>
                <a:latin typeface="Nunito"/>
              </a:rPr>
              <a:t> </a:t>
            </a:r>
          </a:p>
          <a:p>
            <a:pPr lvl="1" algn="just"/>
            <a:r>
              <a:rPr lang="en-US" b="0" i="0" dirty="0">
                <a:solidFill>
                  <a:srgbClr val="000000"/>
                </a:solidFill>
                <a:effectLst/>
                <a:latin typeface="Nunito"/>
              </a:rPr>
              <a:t>It is the action that agent performs after any given sequence of percepts.</a:t>
            </a:r>
          </a:p>
          <a:p>
            <a:pPr algn="just">
              <a:buFont typeface="Arial" panose="020B0604020202020204" pitchFamily="34" charset="0"/>
              <a:buChar char="•"/>
            </a:pPr>
            <a:r>
              <a:rPr lang="en-US" b="1" i="0" dirty="0">
                <a:solidFill>
                  <a:srgbClr val="000000"/>
                </a:solidFill>
                <a:effectLst/>
                <a:latin typeface="Nunito"/>
              </a:rPr>
              <a:t>Percept</a:t>
            </a:r>
            <a:r>
              <a:rPr lang="en-US" b="0" i="0" dirty="0">
                <a:solidFill>
                  <a:srgbClr val="000000"/>
                </a:solidFill>
                <a:effectLst/>
                <a:latin typeface="Nunito"/>
              </a:rPr>
              <a:t> </a:t>
            </a:r>
          </a:p>
          <a:p>
            <a:pPr lvl="1" algn="just"/>
            <a:r>
              <a:rPr lang="en-US" b="0" i="0" dirty="0">
                <a:solidFill>
                  <a:srgbClr val="000000"/>
                </a:solidFill>
                <a:effectLst/>
                <a:latin typeface="Nunito"/>
              </a:rPr>
              <a:t>It is agent’s perceptual inputs at a given instance.</a:t>
            </a:r>
          </a:p>
          <a:p>
            <a:pPr algn="just">
              <a:buFont typeface="Arial" panose="020B0604020202020204" pitchFamily="34" charset="0"/>
              <a:buChar char="•"/>
            </a:pPr>
            <a:r>
              <a:rPr lang="en-US" b="1" i="0" dirty="0">
                <a:solidFill>
                  <a:srgbClr val="000000"/>
                </a:solidFill>
                <a:effectLst/>
                <a:latin typeface="Nunito"/>
              </a:rPr>
              <a:t>Percept Sequence</a:t>
            </a:r>
            <a:r>
              <a:rPr lang="en-US" b="0" i="0" dirty="0">
                <a:solidFill>
                  <a:srgbClr val="000000"/>
                </a:solidFill>
                <a:effectLst/>
                <a:latin typeface="Nunito"/>
              </a:rPr>
              <a:t> </a:t>
            </a:r>
          </a:p>
          <a:p>
            <a:pPr lvl="1" algn="just"/>
            <a:r>
              <a:rPr lang="en-US" b="0" i="0" dirty="0">
                <a:solidFill>
                  <a:srgbClr val="000000"/>
                </a:solidFill>
                <a:effectLst/>
                <a:latin typeface="Nunito"/>
              </a:rPr>
              <a:t>It is the history of all that an agent has perceived till date.</a:t>
            </a:r>
          </a:p>
          <a:p>
            <a:pPr algn="just">
              <a:buFont typeface="Arial" panose="020B0604020202020204" pitchFamily="34" charset="0"/>
              <a:buChar char="•"/>
            </a:pPr>
            <a:r>
              <a:rPr lang="en-US" b="1" i="0" dirty="0">
                <a:solidFill>
                  <a:srgbClr val="000000"/>
                </a:solidFill>
                <a:effectLst/>
                <a:latin typeface="Nunito"/>
              </a:rPr>
              <a:t>Agent Function</a:t>
            </a:r>
            <a:r>
              <a:rPr lang="en-US" b="0" i="0" dirty="0">
                <a:solidFill>
                  <a:srgbClr val="000000"/>
                </a:solidFill>
                <a:effectLst/>
                <a:latin typeface="Nunito"/>
              </a:rPr>
              <a:t> </a:t>
            </a:r>
          </a:p>
          <a:p>
            <a:pPr lvl="1" algn="just"/>
            <a:r>
              <a:rPr lang="en-US" b="0" i="0" dirty="0">
                <a:solidFill>
                  <a:srgbClr val="000000"/>
                </a:solidFill>
                <a:effectLst/>
                <a:latin typeface="Nunito"/>
              </a:rPr>
              <a:t>It is a map from the precept sequence to an action.</a:t>
            </a:r>
          </a:p>
          <a:p>
            <a:endParaRPr lang="en-IN" dirty="0"/>
          </a:p>
        </p:txBody>
      </p:sp>
    </p:spTree>
    <p:extLst>
      <p:ext uri="{BB962C8B-B14F-4D97-AF65-F5344CB8AC3E}">
        <p14:creationId xmlns:p14="http://schemas.microsoft.com/office/powerpoint/2010/main" val="3217225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FD0D-E5FA-48DA-8F33-665A73F7409A}"/>
              </a:ext>
            </a:extLst>
          </p:cNvPr>
          <p:cNvSpPr>
            <a:spLocks noGrp="1"/>
          </p:cNvSpPr>
          <p:nvPr>
            <p:ph type="title"/>
          </p:nvPr>
        </p:nvSpPr>
        <p:spPr/>
        <p:txBody>
          <a:bodyPr/>
          <a:lstStyle/>
          <a:p>
            <a:r>
              <a:rPr lang="en-IN" dirty="0"/>
              <a:t>Structure of Intelligent Agents</a:t>
            </a:r>
          </a:p>
        </p:txBody>
      </p:sp>
      <p:sp>
        <p:nvSpPr>
          <p:cNvPr id="3" name="Content Placeholder 2">
            <a:extLst>
              <a:ext uri="{FF2B5EF4-FFF2-40B4-BE49-F238E27FC236}">
                <a16:creationId xmlns:a16="http://schemas.microsoft.com/office/drawing/2014/main" id="{2CA697BD-C9C6-4FD5-9506-AADEFAF19321}"/>
              </a:ext>
            </a:extLst>
          </p:cNvPr>
          <p:cNvSpPr>
            <a:spLocks noGrp="1"/>
          </p:cNvSpPr>
          <p:nvPr>
            <p:ph idx="1"/>
          </p:nvPr>
        </p:nvSpPr>
        <p:spPr/>
        <p:txBody>
          <a:bodyPr>
            <a:normAutofit/>
          </a:bodyPr>
          <a:lstStyle/>
          <a:p>
            <a:r>
              <a:rPr lang="en-US" b="0" i="0" dirty="0">
                <a:solidFill>
                  <a:srgbClr val="273239"/>
                </a:solidFill>
                <a:effectLst/>
                <a:latin typeface="urw-din"/>
              </a:rPr>
              <a:t>To understand the structure of Intelligent Agents, we should be familiar with </a:t>
            </a:r>
            <a:r>
              <a:rPr lang="en-US" b="0" i="1" dirty="0">
                <a:solidFill>
                  <a:srgbClr val="273239"/>
                </a:solidFill>
                <a:effectLst/>
                <a:latin typeface="urw-din"/>
              </a:rPr>
              <a:t>Architecture</a:t>
            </a:r>
            <a:r>
              <a:rPr lang="en-US" b="0" i="0" dirty="0">
                <a:solidFill>
                  <a:srgbClr val="273239"/>
                </a:solidFill>
                <a:effectLst/>
                <a:latin typeface="urw-din"/>
              </a:rPr>
              <a:t> and </a:t>
            </a:r>
            <a:r>
              <a:rPr lang="en-US" b="0" i="1" dirty="0">
                <a:solidFill>
                  <a:srgbClr val="273239"/>
                </a:solidFill>
                <a:effectLst/>
                <a:latin typeface="urw-din"/>
              </a:rPr>
              <a:t>Agent </a:t>
            </a:r>
            <a:r>
              <a:rPr lang="en-US" b="0" i="0" dirty="0">
                <a:solidFill>
                  <a:srgbClr val="273239"/>
                </a:solidFill>
                <a:effectLst/>
                <a:latin typeface="urw-din"/>
              </a:rPr>
              <a:t>programs. </a:t>
            </a:r>
          </a:p>
          <a:p>
            <a:r>
              <a:rPr lang="en-US" b="1" i="0" dirty="0">
                <a:solidFill>
                  <a:srgbClr val="273239"/>
                </a:solidFill>
                <a:effectLst/>
                <a:latin typeface="urw-din"/>
              </a:rPr>
              <a:t>Architecture</a:t>
            </a:r>
            <a:r>
              <a:rPr lang="en-US" b="0" i="0" dirty="0">
                <a:solidFill>
                  <a:srgbClr val="273239"/>
                </a:solidFill>
                <a:effectLst/>
                <a:latin typeface="urw-din"/>
              </a:rPr>
              <a:t> is the machinery that the agent executes on. It is a device with sensors and actuators, for example, a robotic car, a camera, a PC. </a:t>
            </a:r>
          </a:p>
          <a:p>
            <a:r>
              <a:rPr lang="en-US" b="1" i="0" dirty="0">
                <a:solidFill>
                  <a:srgbClr val="273239"/>
                </a:solidFill>
                <a:effectLst/>
                <a:latin typeface="urw-din"/>
              </a:rPr>
              <a:t>Agent program</a:t>
            </a:r>
            <a:r>
              <a:rPr lang="en-US" b="0" i="0" dirty="0">
                <a:solidFill>
                  <a:srgbClr val="273239"/>
                </a:solidFill>
                <a:effectLst/>
                <a:latin typeface="urw-din"/>
              </a:rPr>
              <a:t> is an implementation of an agent function. </a:t>
            </a:r>
            <a:r>
              <a:rPr lang="en-US" b="0" i="0" dirty="0">
                <a:solidFill>
                  <a:srgbClr val="333333"/>
                </a:solidFill>
                <a:effectLst/>
                <a:latin typeface="inter-regular"/>
              </a:rPr>
              <a:t>An agent program executes on the physical architecture to produce function f.</a:t>
            </a:r>
            <a:endParaRPr lang="en-US" b="0" i="0" dirty="0">
              <a:solidFill>
                <a:srgbClr val="273239"/>
              </a:solidFill>
              <a:effectLst/>
              <a:latin typeface="urw-din"/>
            </a:endParaRPr>
          </a:p>
          <a:p>
            <a:r>
              <a:rPr lang="en-IN" b="0" i="1" dirty="0">
                <a:solidFill>
                  <a:srgbClr val="273239"/>
                </a:solidFill>
                <a:effectLst/>
                <a:latin typeface="urw-din"/>
              </a:rPr>
              <a:t>Agent = Architecture + Agent Program</a:t>
            </a:r>
            <a:br>
              <a:rPr lang="en-US" dirty="0"/>
            </a:br>
            <a:r>
              <a:rPr lang="en-US" b="0" i="0" dirty="0">
                <a:solidFill>
                  <a:srgbClr val="273239"/>
                </a:solidFill>
                <a:effectLst/>
                <a:latin typeface="urw-din"/>
              </a:rPr>
              <a:t> </a:t>
            </a:r>
            <a:endParaRPr lang="en-IN" dirty="0"/>
          </a:p>
        </p:txBody>
      </p:sp>
    </p:spTree>
    <p:extLst>
      <p:ext uri="{BB962C8B-B14F-4D97-AF65-F5344CB8AC3E}">
        <p14:creationId xmlns:p14="http://schemas.microsoft.com/office/powerpoint/2010/main" val="4274887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DEF0-75E3-4728-AF23-58008EB30274}"/>
              </a:ext>
            </a:extLst>
          </p:cNvPr>
          <p:cNvSpPr>
            <a:spLocks noGrp="1"/>
          </p:cNvSpPr>
          <p:nvPr>
            <p:ph type="title"/>
          </p:nvPr>
        </p:nvSpPr>
        <p:spPr/>
        <p:txBody>
          <a:bodyPr/>
          <a:lstStyle/>
          <a:p>
            <a:r>
              <a:rPr lang="en-IN" b="0" i="0" dirty="0">
                <a:solidFill>
                  <a:srgbClr val="000000"/>
                </a:solidFill>
                <a:effectLst/>
                <a:latin typeface="Heebo"/>
              </a:rPr>
              <a:t>Rationality</a:t>
            </a:r>
            <a:endParaRPr lang="en-IN" dirty="0"/>
          </a:p>
        </p:txBody>
      </p:sp>
      <p:sp>
        <p:nvSpPr>
          <p:cNvPr id="3" name="Content Placeholder 2">
            <a:extLst>
              <a:ext uri="{FF2B5EF4-FFF2-40B4-BE49-F238E27FC236}">
                <a16:creationId xmlns:a16="http://schemas.microsoft.com/office/drawing/2014/main" id="{36264599-6E24-4F19-886A-808959AA747A}"/>
              </a:ext>
            </a:extLst>
          </p:cNvPr>
          <p:cNvSpPr>
            <a:spLocks noGrp="1"/>
          </p:cNvSpPr>
          <p:nvPr>
            <p:ph idx="1"/>
          </p:nvPr>
        </p:nvSpPr>
        <p:spPr/>
        <p:txBody>
          <a:bodyPr/>
          <a:lstStyle/>
          <a:p>
            <a:pPr algn="just"/>
            <a:r>
              <a:rPr lang="en-US" b="0" i="0" dirty="0">
                <a:effectLst/>
                <a:latin typeface="Nunito"/>
              </a:rPr>
              <a:t>Rationality is concerned with expected actions and results depending upon what the agent has perceived. </a:t>
            </a:r>
          </a:p>
          <a:p>
            <a:pPr algn="just"/>
            <a:r>
              <a:rPr lang="en-US" b="0" i="0" dirty="0">
                <a:effectLst/>
                <a:latin typeface="Nunito"/>
              </a:rPr>
              <a:t>Rationality is nothing but status of being reasonable, sensible, and having good sense of judgment.</a:t>
            </a:r>
          </a:p>
          <a:p>
            <a:pPr algn="just"/>
            <a:r>
              <a:rPr lang="en-US" b="0" i="0" dirty="0">
                <a:effectLst/>
                <a:latin typeface="Nunito"/>
              </a:rPr>
              <a:t>Performing actions with the aim of obtaining useful information is an important part of rationality.</a:t>
            </a:r>
          </a:p>
          <a:p>
            <a:endParaRPr lang="en-IN" dirty="0"/>
          </a:p>
        </p:txBody>
      </p:sp>
    </p:spTree>
    <p:extLst>
      <p:ext uri="{BB962C8B-B14F-4D97-AF65-F5344CB8AC3E}">
        <p14:creationId xmlns:p14="http://schemas.microsoft.com/office/powerpoint/2010/main" val="1579439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CF65-4088-42E6-8A08-2FB898AC35F6}"/>
              </a:ext>
            </a:extLst>
          </p:cNvPr>
          <p:cNvSpPr>
            <a:spLocks noGrp="1"/>
          </p:cNvSpPr>
          <p:nvPr>
            <p:ph type="title"/>
          </p:nvPr>
        </p:nvSpPr>
        <p:spPr/>
        <p:txBody>
          <a:bodyPr/>
          <a:lstStyle/>
          <a:p>
            <a:r>
              <a:rPr lang="en-US" dirty="0">
                <a:solidFill>
                  <a:srgbClr val="202124"/>
                </a:solidFill>
                <a:latin typeface="arial" panose="020B0604020202020204" pitchFamily="34" charset="0"/>
              </a:rPr>
              <a:t>R</a:t>
            </a:r>
            <a:r>
              <a:rPr lang="en-US" b="0" i="0" dirty="0">
                <a:solidFill>
                  <a:srgbClr val="202124"/>
                </a:solidFill>
                <a:effectLst/>
                <a:latin typeface="arial" panose="020B0604020202020204" pitchFamily="34" charset="0"/>
              </a:rPr>
              <a:t>ational agent approach in artificial intelligence</a:t>
            </a:r>
            <a:endParaRPr lang="en-IN" dirty="0"/>
          </a:p>
        </p:txBody>
      </p:sp>
      <p:sp>
        <p:nvSpPr>
          <p:cNvPr id="3" name="Content Placeholder 2">
            <a:extLst>
              <a:ext uri="{FF2B5EF4-FFF2-40B4-BE49-F238E27FC236}">
                <a16:creationId xmlns:a16="http://schemas.microsoft.com/office/drawing/2014/main" id="{5B622468-3FE3-42C4-A62A-40D8A3DE0D12}"/>
              </a:ext>
            </a:extLst>
          </p:cNvPr>
          <p:cNvSpPr>
            <a:spLocks noGrp="1"/>
          </p:cNvSpPr>
          <p:nvPr>
            <p:ph idx="1"/>
          </p:nvPr>
        </p:nvSpPr>
        <p:spPr/>
        <p:txBody>
          <a:bodyPr>
            <a:normAutofit/>
          </a:bodyPr>
          <a:lstStyle/>
          <a:p>
            <a:r>
              <a:rPr lang="en-US" i="0" dirty="0">
                <a:solidFill>
                  <a:srgbClr val="202124"/>
                </a:solidFill>
                <a:effectLst/>
              </a:rPr>
              <a:t>Artificial intelligence is defined as the study of rational agents. </a:t>
            </a:r>
          </a:p>
          <a:p>
            <a:r>
              <a:rPr lang="en-US" i="0" dirty="0">
                <a:solidFill>
                  <a:srgbClr val="202124"/>
                </a:solidFill>
                <a:effectLst/>
              </a:rPr>
              <a:t>A rational agent could be anything that makes decisions, as a person, firm, machine, or software. </a:t>
            </a:r>
          </a:p>
          <a:p>
            <a:r>
              <a:rPr lang="en-US" i="0" dirty="0">
                <a:solidFill>
                  <a:srgbClr val="202124"/>
                </a:solidFill>
                <a:effectLst/>
              </a:rPr>
              <a:t>It carries out an action with the best outcome after considering past and current percepts (agent's perceptual inputs at a given instance).</a:t>
            </a:r>
          </a:p>
          <a:p>
            <a:r>
              <a:rPr lang="en-US" i="0" dirty="0">
                <a:solidFill>
                  <a:srgbClr val="333333"/>
                </a:solidFill>
                <a:effectLst/>
              </a:rPr>
              <a:t>AI is about creating rational agents to use for game theory and decision theory for various real-world scenarios.</a:t>
            </a:r>
            <a:endParaRPr lang="en-IN" dirty="0"/>
          </a:p>
        </p:txBody>
      </p:sp>
    </p:spTree>
    <p:extLst>
      <p:ext uri="{BB962C8B-B14F-4D97-AF65-F5344CB8AC3E}">
        <p14:creationId xmlns:p14="http://schemas.microsoft.com/office/powerpoint/2010/main" val="3715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34E6-BBA1-4A52-B722-C9AC9338086F}"/>
              </a:ext>
            </a:extLst>
          </p:cNvPr>
          <p:cNvSpPr>
            <a:spLocks noGrp="1"/>
          </p:cNvSpPr>
          <p:nvPr>
            <p:ph type="title"/>
          </p:nvPr>
        </p:nvSpPr>
        <p:spPr/>
        <p:txBody>
          <a:bodyPr/>
          <a:lstStyle/>
          <a:p>
            <a:r>
              <a:rPr lang="en-IN" dirty="0"/>
              <a:t>Game Theory</a:t>
            </a:r>
          </a:p>
        </p:txBody>
      </p:sp>
      <p:sp>
        <p:nvSpPr>
          <p:cNvPr id="3" name="Content Placeholder 2">
            <a:extLst>
              <a:ext uri="{FF2B5EF4-FFF2-40B4-BE49-F238E27FC236}">
                <a16:creationId xmlns:a16="http://schemas.microsoft.com/office/drawing/2014/main" id="{78494A62-F0FD-42E0-BBFF-291A66E8D862}"/>
              </a:ext>
            </a:extLst>
          </p:cNvPr>
          <p:cNvSpPr>
            <a:spLocks noGrp="1"/>
          </p:cNvSpPr>
          <p:nvPr>
            <p:ph idx="1"/>
          </p:nvPr>
        </p:nvSpPr>
        <p:spPr/>
        <p:txBody>
          <a:bodyPr/>
          <a:lstStyle/>
          <a:p>
            <a:r>
              <a:rPr lang="en-US" b="0" i="0" dirty="0">
                <a:effectLst/>
                <a:latin typeface="arial" panose="020B0604020202020204" pitchFamily="34" charset="0"/>
              </a:rPr>
              <a:t>It is a</a:t>
            </a:r>
            <a:r>
              <a:rPr lang="en-US" i="0" dirty="0">
                <a:effectLst/>
                <a:latin typeface="arial" panose="020B0604020202020204" pitchFamily="34" charset="0"/>
              </a:rPr>
              <a:t> branch of applied mathematics that provides tools for analyzing situations in which parties, called players, make decisions that are interdependent. </a:t>
            </a:r>
            <a:endParaRPr lang="en-US" dirty="0">
              <a:latin typeface="arial" panose="020B0604020202020204" pitchFamily="34" charset="0"/>
            </a:endParaRPr>
          </a:p>
          <a:p>
            <a:r>
              <a:rPr lang="en-US" b="0" i="0" dirty="0">
                <a:effectLst/>
                <a:latin typeface="arial" panose="020B0604020202020204" pitchFamily="34" charset="0"/>
              </a:rPr>
              <a:t>This interdependence causes each player to consider the other player's possible decisions, or strategies, in formulating strategy.</a:t>
            </a:r>
            <a:endParaRPr lang="en-IN" dirty="0"/>
          </a:p>
        </p:txBody>
      </p:sp>
    </p:spTree>
    <p:extLst>
      <p:ext uri="{BB962C8B-B14F-4D97-AF65-F5344CB8AC3E}">
        <p14:creationId xmlns:p14="http://schemas.microsoft.com/office/powerpoint/2010/main" val="2274745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F7E7-94B3-4A44-8F93-9F75D434B471}"/>
              </a:ext>
            </a:extLst>
          </p:cNvPr>
          <p:cNvSpPr>
            <a:spLocks noGrp="1"/>
          </p:cNvSpPr>
          <p:nvPr>
            <p:ph type="title"/>
          </p:nvPr>
        </p:nvSpPr>
        <p:spPr/>
        <p:txBody>
          <a:bodyPr/>
          <a:lstStyle/>
          <a:p>
            <a:r>
              <a:rPr lang="en-IN" dirty="0"/>
              <a:t>Decision Theory</a:t>
            </a:r>
          </a:p>
        </p:txBody>
      </p:sp>
      <p:sp>
        <p:nvSpPr>
          <p:cNvPr id="3" name="Content Placeholder 2">
            <a:extLst>
              <a:ext uri="{FF2B5EF4-FFF2-40B4-BE49-F238E27FC236}">
                <a16:creationId xmlns:a16="http://schemas.microsoft.com/office/drawing/2014/main" id="{18B931D6-8627-476D-9F81-C94A50E3B2D5}"/>
              </a:ext>
            </a:extLst>
          </p:cNvPr>
          <p:cNvSpPr>
            <a:spLocks noGrp="1"/>
          </p:cNvSpPr>
          <p:nvPr>
            <p:ph idx="1"/>
          </p:nvPr>
        </p:nvSpPr>
        <p:spPr/>
        <p:txBody>
          <a:bodyPr/>
          <a:lstStyle/>
          <a:p>
            <a:r>
              <a:rPr lang="en-US" b="0" i="0" dirty="0">
                <a:effectLst/>
                <a:latin typeface="arial" panose="020B0604020202020204" pitchFamily="34" charset="0"/>
              </a:rPr>
              <a:t>Decision theory is </a:t>
            </a:r>
            <a:r>
              <a:rPr lang="en-US" b="1" i="0" dirty="0">
                <a:effectLst/>
                <a:latin typeface="arial" panose="020B0604020202020204" pitchFamily="34" charset="0"/>
              </a:rPr>
              <a:t>the study of a person or agents' choices</a:t>
            </a:r>
            <a:r>
              <a:rPr lang="en-US" b="0" i="0" dirty="0">
                <a:effectLst/>
                <a:latin typeface="arial" panose="020B0604020202020204" pitchFamily="34" charset="0"/>
              </a:rPr>
              <a:t>. </a:t>
            </a:r>
          </a:p>
          <a:p>
            <a:r>
              <a:rPr lang="en-US" b="0" i="0" dirty="0">
                <a:effectLst/>
                <a:latin typeface="arial" panose="020B0604020202020204" pitchFamily="34" charset="0"/>
              </a:rPr>
              <a:t>The theory helps us understand the logic behind the choices professionals, consumers, or even voters make. </a:t>
            </a:r>
          </a:p>
          <a:p>
            <a:r>
              <a:rPr lang="en-US" b="0" i="0" dirty="0">
                <a:effectLst/>
                <a:latin typeface="arial" panose="020B0604020202020204" pitchFamily="34" charset="0"/>
              </a:rPr>
              <a:t>The choices come with consequences.</a:t>
            </a:r>
            <a:endParaRPr lang="en-IN" dirty="0"/>
          </a:p>
        </p:txBody>
      </p:sp>
    </p:spTree>
    <p:extLst>
      <p:ext uri="{BB962C8B-B14F-4D97-AF65-F5344CB8AC3E}">
        <p14:creationId xmlns:p14="http://schemas.microsoft.com/office/powerpoint/2010/main" val="1382359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1070-A115-415A-A311-5A85DF773319}"/>
              </a:ext>
            </a:extLst>
          </p:cNvPr>
          <p:cNvSpPr>
            <a:spLocks noGrp="1"/>
          </p:cNvSpPr>
          <p:nvPr>
            <p:ph type="title"/>
          </p:nvPr>
        </p:nvSpPr>
        <p:spPr/>
        <p:txBody>
          <a:bodyPr/>
          <a:lstStyle/>
          <a:p>
            <a:r>
              <a:rPr lang="en-IN" dirty="0"/>
              <a:t>Rational Agent</a:t>
            </a:r>
          </a:p>
        </p:txBody>
      </p:sp>
      <p:sp>
        <p:nvSpPr>
          <p:cNvPr id="3" name="Content Placeholder 2">
            <a:extLst>
              <a:ext uri="{FF2B5EF4-FFF2-40B4-BE49-F238E27FC236}">
                <a16:creationId xmlns:a16="http://schemas.microsoft.com/office/drawing/2014/main" id="{B78DAAD3-C407-4F82-B5A7-84E65B780AC3}"/>
              </a:ext>
            </a:extLst>
          </p:cNvPr>
          <p:cNvSpPr>
            <a:spLocks noGrp="1"/>
          </p:cNvSpPr>
          <p:nvPr>
            <p:ph idx="1"/>
          </p:nvPr>
        </p:nvSpPr>
        <p:spPr/>
        <p:txBody>
          <a:bodyPr/>
          <a:lstStyle/>
          <a:p>
            <a:r>
              <a:rPr lang="en-US" b="0" i="0" dirty="0">
                <a:effectLst/>
                <a:latin typeface="inter-regular"/>
              </a:rPr>
              <a:t>For an AI agent, the rational action is most important because in AI reinforcement learning algorithm, for each best possible action, agent gets the positive reward and for each wrong action, an agent gets a negative reward.</a:t>
            </a:r>
            <a:endParaRPr lang="en-IN" dirty="0"/>
          </a:p>
        </p:txBody>
      </p:sp>
    </p:spTree>
    <p:extLst>
      <p:ext uri="{BB962C8B-B14F-4D97-AF65-F5344CB8AC3E}">
        <p14:creationId xmlns:p14="http://schemas.microsoft.com/office/powerpoint/2010/main" val="2489662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3332-D7B8-47F8-A79A-7F97564C2F54}"/>
              </a:ext>
            </a:extLst>
          </p:cNvPr>
          <p:cNvSpPr>
            <a:spLocks noGrp="1"/>
          </p:cNvSpPr>
          <p:nvPr>
            <p:ph type="title"/>
          </p:nvPr>
        </p:nvSpPr>
        <p:spPr/>
        <p:txBody>
          <a:bodyPr/>
          <a:lstStyle/>
          <a:p>
            <a:r>
              <a:rPr lang="en-US" b="1" i="0" dirty="0">
                <a:effectLst/>
                <a:latin typeface="Lato"/>
              </a:rPr>
              <a:t>How Does a Rational Agent Work?</a:t>
            </a:r>
            <a:endParaRPr lang="en-IN" dirty="0"/>
          </a:p>
        </p:txBody>
      </p:sp>
      <p:sp>
        <p:nvSpPr>
          <p:cNvPr id="3" name="Content Placeholder 2">
            <a:extLst>
              <a:ext uri="{FF2B5EF4-FFF2-40B4-BE49-F238E27FC236}">
                <a16:creationId xmlns:a16="http://schemas.microsoft.com/office/drawing/2014/main" id="{61F4C2FD-ECF2-449E-9605-C8FBAC4751AD}"/>
              </a:ext>
            </a:extLst>
          </p:cNvPr>
          <p:cNvSpPr>
            <a:spLocks noGrp="1"/>
          </p:cNvSpPr>
          <p:nvPr>
            <p:ph idx="1"/>
          </p:nvPr>
        </p:nvSpPr>
        <p:spPr>
          <a:xfrm>
            <a:off x="247357" y="1867828"/>
            <a:ext cx="5013960" cy="4351338"/>
          </a:xfrm>
        </p:spPr>
        <p:txBody>
          <a:bodyPr>
            <a:normAutofit fontScale="92500" lnSpcReduction="20000"/>
          </a:bodyPr>
          <a:lstStyle/>
          <a:p>
            <a:r>
              <a:rPr lang="en-US" b="0" i="0" dirty="0">
                <a:effectLst/>
                <a:latin typeface="Lato"/>
              </a:rPr>
              <a:t>A rational agent is essentially a goal-based agent. </a:t>
            </a:r>
          </a:p>
          <a:p>
            <a:r>
              <a:rPr lang="en-US" b="0" i="0" dirty="0">
                <a:effectLst/>
                <a:latin typeface="Lato"/>
              </a:rPr>
              <a:t>It assesses its environment by considering what it is like. </a:t>
            </a:r>
          </a:p>
          <a:p>
            <a:r>
              <a:rPr lang="en-US" b="0" i="0" dirty="0">
                <a:effectLst/>
                <a:latin typeface="Lato"/>
              </a:rPr>
              <a:t>It then looks at each available action in its arsenal and determines how it will affect the environment and help it attain its goal. </a:t>
            </a:r>
          </a:p>
          <a:p>
            <a:r>
              <a:rPr lang="en-US" b="0" i="0" dirty="0">
                <a:effectLst/>
                <a:latin typeface="Lato"/>
              </a:rPr>
              <a:t>It tries out all the possible steps before choosing the best one, that will move it closest to its objective.</a:t>
            </a:r>
            <a:endParaRPr lang="en-IN" dirty="0"/>
          </a:p>
        </p:txBody>
      </p:sp>
      <p:pic>
        <p:nvPicPr>
          <p:cNvPr id="1026" name="Picture 2" descr="What is a Rational Agent">
            <a:extLst>
              <a:ext uri="{FF2B5EF4-FFF2-40B4-BE49-F238E27FC236}">
                <a16:creationId xmlns:a16="http://schemas.microsoft.com/office/drawing/2014/main" id="{E0647636-3DB5-415E-A743-27F2E8835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847" y="2066986"/>
            <a:ext cx="6560796" cy="395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8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3BC8-D89F-4662-9E62-808EFD94264D}"/>
              </a:ext>
            </a:extLst>
          </p:cNvPr>
          <p:cNvSpPr>
            <a:spLocks noGrp="1"/>
          </p:cNvSpPr>
          <p:nvPr>
            <p:ph type="title"/>
          </p:nvPr>
        </p:nvSpPr>
        <p:spPr/>
        <p:txBody>
          <a:bodyPr>
            <a:normAutofit/>
          </a:bodyPr>
          <a:lstStyle/>
          <a:p>
            <a:r>
              <a:rPr lang="en-US" sz="3600" dirty="0">
                <a:effectLst/>
                <a:latin typeface="Rockwell" panose="02060603020205020403" pitchFamily="18" charset="0"/>
                <a:ea typeface="Calibri" panose="020F0502020204030204" pitchFamily="34" charset="0"/>
                <a:cs typeface="Calibri" panose="020F0502020204030204" pitchFamily="34" charset="0"/>
              </a:rPr>
              <a:t>Turing Test</a:t>
            </a:r>
            <a:endParaRPr lang="en-IN" sz="7200" dirty="0"/>
          </a:p>
        </p:txBody>
      </p:sp>
      <p:sp>
        <p:nvSpPr>
          <p:cNvPr id="3" name="Content Placeholder 2">
            <a:extLst>
              <a:ext uri="{FF2B5EF4-FFF2-40B4-BE49-F238E27FC236}">
                <a16:creationId xmlns:a16="http://schemas.microsoft.com/office/drawing/2014/main" id="{7696FA6F-EB7B-4771-B284-FF881B5D5446}"/>
              </a:ext>
            </a:extLst>
          </p:cNvPr>
          <p:cNvSpPr>
            <a:spLocks noGrp="1"/>
          </p:cNvSpPr>
          <p:nvPr>
            <p:ph idx="1"/>
          </p:nvPr>
        </p:nvSpPr>
        <p:spPr/>
        <p:txBody>
          <a:bodyPr>
            <a:normAutofit/>
          </a:bodyPr>
          <a:lstStyle/>
          <a:p>
            <a:pPr algn="just"/>
            <a:r>
              <a:rPr lang="en-US" b="0" i="0" dirty="0">
                <a:solidFill>
                  <a:srgbClr val="000000"/>
                </a:solidFill>
                <a:effectLst/>
                <a:latin typeface="Nunito"/>
              </a:rPr>
              <a:t>Two persons and a machine to be evaluated participate in the test. </a:t>
            </a:r>
          </a:p>
          <a:p>
            <a:pPr algn="just"/>
            <a:r>
              <a:rPr lang="en-US" b="0" i="0" dirty="0">
                <a:solidFill>
                  <a:srgbClr val="000000"/>
                </a:solidFill>
                <a:effectLst/>
                <a:latin typeface="Nunito"/>
              </a:rPr>
              <a:t>Out of the two persons, one plays the role of the tester. </a:t>
            </a:r>
          </a:p>
          <a:p>
            <a:pPr algn="just"/>
            <a:r>
              <a:rPr lang="en-US" b="0" i="0" dirty="0">
                <a:solidFill>
                  <a:srgbClr val="000000"/>
                </a:solidFill>
                <a:effectLst/>
                <a:latin typeface="Nunito"/>
              </a:rPr>
              <a:t>Each of them sits in different rooms. </a:t>
            </a:r>
          </a:p>
          <a:p>
            <a:pPr algn="just"/>
            <a:r>
              <a:rPr lang="en-US" b="0" i="0" dirty="0">
                <a:solidFill>
                  <a:srgbClr val="000000"/>
                </a:solidFill>
                <a:effectLst/>
                <a:latin typeface="Nunito"/>
              </a:rPr>
              <a:t>The tester is unaware of who is machine and who is a human. </a:t>
            </a:r>
          </a:p>
          <a:p>
            <a:pPr algn="just"/>
            <a:r>
              <a:rPr lang="en-US" b="0" i="0" dirty="0" err="1">
                <a:solidFill>
                  <a:srgbClr val="000000"/>
                </a:solidFill>
                <a:effectLst/>
                <a:latin typeface="Nunito"/>
              </a:rPr>
              <a:t>He/She</a:t>
            </a:r>
            <a:r>
              <a:rPr lang="en-US" b="0" i="0" dirty="0">
                <a:solidFill>
                  <a:srgbClr val="000000"/>
                </a:solidFill>
                <a:effectLst/>
                <a:latin typeface="Nunito"/>
              </a:rPr>
              <a:t> interrogates the questions by typing and sending them to both intelligences, to which he receives typed responses.</a:t>
            </a:r>
          </a:p>
          <a:p>
            <a:pPr algn="just"/>
            <a:r>
              <a:rPr lang="en-US" b="0" i="0" dirty="0">
                <a:solidFill>
                  <a:srgbClr val="000000"/>
                </a:solidFill>
                <a:effectLst/>
                <a:latin typeface="Nunito"/>
              </a:rPr>
              <a:t>This test aims at fooling the tester. </a:t>
            </a:r>
          </a:p>
          <a:p>
            <a:pPr algn="just"/>
            <a:r>
              <a:rPr lang="en-US" b="0" i="0" dirty="0">
                <a:solidFill>
                  <a:srgbClr val="000000"/>
                </a:solidFill>
                <a:effectLst/>
                <a:latin typeface="Nunito"/>
              </a:rPr>
              <a:t>If the tester fails to determine machine’s response from the human response, then the machine is said to be intelligent.</a:t>
            </a:r>
          </a:p>
          <a:p>
            <a:endParaRPr lang="en-IN" dirty="0"/>
          </a:p>
        </p:txBody>
      </p:sp>
    </p:spTree>
    <p:extLst>
      <p:ext uri="{BB962C8B-B14F-4D97-AF65-F5344CB8AC3E}">
        <p14:creationId xmlns:p14="http://schemas.microsoft.com/office/powerpoint/2010/main" val="876814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5EB1-CDD7-4641-A99C-D4A4C4A875EC}"/>
              </a:ext>
            </a:extLst>
          </p:cNvPr>
          <p:cNvSpPr>
            <a:spLocks noGrp="1"/>
          </p:cNvSpPr>
          <p:nvPr>
            <p:ph type="title"/>
          </p:nvPr>
        </p:nvSpPr>
        <p:spPr/>
        <p:txBody>
          <a:bodyPr/>
          <a:lstStyle/>
          <a:p>
            <a:r>
              <a:rPr lang="en-US" b="1" i="0" dirty="0">
                <a:effectLst/>
                <a:latin typeface="Lato"/>
              </a:rPr>
              <a:t>How Does a Rational Agent Work?</a:t>
            </a:r>
            <a:endParaRPr lang="en-IN" dirty="0"/>
          </a:p>
        </p:txBody>
      </p:sp>
      <p:sp>
        <p:nvSpPr>
          <p:cNvPr id="3" name="Content Placeholder 2">
            <a:extLst>
              <a:ext uri="{FF2B5EF4-FFF2-40B4-BE49-F238E27FC236}">
                <a16:creationId xmlns:a16="http://schemas.microsoft.com/office/drawing/2014/main" id="{5EDE9561-F29B-4C38-88E1-730779B8344E}"/>
              </a:ext>
            </a:extLst>
          </p:cNvPr>
          <p:cNvSpPr>
            <a:spLocks noGrp="1"/>
          </p:cNvSpPr>
          <p:nvPr>
            <p:ph idx="1"/>
          </p:nvPr>
        </p:nvSpPr>
        <p:spPr/>
        <p:txBody>
          <a:bodyPr/>
          <a:lstStyle/>
          <a:p>
            <a:r>
              <a:rPr lang="en-US" b="0" i="0" dirty="0">
                <a:effectLst/>
                <a:latin typeface="Lato"/>
              </a:rPr>
              <a:t>A sensor could be a camera, an infrared device, a sonar, an ultrasound, a radar, or a lidar in the image above. </a:t>
            </a:r>
          </a:p>
          <a:p>
            <a:r>
              <a:rPr lang="en-US" b="0" i="0" dirty="0">
                <a:effectLst/>
                <a:latin typeface="Lato"/>
              </a:rPr>
              <a:t>It helps an AI robot determine an object’s or its surroundings, size, identify a thing, and determine distances. </a:t>
            </a:r>
          </a:p>
          <a:p>
            <a:r>
              <a:rPr lang="en-US" b="0" i="0" dirty="0">
                <a:effectLst/>
                <a:latin typeface="Lato"/>
              </a:rPr>
              <a:t>An effector, meanwhile, is any device that affects a particular environment. </a:t>
            </a:r>
          </a:p>
          <a:p>
            <a:pPr lvl="1"/>
            <a:r>
              <a:rPr lang="en-US" b="0" i="0" dirty="0">
                <a:effectLst/>
                <a:latin typeface="Lato"/>
              </a:rPr>
              <a:t>It could be a robot’s legs, wheels, arms, fingers, wings, or fins. </a:t>
            </a:r>
          </a:p>
        </p:txBody>
      </p:sp>
    </p:spTree>
    <p:extLst>
      <p:ext uri="{BB962C8B-B14F-4D97-AF65-F5344CB8AC3E}">
        <p14:creationId xmlns:p14="http://schemas.microsoft.com/office/powerpoint/2010/main" val="3941126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2B07-665B-47A9-883A-0D2DF5162F84}"/>
              </a:ext>
            </a:extLst>
          </p:cNvPr>
          <p:cNvSpPr>
            <a:spLocks noGrp="1"/>
          </p:cNvSpPr>
          <p:nvPr>
            <p:ph type="title"/>
          </p:nvPr>
        </p:nvSpPr>
        <p:spPr/>
        <p:txBody>
          <a:bodyPr>
            <a:normAutofit/>
          </a:bodyPr>
          <a:lstStyle/>
          <a:p>
            <a:r>
              <a:rPr lang="en-US" b="1" i="0" dirty="0">
                <a:solidFill>
                  <a:srgbClr val="2E3444"/>
                </a:solidFill>
                <a:effectLst/>
                <a:latin typeface="Lato"/>
              </a:rPr>
              <a:t>Real-World Applications of a Rational Agent</a:t>
            </a:r>
            <a:endParaRPr lang="en-IN" dirty="0"/>
          </a:p>
        </p:txBody>
      </p:sp>
      <p:sp>
        <p:nvSpPr>
          <p:cNvPr id="3" name="Content Placeholder 2">
            <a:extLst>
              <a:ext uri="{FF2B5EF4-FFF2-40B4-BE49-F238E27FC236}">
                <a16:creationId xmlns:a16="http://schemas.microsoft.com/office/drawing/2014/main" id="{6DDB102F-F1DD-48C2-9BC0-C1C7E3E3D281}"/>
              </a:ext>
            </a:extLst>
          </p:cNvPr>
          <p:cNvSpPr>
            <a:spLocks noGrp="1"/>
          </p:cNvSpPr>
          <p:nvPr>
            <p:ph idx="1"/>
          </p:nvPr>
        </p:nvSpPr>
        <p:spPr/>
        <p:txBody>
          <a:bodyPr>
            <a:normAutofit/>
          </a:bodyPr>
          <a:lstStyle/>
          <a:p>
            <a:r>
              <a:rPr lang="en-US" b="0" i="0" dirty="0">
                <a:effectLst/>
                <a:latin typeface="Lato"/>
              </a:rPr>
              <a:t>Rational agents are also used in </a:t>
            </a:r>
          </a:p>
          <a:p>
            <a:pPr lvl="1"/>
            <a:r>
              <a:rPr lang="en-US" b="0" i="0" dirty="0">
                <a:effectLst/>
                <a:latin typeface="Lato"/>
              </a:rPr>
              <a:t>self-driving vehicles, </a:t>
            </a:r>
          </a:p>
          <a:p>
            <a:pPr lvl="1"/>
            <a:r>
              <a:rPr lang="en-US" b="0" i="0" dirty="0">
                <a:effectLst/>
                <a:latin typeface="Lato"/>
              </a:rPr>
              <a:t>energy-saving air-conditioning units, </a:t>
            </a:r>
          </a:p>
          <a:p>
            <a:pPr lvl="1"/>
            <a:r>
              <a:rPr lang="en-US" b="0" i="0" dirty="0">
                <a:effectLst/>
                <a:latin typeface="Lato"/>
              </a:rPr>
              <a:t>automated lights,</a:t>
            </a:r>
          </a:p>
          <a:p>
            <a:pPr lvl="1"/>
            <a:r>
              <a:rPr lang="en-US" dirty="0">
                <a:latin typeface="Lato"/>
              </a:rPr>
              <a:t>Autonomous vacuum cleaner, and</a:t>
            </a:r>
          </a:p>
          <a:p>
            <a:pPr lvl="1"/>
            <a:r>
              <a:rPr lang="en-US" b="0" i="0" dirty="0">
                <a:effectLst/>
                <a:latin typeface="Lato"/>
              </a:rPr>
              <a:t>other devices that need environmental inputs to decide the best course of action to take</a:t>
            </a:r>
          </a:p>
          <a:p>
            <a:pPr lvl="1"/>
            <a:endParaRPr lang="en-US" b="0" i="0" dirty="0">
              <a:solidFill>
                <a:srgbClr val="2E3444"/>
              </a:solidFill>
              <a:effectLst/>
              <a:latin typeface="Lato"/>
            </a:endParaRPr>
          </a:p>
          <a:p>
            <a:endParaRPr lang="en-IN" dirty="0"/>
          </a:p>
        </p:txBody>
      </p:sp>
    </p:spTree>
    <p:extLst>
      <p:ext uri="{BB962C8B-B14F-4D97-AF65-F5344CB8AC3E}">
        <p14:creationId xmlns:p14="http://schemas.microsoft.com/office/powerpoint/2010/main" val="139227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EE97-829D-4B4A-BC6C-0E00A17F9D93}"/>
              </a:ext>
            </a:extLst>
          </p:cNvPr>
          <p:cNvSpPr>
            <a:spLocks noGrp="1"/>
          </p:cNvSpPr>
          <p:nvPr>
            <p:ph type="title"/>
          </p:nvPr>
        </p:nvSpPr>
        <p:spPr/>
        <p:txBody>
          <a:bodyPr/>
          <a:lstStyle/>
          <a:p>
            <a:r>
              <a:rPr lang="en-IN" b="1" dirty="0"/>
              <a:t>Vacuum Cleaner</a:t>
            </a:r>
          </a:p>
        </p:txBody>
      </p:sp>
      <p:sp>
        <p:nvSpPr>
          <p:cNvPr id="3" name="Content Placeholder 2">
            <a:extLst>
              <a:ext uri="{FF2B5EF4-FFF2-40B4-BE49-F238E27FC236}">
                <a16:creationId xmlns:a16="http://schemas.microsoft.com/office/drawing/2014/main" id="{25411D2E-E5A7-4311-8FC2-8EFE115EE5E4}"/>
              </a:ext>
            </a:extLst>
          </p:cNvPr>
          <p:cNvSpPr>
            <a:spLocks noGrp="1"/>
          </p:cNvSpPr>
          <p:nvPr>
            <p:ph idx="1"/>
          </p:nvPr>
        </p:nvSpPr>
        <p:spPr/>
        <p:txBody>
          <a:bodyPr>
            <a:normAutofit fontScale="92500" lnSpcReduction="10000"/>
          </a:bodyPr>
          <a:lstStyle/>
          <a:p>
            <a:r>
              <a:rPr lang="en-US" b="0" i="0" dirty="0">
                <a:effectLst/>
              </a:rPr>
              <a:t>A rational agent can be used for an autonomous vacuum cleaner. </a:t>
            </a:r>
          </a:p>
          <a:p>
            <a:r>
              <a:rPr lang="en-US" b="0" i="0" dirty="0">
                <a:effectLst/>
              </a:rPr>
              <a:t>When it runs, it always looks at its surroundings to determine where it will go next. </a:t>
            </a:r>
          </a:p>
          <a:p>
            <a:r>
              <a:rPr lang="en-US" b="0" i="0" dirty="0">
                <a:effectLst/>
              </a:rPr>
              <a:t>If something is preventing it from moving to the left (e.g., a sofa leg), it will consider moving to the right and do so if it can. </a:t>
            </a:r>
          </a:p>
          <a:p>
            <a:r>
              <a:rPr lang="en-US" b="0" i="0" dirty="0">
                <a:effectLst/>
              </a:rPr>
              <a:t>It moves around a room, avoiding obstructions (i.e., furniture) while moving back and forth, sucking dirt when present.</a:t>
            </a:r>
          </a:p>
          <a:p>
            <a:r>
              <a:rPr lang="en-US" b="0" i="0" dirty="0">
                <a:effectLst/>
              </a:rPr>
              <a:t>It has the environment as the floor which it is trying to clean. </a:t>
            </a:r>
            <a:endParaRPr lang="en-US" dirty="0"/>
          </a:p>
          <a:p>
            <a:r>
              <a:rPr lang="en-US" b="0" i="0" dirty="0">
                <a:effectLst/>
              </a:rPr>
              <a:t>It has sensors like Camera's or dirt sensors which try to sense the environment. </a:t>
            </a:r>
          </a:p>
          <a:p>
            <a:r>
              <a:rPr lang="en-US" b="0" i="0" dirty="0">
                <a:effectLst/>
              </a:rPr>
              <a:t>It has the brushes and the suction pumps as actuators which take action.</a:t>
            </a:r>
            <a:endParaRPr lang="en-IN" dirty="0"/>
          </a:p>
          <a:p>
            <a:endParaRPr lang="en-IN" dirty="0"/>
          </a:p>
        </p:txBody>
      </p:sp>
    </p:spTree>
    <p:extLst>
      <p:ext uri="{BB962C8B-B14F-4D97-AF65-F5344CB8AC3E}">
        <p14:creationId xmlns:p14="http://schemas.microsoft.com/office/powerpoint/2010/main" val="2696357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D41-18ED-4D0B-B3E2-956D069598CA}"/>
              </a:ext>
            </a:extLst>
          </p:cNvPr>
          <p:cNvSpPr>
            <a:spLocks noGrp="1"/>
          </p:cNvSpPr>
          <p:nvPr>
            <p:ph type="title"/>
          </p:nvPr>
        </p:nvSpPr>
        <p:spPr/>
        <p:txBody>
          <a:bodyPr>
            <a:normAutofit/>
          </a:bodyPr>
          <a:lstStyle/>
          <a:p>
            <a:r>
              <a:rPr lang="en-US" b="1" i="0" dirty="0">
                <a:solidFill>
                  <a:srgbClr val="2E3444"/>
                </a:solidFill>
                <a:effectLst/>
                <a:latin typeface="Lato"/>
              </a:rPr>
              <a:t>What Makes a Rational Agent Effective?</a:t>
            </a:r>
            <a:endParaRPr lang="en-IN" dirty="0"/>
          </a:p>
        </p:txBody>
      </p:sp>
      <p:sp>
        <p:nvSpPr>
          <p:cNvPr id="3" name="Content Placeholder 2">
            <a:extLst>
              <a:ext uri="{FF2B5EF4-FFF2-40B4-BE49-F238E27FC236}">
                <a16:creationId xmlns:a16="http://schemas.microsoft.com/office/drawing/2014/main" id="{557D0436-624F-40DC-8825-3FDE005D0A85}"/>
              </a:ext>
            </a:extLst>
          </p:cNvPr>
          <p:cNvSpPr>
            <a:spLocks noGrp="1"/>
          </p:cNvSpPr>
          <p:nvPr>
            <p:ph idx="1"/>
          </p:nvPr>
        </p:nvSpPr>
        <p:spPr/>
        <p:txBody>
          <a:bodyPr/>
          <a:lstStyle/>
          <a:p>
            <a:pPr algn="l"/>
            <a:r>
              <a:rPr lang="en-US" b="0" i="0" dirty="0">
                <a:effectLst/>
                <a:latin typeface="Lato"/>
              </a:rPr>
              <a:t>A rational agent works if you can measure its performance. </a:t>
            </a:r>
          </a:p>
          <a:p>
            <a:pPr algn="l"/>
            <a:r>
              <a:rPr lang="en-US" b="0" i="0" dirty="0">
                <a:effectLst/>
                <a:latin typeface="Lato"/>
              </a:rPr>
              <a:t>The higher its performance measure is, the more rational an agent is. </a:t>
            </a:r>
          </a:p>
          <a:p>
            <a:pPr algn="l"/>
            <a:r>
              <a:rPr lang="en-US" b="0" i="0" dirty="0">
                <a:effectLst/>
                <a:latin typeface="Lato"/>
              </a:rPr>
              <a:t>Its performance measure is gauged using these criteria:</a:t>
            </a:r>
          </a:p>
          <a:p>
            <a:pPr lvl="1"/>
            <a:r>
              <a:rPr lang="en-US" b="0" i="0" dirty="0">
                <a:effectLst/>
                <a:latin typeface="Lato"/>
              </a:rPr>
              <a:t>How well it achieves its goals</a:t>
            </a:r>
          </a:p>
          <a:p>
            <a:pPr lvl="1"/>
            <a:r>
              <a:rPr lang="en-US" b="0" i="0" dirty="0">
                <a:effectLst/>
                <a:latin typeface="Lato"/>
              </a:rPr>
              <a:t>How well it assesses its environment</a:t>
            </a:r>
          </a:p>
          <a:p>
            <a:pPr lvl="1"/>
            <a:r>
              <a:rPr lang="en-US" b="0" i="0" dirty="0">
                <a:effectLst/>
                <a:latin typeface="Lato"/>
              </a:rPr>
              <a:t>How many actions it can perform</a:t>
            </a:r>
          </a:p>
          <a:p>
            <a:endParaRPr lang="en-IN" dirty="0"/>
          </a:p>
        </p:txBody>
      </p:sp>
    </p:spTree>
    <p:extLst>
      <p:ext uri="{BB962C8B-B14F-4D97-AF65-F5344CB8AC3E}">
        <p14:creationId xmlns:p14="http://schemas.microsoft.com/office/powerpoint/2010/main" val="642345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A30D-83EB-4DB9-B7BA-4620BCEEF37B}"/>
              </a:ext>
            </a:extLst>
          </p:cNvPr>
          <p:cNvSpPr>
            <a:spLocks noGrp="1"/>
          </p:cNvSpPr>
          <p:nvPr>
            <p:ph type="title"/>
          </p:nvPr>
        </p:nvSpPr>
        <p:spPr/>
        <p:txBody>
          <a:bodyPr/>
          <a:lstStyle/>
          <a:p>
            <a:r>
              <a:rPr lang="en-US" dirty="0">
                <a:latin typeface="Lato"/>
              </a:rPr>
              <a:t>A self-driving car</a:t>
            </a:r>
            <a:endParaRPr lang="en-IN" dirty="0"/>
          </a:p>
        </p:txBody>
      </p:sp>
      <p:sp>
        <p:nvSpPr>
          <p:cNvPr id="3" name="Content Placeholder 2">
            <a:extLst>
              <a:ext uri="{FF2B5EF4-FFF2-40B4-BE49-F238E27FC236}">
                <a16:creationId xmlns:a16="http://schemas.microsoft.com/office/drawing/2014/main" id="{A93CF4C6-3DB2-4BAB-8365-E42CD8962D1C}"/>
              </a:ext>
            </a:extLst>
          </p:cNvPr>
          <p:cNvSpPr>
            <a:spLocks noGrp="1"/>
          </p:cNvSpPr>
          <p:nvPr>
            <p:ph idx="1"/>
          </p:nvPr>
        </p:nvSpPr>
        <p:spPr/>
        <p:txBody>
          <a:bodyPr/>
          <a:lstStyle/>
          <a:p>
            <a:r>
              <a:rPr lang="en-US" b="0" i="0" dirty="0">
                <a:effectLst/>
                <a:latin typeface="Lato"/>
              </a:rPr>
              <a:t>A self-driving car, for example, is rational if it can bring you safely and comfortably where you need to go in the shortest amount of time. </a:t>
            </a:r>
          </a:p>
          <a:p>
            <a:r>
              <a:rPr lang="en-US" b="0" i="0" dirty="0">
                <a:effectLst/>
                <a:latin typeface="Lato"/>
              </a:rPr>
              <a:t>It needs to follow road signs and directions and avoid other vehicles, people, and other obstructions, including traffic.</a:t>
            </a:r>
          </a:p>
          <a:p>
            <a:r>
              <a:rPr lang="en-IN" b="0" i="0" dirty="0">
                <a:effectLst/>
                <a:latin typeface="Lato"/>
              </a:rPr>
              <a:t>Autonomous vehicles have sensors that include cameras, sonars, Global Positioning System (GPS) devices, speedometers, odometers, accelerometers, and keyboards. </a:t>
            </a:r>
          </a:p>
          <a:p>
            <a:r>
              <a:rPr lang="en-IN" b="0" i="0" dirty="0">
                <a:effectLst/>
                <a:latin typeface="Lato"/>
              </a:rPr>
              <a:t>They also have actuators, including steering wheels, accelerators, brakes, signals, and horns.</a:t>
            </a:r>
            <a:endParaRPr lang="en-IN" dirty="0"/>
          </a:p>
        </p:txBody>
      </p:sp>
    </p:spTree>
    <p:extLst>
      <p:ext uri="{BB962C8B-B14F-4D97-AF65-F5344CB8AC3E}">
        <p14:creationId xmlns:p14="http://schemas.microsoft.com/office/powerpoint/2010/main" val="3488932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3863-4AF5-4531-BD9D-92848E623A51}"/>
              </a:ext>
            </a:extLst>
          </p:cNvPr>
          <p:cNvSpPr>
            <a:spLocks noGrp="1"/>
          </p:cNvSpPr>
          <p:nvPr>
            <p:ph type="title"/>
          </p:nvPr>
        </p:nvSpPr>
        <p:spPr/>
        <p:txBody>
          <a:bodyPr/>
          <a:lstStyle/>
          <a:p>
            <a:r>
              <a:rPr lang="en-US" b="0" i="0" dirty="0">
                <a:effectLst/>
                <a:latin typeface="Lato"/>
              </a:rPr>
              <a:t>So, what is a rational agent? </a:t>
            </a:r>
            <a:endParaRPr lang="en-IN" dirty="0"/>
          </a:p>
        </p:txBody>
      </p:sp>
      <p:sp>
        <p:nvSpPr>
          <p:cNvPr id="3" name="Content Placeholder 2">
            <a:extLst>
              <a:ext uri="{FF2B5EF4-FFF2-40B4-BE49-F238E27FC236}">
                <a16:creationId xmlns:a16="http://schemas.microsoft.com/office/drawing/2014/main" id="{29690A3F-FB70-4FBE-BC67-A4D790EBE220}"/>
              </a:ext>
            </a:extLst>
          </p:cNvPr>
          <p:cNvSpPr>
            <a:spLocks noGrp="1"/>
          </p:cNvSpPr>
          <p:nvPr>
            <p:ph idx="1"/>
          </p:nvPr>
        </p:nvSpPr>
        <p:spPr/>
        <p:txBody>
          <a:bodyPr/>
          <a:lstStyle/>
          <a:p>
            <a:r>
              <a:rPr lang="en-US" b="0" i="0" dirty="0">
                <a:effectLst/>
                <a:latin typeface="Lato"/>
              </a:rPr>
              <a:t>Similar to our </a:t>
            </a:r>
            <a:r>
              <a:rPr lang="en-US" b="1" i="0" dirty="0">
                <a:effectLst/>
                <a:latin typeface="Lato"/>
              </a:rPr>
              <a:t>brain</a:t>
            </a:r>
            <a:r>
              <a:rPr lang="en-US" b="0" i="0" dirty="0">
                <a:effectLst/>
                <a:latin typeface="Lato"/>
              </a:rPr>
              <a:t>, which tells parts of your body (e.g., your arms and legs) what to do when your sensors (e.g., eyes, ears, and nose) sense something in your surroundings you need to avoid so you will not get hurt.</a:t>
            </a:r>
            <a:endParaRPr lang="en-IN" dirty="0"/>
          </a:p>
        </p:txBody>
      </p:sp>
    </p:spTree>
    <p:extLst>
      <p:ext uri="{BB962C8B-B14F-4D97-AF65-F5344CB8AC3E}">
        <p14:creationId xmlns:p14="http://schemas.microsoft.com/office/powerpoint/2010/main" val="1068248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3E4B-C45F-46EB-9020-A070B0D3964B}"/>
              </a:ext>
            </a:extLst>
          </p:cNvPr>
          <p:cNvSpPr>
            <a:spLocks noGrp="1"/>
          </p:cNvSpPr>
          <p:nvPr>
            <p:ph type="title"/>
          </p:nvPr>
        </p:nvSpPr>
        <p:spPr/>
        <p:txBody>
          <a:bodyPr/>
          <a:lstStyle/>
          <a:p>
            <a:r>
              <a:rPr lang="en-IN" b="0" i="0" dirty="0">
                <a:effectLst/>
                <a:latin typeface="erdana"/>
              </a:rPr>
              <a:t>PEAS Representation</a:t>
            </a:r>
            <a:endParaRPr lang="en-IN" dirty="0"/>
          </a:p>
        </p:txBody>
      </p:sp>
      <p:sp>
        <p:nvSpPr>
          <p:cNvPr id="3" name="Content Placeholder 2">
            <a:extLst>
              <a:ext uri="{FF2B5EF4-FFF2-40B4-BE49-F238E27FC236}">
                <a16:creationId xmlns:a16="http://schemas.microsoft.com/office/drawing/2014/main" id="{B59C50C1-528F-4D05-AF61-BAC770F265D6}"/>
              </a:ext>
            </a:extLst>
          </p:cNvPr>
          <p:cNvSpPr>
            <a:spLocks noGrp="1"/>
          </p:cNvSpPr>
          <p:nvPr>
            <p:ph idx="1"/>
          </p:nvPr>
        </p:nvSpPr>
        <p:spPr/>
        <p:txBody>
          <a:bodyPr/>
          <a:lstStyle/>
          <a:p>
            <a:pPr algn="just"/>
            <a:r>
              <a:rPr lang="en-US" b="0" i="0" dirty="0">
                <a:effectLst/>
                <a:latin typeface="inter-regular"/>
              </a:rPr>
              <a:t>PEAS is a type of model on which an AI agent works upon. </a:t>
            </a:r>
          </a:p>
          <a:p>
            <a:pPr algn="just"/>
            <a:r>
              <a:rPr lang="en-US" b="0" i="0" dirty="0">
                <a:effectLst/>
                <a:latin typeface="inter-regular"/>
              </a:rPr>
              <a:t>When we define an AI agent or rational agent, then we can group its properties under PEAS representation model. </a:t>
            </a:r>
          </a:p>
          <a:p>
            <a:pPr algn="just"/>
            <a:r>
              <a:rPr lang="en-US" b="0" i="0" dirty="0">
                <a:effectLst/>
                <a:latin typeface="inter-regular"/>
              </a:rPr>
              <a:t>It is made up of four words:</a:t>
            </a:r>
          </a:p>
          <a:p>
            <a:pPr lvl="1" algn="just"/>
            <a:r>
              <a:rPr lang="en-US" b="1" i="0" dirty="0">
                <a:effectLst/>
                <a:latin typeface="inter-bold"/>
              </a:rPr>
              <a:t>P:</a:t>
            </a:r>
            <a:r>
              <a:rPr lang="en-US" b="0" i="0" dirty="0">
                <a:effectLst/>
                <a:latin typeface="inter-regular"/>
              </a:rPr>
              <a:t> Performance measure</a:t>
            </a:r>
          </a:p>
          <a:p>
            <a:pPr lvl="1" algn="just"/>
            <a:r>
              <a:rPr lang="en-US" b="1" i="0" dirty="0">
                <a:effectLst/>
                <a:latin typeface="inter-bold"/>
              </a:rPr>
              <a:t>E:</a:t>
            </a:r>
            <a:r>
              <a:rPr lang="en-US" b="0" i="0" dirty="0">
                <a:effectLst/>
                <a:latin typeface="inter-regular"/>
              </a:rPr>
              <a:t> Environment</a:t>
            </a:r>
          </a:p>
          <a:p>
            <a:pPr lvl="1" algn="just"/>
            <a:r>
              <a:rPr lang="en-US" b="1" i="0" dirty="0">
                <a:effectLst/>
                <a:latin typeface="inter-bold"/>
              </a:rPr>
              <a:t>A:</a:t>
            </a:r>
            <a:r>
              <a:rPr lang="en-US" b="0" i="0" dirty="0">
                <a:effectLst/>
                <a:latin typeface="inter-regular"/>
              </a:rPr>
              <a:t> Actuators</a:t>
            </a:r>
          </a:p>
          <a:p>
            <a:pPr lvl="1" algn="just"/>
            <a:r>
              <a:rPr lang="en-US" b="1" i="0" dirty="0">
                <a:effectLst/>
                <a:latin typeface="inter-bold"/>
              </a:rPr>
              <a:t>S:</a:t>
            </a:r>
            <a:r>
              <a:rPr lang="en-US" b="0" i="0" dirty="0">
                <a:effectLst/>
                <a:latin typeface="inter-regular"/>
              </a:rPr>
              <a:t> Sensors</a:t>
            </a:r>
          </a:p>
          <a:p>
            <a:endParaRPr lang="en-IN" dirty="0"/>
          </a:p>
        </p:txBody>
      </p:sp>
    </p:spTree>
    <p:extLst>
      <p:ext uri="{BB962C8B-B14F-4D97-AF65-F5344CB8AC3E}">
        <p14:creationId xmlns:p14="http://schemas.microsoft.com/office/powerpoint/2010/main" val="2438321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CDD4-5A9B-4ABB-9A98-B0A63A50F126}"/>
              </a:ext>
            </a:extLst>
          </p:cNvPr>
          <p:cNvSpPr>
            <a:spLocks noGrp="1"/>
          </p:cNvSpPr>
          <p:nvPr>
            <p:ph type="title"/>
          </p:nvPr>
        </p:nvSpPr>
        <p:spPr/>
        <p:txBody>
          <a:bodyPr/>
          <a:lstStyle/>
          <a:p>
            <a:r>
              <a:rPr lang="en-IN" b="0" i="0" dirty="0">
                <a:effectLst/>
                <a:latin typeface="erdana"/>
              </a:rPr>
              <a:t>PEAS for self-driving cars</a:t>
            </a:r>
            <a:endParaRPr lang="en-IN" dirty="0"/>
          </a:p>
        </p:txBody>
      </p:sp>
      <p:sp>
        <p:nvSpPr>
          <p:cNvPr id="3" name="Content Placeholder 2">
            <a:extLst>
              <a:ext uri="{FF2B5EF4-FFF2-40B4-BE49-F238E27FC236}">
                <a16:creationId xmlns:a16="http://schemas.microsoft.com/office/drawing/2014/main" id="{BB5D4BA9-B604-41F9-85D7-17FAA709E850}"/>
              </a:ext>
            </a:extLst>
          </p:cNvPr>
          <p:cNvSpPr>
            <a:spLocks noGrp="1"/>
          </p:cNvSpPr>
          <p:nvPr>
            <p:ph idx="1"/>
          </p:nvPr>
        </p:nvSpPr>
        <p:spPr/>
        <p:txBody>
          <a:bodyPr/>
          <a:lstStyle/>
          <a:p>
            <a:pPr algn="just"/>
            <a:r>
              <a:rPr lang="en-IN" b="1" i="0" dirty="0">
                <a:effectLst/>
                <a:latin typeface="inter-bold"/>
              </a:rPr>
              <a:t>Performance:</a:t>
            </a:r>
            <a:r>
              <a:rPr lang="en-IN" b="0" i="0" dirty="0">
                <a:effectLst/>
                <a:latin typeface="inter-regular"/>
              </a:rPr>
              <a:t> Safety, time, legal drive, comfort</a:t>
            </a:r>
          </a:p>
          <a:p>
            <a:pPr algn="just"/>
            <a:r>
              <a:rPr lang="en-IN" b="1" i="0" dirty="0">
                <a:effectLst/>
                <a:latin typeface="inter-bold"/>
              </a:rPr>
              <a:t>Environment:</a:t>
            </a:r>
            <a:r>
              <a:rPr lang="en-IN" b="0" i="0" dirty="0">
                <a:effectLst/>
                <a:latin typeface="inter-regular"/>
              </a:rPr>
              <a:t> Roads, other vehicles, road signs, pedestrian</a:t>
            </a:r>
          </a:p>
          <a:p>
            <a:pPr algn="just"/>
            <a:r>
              <a:rPr lang="en-IN" b="1" i="0" dirty="0">
                <a:effectLst/>
                <a:latin typeface="inter-bold"/>
              </a:rPr>
              <a:t>Actuators:</a:t>
            </a:r>
            <a:r>
              <a:rPr lang="en-IN" b="0" i="0" dirty="0">
                <a:effectLst/>
                <a:latin typeface="inter-regular"/>
              </a:rPr>
              <a:t> Steering, accelerator, brake, signal, horn</a:t>
            </a:r>
          </a:p>
          <a:p>
            <a:pPr algn="just"/>
            <a:r>
              <a:rPr lang="en-IN" b="1" i="0" dirty="0">
                <a:effectLst/>
                <a:latin typeface="inter-bold"/>
              </a:rPr>
              <a:t>Sensors:</a:t>
            </a:r>
            <a:r>
              <a:rPr lang="en-IN" b="0" i="0" dirty="0">
                <a:effectLst/>
                <a:latin typeface="inter-regular"/>
              </a:rPr>
              <a:t> Camera, GPS, speedometer, odometer, accelerometer, sonar.</a:t>
            </a:r>
          </a:p>
          <a:p>
            <a:endParaRPr lang="en-IN" dirty="0"/>
          </a:p>
        </p:txBody>
      </p:sp>
    </p:spTree>
    <p:extLst>
      <p:ext uri="{BB962C8B-B14F-4D97-AF65-F5344CB8AC3E}">
        <p14:creationId xmlns:p14="http://schemas.microsoft.com/office/powerpoint/2010/main" val="284302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4255-1FFA-422A-B8D6-6B0C1D1C7D3C}"/>
              </a:ext>
            </a:extLst>
          </p:cNvPr>
          <p:cNvSpPr>
            <a:spLocks noGrp="1"/>
          </p:cNvSpPr>
          <p:nvPr>
            <p:ph type="title"/>
          </p:nvPr>
        </p:nvSpPr>
        <p:spPr>
          <a:xfrm>
            <a:off x="345832" y="210377"/>
            <a:ext cx="10515600" cy="1325563"/>
          </a:xfrm>
        </p:spPr>
        <p:txBody>
          <a:bodyPr>
            <a:normAutofit/>
          </a:bodyPr>
          <a:lstStyle/>
          <a:p>
            <a:r>
              <a:rPr lang="en-US" b="0" i="0" dirty="0">
                <a:effectLst/>
                <a:latin typeface="erdana"/>
              </a:rPr>
              <a:t>Example of Agents with their PEAS representation</a:t>
            </a:r>
            <a:endParaRPr lang="en-IN" dirty="0"/>
          </a:p>
        </p:txBody>
      </p:sp>
      <p:graphicFrame>
        <p:nvGraphicFramePr>
          <p:cNvPr id="4" name="Content Placeholder 3">
            <a:extLst>
              <a:ext uri="{FF2B5EF4-FFF2-40B4-BE49-F238E27FC236}">
                <a16:creationId xmlns:a16="http://schemas.microsoft.com/office/drawing/2014/main" id="{222C6E31-8CF0-41BB-9F2F-F669CECB33E5}"/>
              </a:ext>
            </a:extLst>
          </p:cNvPr>
          <p:cNvGraphicFramePr>
            <a:graphicFrameLocks noGrp="1"/>
          </p:cNvGraphicFramePr>
          <p:nvPr>
            <p:ph idx="1"/>
            <p:extLst>
              <p:ext uri="{D42A27DB-BD31-4B8C-83A1-F6EECF244321}">
                <p14:modId xmlns:p14="http://schemas.microsoft.com/office/powerpoint/2010/main" val="4276021409"/>
              </p:ext>
            </p:extLst>
          </p:nvPr>
        </p:nvGraphicFramePr>
        <p:xfrm>
          <a:off x="3953022" y="1097280"/>
          <a:ext cx="7652825" cy="5395595"/>
        </p:xfrm>
        <a:graphic>
          <a:graphicData uri="http://schemas.openxmlformats.org/drawingml/2006/table">
            <a:tbl>
              <a:tblPr/>
              <a:tblGrid>
                <a:gridCol w="1530565">
                  <a:extLst>
                    <a:ext uri="{9D8B030D-6E8A-4147-A177-3AD203B41FA5}">
                      <a16:colId xmlns:a16="http://schemas.microsoft.com/office/drawing/2014/main" val="3482980134"/>
                    </a:ext>
                  </a:extLst>
                </a:gridCol>
                <a:gridCol w="1530565">
                  <a:extLst>
                    <a:ext uri="{9D8B030D-6E8A-4147-A177-3AD203B41FA5}">
                      <a16:colId xmlns:a16="http://schemas.microsoft.com/office/drawing/2014/main" val="4096589283"/>
                    </a:ext>
                  </a:extLst>
                </a:gridCol>
                <a:gridCol w="1530565">
                  <a:extLst>
                    <a:ext uri="{9D8B030D-6E8A-4147-A177-3AD203B41FA5}">
                      <a16:colId xmlns:a16="http://schemas.microsoft.com/office/drawing/2014/main" val="3749510699"/>
                    </a:ext>
                  </a:extLst>
                </a:gridCol>
                <a:gridCol w="1530565">
                  <a:extLst>
                    <a:ext uri="{9D8B030D-6E8A-4147-A177-3AD203B41FA5}">
                      <a16:colId xmlns:a16="http://schemas.microsoft.com/office/drawing/2014/main" val="4135110882"/>
                    </a:ext>
                  </a:extLst>
                </a:gridCol>
                <a:gridCol w="1530565">
                  <a:extLst>
                    <a:ext uri="{9D8B030D-6E8A-4147-A177-3AD203B41FA5}">
                      <a16:colId xmlns:a16="http://schemas.microsoft.com/office/drawing/2014/main" val="1188876510"/>
                    </a:ext>
                  </a:extLst>
                </a:gridCol>
              </a:tblGrid>
              <a:tr h="711047">
                <a:tc>
                  <a:txBody>
                    <a:bodyPr/>
                    <a:lstStyle/>
                    <a:p>
                      <a:pPr algn="l" fontAlgn="t"/>
                      <a:r>
                        <a:rPr lang="en-IN" sz="1300">
                          <a:solidFill>
                            <a:srgbClr val="000000"/>
                          </a:solidFill>
                          <a:effectLst/>
                          <a:latin typeface="times new roman" panose="02020603050405020304" pitchFamily="18" charset="0"/>
                        </a:rPr>
                        <a:t>Agent</a:t>
                      </a:r>
                    </a:p>
                  </a:txBody>
                  <a:tcPr marL="84328" marR="84328" marT="84328" marB="84328">
                    <a:lnL w="9525" cap="flat" cmpd="sng" algn="ctr">
                      <a:solidFill>
                        <a:srgbClr val="50C1FE"/>
                      </a:solidFill>
                      <a:prstDash val="solid"/>
                      <a:round/>
                      <a:headEnd type="none" w="med" len="med"/>
                      <a:tailEnd type="none" w="med" len="med"/>
                    </a:lnL>
                    <a:lnR w="9525" cap="flat" cmpd="sng" algn="ctr">
                      <a:solidFill>
                        <a:srgbClr val="50C1FE"/>
                      </a:solidFill>
                      <a:prstDash val="solid"/>
                      <a:round/>
                      <a:headEnd type="none" w="med" len="med"/>
                      <a:tailEnd type="none" w="med" len="med"/>
                    </a:lnR>
                    <a:lnT w="9525" cap="flat" cmpd="sng" algn="ctr">
                      <a:solidFill>
                        <a:srgbClr val="50C1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Performance measure</a:t>
                      </a:r>
                    </a:p>
                  </a:txBody>
                  <a:tcPr marL="84328" marR="84328" marT="84328" marB="84328">
                    <a:lnL w="9525" cap="flat" cmpd="sng" algn="ctr">
                      <a:solidFill>
                        <a:srgbClr val="50C1FE"/>
                      </a:solidFill>
                      <a:prstDash val="solid"/>
                      <a:round/>
                      <a:headEnd type="none" w="med" len="med"/>
                      <a:tailEnd type="none" w="med" len="med"/>
                    </a:lnL>
                    <a:lnR w="9525" cap="flat" cmpd="sng" algn="ctr">
                      <a:solidFill>
                        <a:srgbClr val="50C1FE"/>
                      </a:solidFill>
                      <a:prstDash val="solid"/>
                      <a:round/>
                      <a:headEnd type="none" w="med" len="med"/>
                      <a:tailEnd type="none" w="med" len="med"/>
                    </a:lnR>
                    <a:lnT w="9525" cap="flat" cmpd="sng" algn="ctr">
                      <a:solidFill>
                        <a:srgbClr val="50C1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Environment</a:t>
                      </a:r>
                    </a:p>
                  </a:txBody>
                  <a:tcPr marL="84328" marR="84328" marT="84328" marB="84328">
                    <a:lnL w="9525" cap="flat" cmpd="sng" algn="ctr">
                      <a:solidFill>
                        <a:srgbClr val="50C1FE"/>
                      </a:solidFill>
                      <a:prstDash val="solid"/>
                      <a:round/>
                      <a:headEnd type="none" w="med" len="med"/>
                      <a:tailEnd type="none" w="med" len="med"/>
                    </a:lnL>
                    <a:lnR w="9525" cap="flat" cmpd="sng" algn="ctr">
                      <a:solidFill>
                        <a:srgbClr val="50C1FE"/>
                      </a:solidFill>
                      <a:prstDash val="solid"/>
                      <a:round/>
                      <a:headEnd type="none" w="med" len="med"/>
                      <a:tailEnd type="none" w="med" len="med"/>
                    </a:lnR>
                    <a:lnT w="9525" cap="flat" cmpd="sng" algn="ctr">
                      <a:solidFill>
                        <a:srgbClr val="50C1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Actuators</a:t>
                      </a:r>
                    </a:p>
                  </a:txBody>
                  <a:tcPr marL="84328" marR="84328" marT="84328" marB="84328">
                    <a:lnL w="9525" cap="flat" cmpd="sng" algn="ctr">
                      <a:solidFill>
                        <a:srgbClr val="50C1FE"/>
                      </a:solidFill>
                      <a:prstDash val="solid"/>
                      <a:round/>
                      <a:headEnd type="none" w="med" len="med"/>
                      <a:tailEnd type="none" w="med" len="med"/>
                    </a:lnL>
                    <a:lnR w="9525" cap="flat" cmpd="sng" algn="ctr">
                      <a:solidFill>
                        <a:srgbClr val="50C1FE"/>
                      </a:solidFill>
                      <a:prstDash val="solid"/>
                      <a:round/>
                      <a:headEnd type="none" w="med" len="med"/>
                      <a:tailEnd type="none" w="med" len="med"/>
                    </a:lnR>
                    <a:lnT w="9525" cap="flat" cmpd="sng" algn="ctr">
                      <a:solidFill>
                        <a:srgbClr val="50C1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Sensors</a:t>
                      </a:r>
                    </a:p>
                  </a:txBody>
                  <a:tcPr marL="84328" marR="84328" marT="84328" marB="84328">
                    <a:lnL w="9525" cap="flat" cmpd="sng" algn="ctr">
                      <a:solidFill>
                        <a:srgbClr val="50C1FE"/>
                      </a:solidFill>
                      <a:prstDash val="solid"/>
                      <a:round/>
                      <a:headEnd type="none" w="med" len="med"/>
                      <a:tailEnd type="none" w="med" len="med"/>
                    </a:lnL>
                    <a:lnR w="9525" cap="flat" cmpd="sng" algn="ctr">
                      <a:solidFill>
                        <a:srgbClr val="50C1FE"/>
                      </a:solidFill>
                      <a:prstDash val="solid"/>
                      <a:round/>
                      <a:headEnd type="none" w="med" len="med"/>
                      <a:tailEnd type="none" w="med" len="med"/>
                    </a:lnR>
                    <a:lnT w="9525" cap="flat" cmpd="sng" algn="ctr">
                      <a:solidFill>
                        <a:srgbClr val="50C1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46554624"/>
                  </a:ext>
                </a:extLst>
              </a:tr>
              <a:tr h="1143253">
                <a:tc>
                  <a:txBody>
                    <a:bodyPr/>
                    <a:lstStyle/>
                    <a:p>
                      <a:pPr algn="just" fontAlgn="t"/>
                      <a:r>
                        <a:rPr lang="en-IN" sz="1300" b="1">
                          <a:solidFill>
                            <a:srgbClr val="333333"/>
                          </a:solidFill>
                          <a:effectLst/>
                          <a:latin typeface="inter-bold"/>
                        </a:rPr>
                        <a:t>1. Medical Diagnose</a:t>
                      </a:r>
                      <a:endParaRPr lang="en-IN" sz="1300">
                        <a:solidFill>
                          <a:srgbClr val="333333"/>
                        </a:solidFill>
                        <a:effectLst/>
                        <a:latin typeface="inter-regular"/>
                      </a:endParaRP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300">
                          <a:solidFill>
                            <a:srgbClr val="000000"/>
                          </a:solidFill>
                          <a:effectLst/>
                          <a:latin typeface="inter-regular"/>
                        </a:rPr>
                        <a:t>Healthy patient</a:t>
                      </a:r>
                    </a:p>
                    <a:p>
                      <a:pPr algn="just" fontAlgn="t">
                        <a:buFont typeface="Arial" panose="020B0604020202020204" pitchFamily="34" charset="0"/>
                        <a:buChar char="•"/>
                      </a:pPr>
                      <a:r>
                        <a:rPr lang="en-IN" sz="1300">
                          <a:solidFill>
                            <a:srgbClr val="000000"/>
                          </a:solidFill>
                          <a:effectLst/>
                          <a:latin typeface="inter-regular"/>
                        </a:rPr>
                        <a:t>Minimized cost</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300">
                          <a:solidFill>
                            <a:srgbClr val="000000"/>
                          </a:solidFill>
                          <a:effectLst/>
                          <a:latin typeface="inter-regular"/>
                        </a:rPr>
                        <a:t>Patient</a:t>
                      </a:r>
                    </a:p>
                    <a:p>
                      <a:pPr algn="just" fontAlgn="t">
                        <a:buFont typeface="Arial" panose="020B0604020202020204" pitchFamily="34" charset="0"/>
                        <a:buChar char="•"/>
                      </a:pPr>
                      <a:r>
                        <a:rPr lang="en-IN" sz="1300">
                          <a:solidFill>
                            <a:srgbClr val="000000"/>
                          </a:solidFill>
                          <a:effectLst/>
                          <a:latin typeface="inter-regular"/>
                        </a:rPr>
                        <a:t>Hospital</a:t>
                      </a:r>
                    </a:p>
                    <a:p>
                      <a:pPr algn="just" fontAlgn="t">
                        <a:buFont typeface="Arial" panose="020B0604020202020204" pitchFamily="34" charset="0"/>
                        <a:buChar char="•"/>
                      </a:pPr>
                      <a:r>
                        <a:rPr lang="en-IN" sz="1300">
                          <a:solidFill>
                            <a:srgbClr val="000000"/>
                          </a:solidFill>
                          <a:effectLst/>
                          <a:latin typeface="inter-regular"/>
                        </a:rPr>
                        <a:t>Staff</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300" dirty="0">
                          <a:solidFill>
                            <a:srgbClr val="000000"/>
                          </a:solidFill>
                          <a:effectLst/>
                          <a:latin typeface="inter-regular"/>
                        </a:rPr>
                        <a:t>Tests</a:t>
                      </a:r>
                    </a:p>
                    <a:p>
                      <a:pPr algn="just" fontAlgn="t">
                        <a:buFont typeface="Arial" panose="020B0604020202020204" pitchFamily="34" charset="0"/>
                        <a:buChar char="•"/>
                      </a:pPr>
                      <a:r>
                        <a:rPr lang="en-IN" sz="1300" dirty="0">
                          <a:solidFill>
                            <a:srgbClr val="000000"/>
                          </a:solidFill>
                          <a:effectLst/>
                          <a:latin typeface="inter-regular"/>
                        </a:rPr>
                        <a:t>Treatments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Keyboard</a:t>
                      </a:r>
                      <a:br>
                        <a:rPr lang="en-IN" sz="1300">
                          <a:solidFill>
                            <a:srgbClr val="333333"/>
                          </a:solidFill>
                          <a:effectLst/>
                          <a:latin typeface="inter-regular"/>
                        </a:rPr>
                      </a:br>
                      <a:r>
                        <a:rPr lang="en-IN" sz="1300">
                          <a:solidFill>
                            <a:srgbClr val="333333"/>
                          </a:solidFill>
                          <a:effectLst/>
                          <a:latin typeface="inter-regular"/>
                        </a:rPr>
                        <a:t>(Entry of symptoms)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5105549"/>
                  </a:ext>
                </a:extLst>
              </a:tr>
              <a:tr h="2398042">
                <a:tc>
                  <a:txBody>
                    <a:bodyPr/>
                    <a:lstStyle/>
                    <a:p>
                      <a:pPr algn="just" fontAlgn="t"/>
                      <a:r>
                        <a:rPr lang="en-IN" sz="1300" b="1">
                          <a:solidFill>
                            <a:srgbClr val="333333"/>
                          </a:solidFill>
                          <a:effectLst/>
                          <a:latin typeface="inter-bold"/>
                        </a:rPr>
                        <a:t>2. Vacuum Cleaner</a:t>
                      </a:r>
                      <a:endParaRPr lang="en-IN" sz="1300">
                        <a:solidFill>
                          <a:srgbClr val="333333"/>
                        </a:solidFill>
                        <a:effectLst/>
                        <a:latin typeface="inter-regular"/>
                      </a:endParaRP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US" sz="1300">
                          <a:solidFill>
                            <a:srgbClr val="000000"/>
                          </a:solidFill>
                          <a:effectLst/>
                          <a:latin typeface="inter-regular"/>
                        </a:rPr>
                        <a:t>Cleanness</a:t>
                      </a:r>
                    </a:p>
                    <a:p>
                      <a:pPr algn="just" fontAlgn="t">
                        <a:buFont typeface="Arial" panose="020B0604020202020204" pitchFamily="34" charset="0"/>
                        <a:buChar char="•"/>
                      </a:pPr>
                      <a:r>
                        <a:rPr lang="en-US" sz="1300">
                          <a:solidFill>
                            <a:srgbClr val="000000"/>
                          </a:solidFill>
                          <a:effectLst/>
                          <a:latin typeface="inter-regular"/>
                        </a:rPr>
                        <a:t>Efficiency</a:t>
                      </a:r>
                    </a:p>
                    <a:p>
                      <a:pPr algn="just" fontAlgn="t">
                        <a:buFont typeface="Arial" panose="020B0604020202020204" pitchFamily="34" charset="0"/>
                        <a:buChar char="•"/>
                      </a:pPr>
                      <a:r>
                        <a:rPr lang="en-US" sz="1300">
                          <a:solidFill>
                            <a:srgbClr val="000000"/>
                          </a:solidFill>
                          <a:effectLst/>
                          <a:latin typeface="inter-regular"/>
                        </a:rPr>
                        <a:t>Battery life</a:t>
                      </a:r>
                    </a:p>
                    <a:p>
                      <a:pPr algn="just" fontAlgn="t">
                        <a:buFont typeface="Arial" panose="020B0604020202020204" pitchFamily="34" charset="0"/>
                        <a:buChar char="•"/>
                      </a:pPr>
                      <a:r>
                        <a:rPr lang="en-US" sz="1300">
                          <a:solidFill>
                            <a:srgbClr val="000000"/>
                          </a:solidFill>
                          <a:effectLst/>
                          <a:latin typeface="inter-regular"/>
                        </a:rPr>
                        <a:t>Security</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US" sz="1300" dirty="0">
                          <a:solidFill>
                            <a:srgbClr val="000000"/>
                          </a:solidFill>
                          <a:effectLst/>
                          <a:latin typeface="inter-regular"/>
                        </a:rPr>
                        <a:t>Room</a:t>
                      </a:r>
                    </a:p>
                    <a:p>
                      <a:pPr algn="just" fontAlgn="t">
                        <a:buFont typeface="Arial" panose="020B0604020202020204" pitchFamily="34" charset="0"/>
                        <a:buChar char="•"/>
                      </a:pPr>
                      <a:r>
                        <a:rPr lang="en-US" sz="1300" dirty="0">
                          <a:solidFill>
                            <a:srgbClr val="000000"/>
                          </a:solidFill>
                          <a:effectLst/>
                          <a:latin typeface="inter-regular"/>
                        </a:rPr>
                        <a:t>Table</a:t>
                      </a:r>
                    </a:p>
                    <a:p>
                      <a:pPr algn="just" fontAlgn="t">
                        <a:buFont typeface="Arial" panose="020B0604020202020204" pitchFamily="34" charset="0"/>
                        <a:buChar char="•"/>
                      </a:pPr>
                      <a:r>
                        <a:rPr lang="en-US" sz="1300" dirty="0">
                          <a:solidFill>
                            <a:srgbClr val="000000"/>
                          </a:solidFill>
                          <a:effectLst/>
                          <a:latin typeface="inter-regular"/>
                        </a:rPr>
                        <a:t>Wood floor</a:t>
                      </a:r>
                    </a:p>
                    <a:p>
                      <a:pPr algn="just" fontAlgn="t">
                        <a:buFont typeface="Arial" panose="020B0604020202020204" pitchFamily="34" charset="0"/>
                        <a:buChar char="•"/>
                      </a:pPr>
                      <a:r>
                        <a:rPr lang="en-US" sz="1300" dirty="0">
                          <a:solidFill>
                            <a:srgbClr val="000000"/>
                          </a:solidFill>
                          <a:effectLst/>
                          <a:latin typeface="inter-regular"/>
                        </a:rPr>
                        <a:t>Carpet</a:t>
                      </a:r>
                    </a:p>
                    <a:p>
                      <a:pPr algn="just" fontAlgn="t">
                        <a:buFont typeface="Arial" panose="020B0604020202020204" pitchFamily="34" charset="0"/>
                        <a:buChar char="•"/>
                      </a:pPr>
                      <a:r>
                        <a:rPr lang="en-US" sz="1300" dirty="0">
                          <a:solidFill>
                            <a:srgbClr val="000000"/>
                          </a:solidFill>
                          <a:effectLst/>
                          <a:latin typeface="inter-regular"/>
                        </a:rPr>
                        <a:t>Various obstacles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IN" sz="1300">
                          <a:solidFill>
                            <a:srgbClr val="000000"/>
                          </a:solidFill>
                          <a:effectLst/>
                          <a:latin typeface="inter-regular"/>
                        </a:rPr>
                        <a:t>Wheels</a:t>
                      </a:r>
                    </a:p>
                    <a:p>
                      <a:pPr algn="just" fontAlgn="t">
                        <a:buFont typeface="Arial" panose="020B0604020202020204" pitchFamily="34" charset="0"/>
                        <a:buChar char="•"/>
                      </a:pPr>
                      <a:r>
                        <a:rPr lang="en-IN" sz="1300">
                          <a:solidFill>
                            <a:srgbClr val="000000"/>
                          </a:solidFill>
                          <a:effectLst/>
                          <a:latin typeface="inter-regular"/>
                        </a:rPr>
                        <a:t>Brushes</a:t>
                      </a:r>
                    </a:p>
                    <a:p>
                      <a:pPr algn="just" fontAlgn="t">
                        <a:buFont typeface="Arial" panose="020B0604020202020204" pitchFamily="34" charset="0"/>
                        <a:buChar char="•"/>
                      </a:pPr>
                      <a:r>
                        <a:rPr lang="en-IN" sz="1300">
                          <a:solidFill>
                            <a:srgbClr val="000000"/>
                          </a:solidFill>
                          <a:effectLst/>
                          <a:latin typeface="inter-regular"/>
                        </a:rPr>
                        <a:t>Vacuum Extractor</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buFont typeface="Arial" panose="020B0604020202020204" pitchFamily="34" charset="0"/>
                        <a:buChar char="•"/>
                      </a:pPr>
                      <a:r>
                        <a:rPr lang="en-IN" sz="1300" dirty="0">
                          <a:solidFill>
                            <a:srgbClr val="000000"/>
                          </a:solidFill>
                          <a:effectLst/>
                          <a:latin typeface="inter-regular"/>
                        </a:rPr>
                        <a:t>Camera</a:t>
                      </a:r>
                    </a:p>
                    <a:p>
                      <a:pPr algn="just" fontAlgn="t">
                        <a:buFont typeface="Arial" panose="020B0604020202020204" pitchFamily="34" charset="0"/>
                        <a:buChar char="•"/>
                      </a:pPr>
                      <a:r>
                        <a:rPr lang="en-IN" sz="1300" dirty="0">
                          <a:solidFill>
                            <a:srgbClr val="000000"/>
                          </a:solidFill>
                          <a:effectLst/>
                          <a:latin typeface="inter-regular"/>
                        </a:rPr>
                        <a:t>Dirt detection sensor</a:t>
                      </a:r>
                    </a:p>
                    <a:p>
                      <a:pPr algn="just" fontAlgn="t">
                        <a:buFont typeface="Arial" panose="020B0604020202020204" pitchFamily="34" charset="0"/>
                        <a:buChar char="•"/>
                      </a:pPr>
                      <a:r>
                        <a:rPr lang="en-IN" sz="1300" dirty="0">
                          <a:solidFill>
                            <a:srgbClr val="000000"/>
                          </a:solidFill>
                          <a:effectLst/>
                          <a:latin typeface="inter-regular"/>
                        </a:rPr>
                        <a:t>Cliff sensor</a:t>
                      </a:r>
                    </a:p>
                    <a:p>
                      <a:pPr algn="just" fontAlgn="t">
                        <a:buFont typeface="Arial" panose="020B0604020202020204" pitchFamily="34" charset="0"/>
                        <a:buChar char="•"/>
                      </a:pPr>
                      <a:r>
                        <a:rPr lang="en-IN" sz="1300" dirty="0">
                          <a:solidFill>
                            <a:srgbClr val="000000"/>
                          </a:solidFill>
                          <a:effectLst/>
                          <a:latin typeface="inter-regular"/>
                        </a:rPr>
                        <a:t>Bump Sensor</a:t>
                      </a:r>
                    </a:p>
                    <a:p>
                      <a:pPr algn="just" fontAlgn="t">
                        <a:buFont typeface="Arial" panose="020B0604020202020204" pitchFamily="34" charset="0"/>
                        <a:buChar char="•"/>
                      </a:pPr>
                      <a:r>
                        <a:rPr lang="en-IN" sz="1300" dirty="0">
                          <a:solidFill>
                            <a:srgbClr val="000000"/>
                          </a:solidFill>
                          <a:effectLst/>
                          <a:latin typeface="inter-regular"/>
                        </a:rPr>
                        <a:t>Infrared Wall Sensor</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71056352"/>
                  </a:ext>
                </a:extLst>
              </a:tr>
              <a:tr h="1143253">
                <a:tc>
                  <a:txBody>
                    <a:bodyPr/>
                    <a:lstStyle/>
                    <a:p>
                      <a:pPr algn="just" fontAlgn="t"/>
                      <a:r>
                        <a:rPr lang="en-IN" sz="1300" b="1">
                          <a:solidFill>
                            <a:srgbClr val="333333"/>
                          </a:solidFill>
                          <a:effectLst/>
                          <a:latin typeface="inter-bold"/>
                        </a:rPr>
                        <a:t>3. Part -picking Robot</a:t>
                      </a:r>
                      <a:endParaRPr lang="en-IN" sz="1300">
                        <a:solidFill>
                          <a:srgbClr val="333333"/>
                        </a:solidFill>
                        <a:effectLst/>
                        <a:latin typeface="inter-regular"/>
                      </a:endParaRP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US" sz="1300">
                          <a:solidFill>
                            <a:srgbClr val="000000"/>
                          </a:solidFill>
                          <a:effectLst/>
                          <a:latin typeface="inter-regular"/>
                        </a:rPr>
                        <a:t>Percentage of parts in correct bins.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US" sz="1300">
                          <a:solidFill>
                            <a:srgbClr val="000000"/>
                          </a:solidFill>
                          <a:effectLst/>
                          <a:latin typeface="inter-regular"/>
                        </a:rPr>
                        <a:t>Conveyor belt with parts,</a:t>
                      </a:r>
                    </a:p>
                    <a:p>
                      <a:pPr algn="just" fontAlgn="t">
                        <a:buFont typeface="Arial" panose="020B0604020202020204" pitchFamily="34" charset="0"/>
                        <a:buChar char="•"/>
                      </a:pPr>
                      <a:r>
                        <a:rPr lang="en-US" sz="1300">
                          <a:solidFill>
                            <a:srgbClr val="000000"/>
                          </a:solidFill>
                          <a:effectLst/>
                          <a:latin typeface="inter-regular"/>
                        </a:rPr>
                        <a:t>Bins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300">
                          <a:solidFill>
                            <a:srgbClr val="000000"/>
                          </a:solidFill>
                          <a:effectLst/>
                          <a:latin typeface="inter-regular"/>
                        </a:rPr>
                        <a:t>Jointed Arms</a:t>
                      </a:r>
                    </a:p>
                    <a:p>
                      <a:pPr algn="just" fontAlgn="t">
                        <a:buFont typeface="Arial" panose="020B0604020202020204" pitchFamily="34" charset="0"/>
                        <a:buChar char="•"/>
                      </a:pPr>
                      <a:r>
                        <a:rPr lang="en-IN" sz="1300">
                          <a:solidFill>
                            <a:srgbClr val="000000"/>
                          </a:solidFill>
                          <a:effectLst/>
                          <a:latin typeface="inter-regular"/>
                        </a:rPr>
                        <a:t>Hand</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buFont typeface="Arial" panose="020B0604020202020204" pitchFamily="34" charset="0"/>
                        <a:buChar char="•"/>
                      </a:pPr>
                      <a:r>
                        <a:rPr lang="en-IN" sz="1300" dirty="0">
                          <a:solidFill>
                            <a:srgbClr val="000000"/>
                          </a:solidFill>
                          <a:effectLst/>
                          <a:latin typeface="inter-regular"/>
                        </a:rPr>
                        <a:t>Camera</a:t>
                      </a:r>
                    </a:p>
                    <a:p>
                      <a:pPr algn="just" fontAlgn="t">
                        <a:buFont typeface="Arial" panose="020B0604020202020204" pitchFamily="34" charset="0"/>
                        <a:buChar char="•"/>
                      </a:pPr>
                      <a:r>
                        <a:rPr lang="en-IN" sz="1300" dirty="0">
                          <a:solidFill>
                            <a:srgbClr val="000000"/>
                          </a:solidFill>
                          <a:effectLst/>
                          <a:latin typeface="inter-regular"/>
                        </a:rPr>
                        <a:t>Joint angle sensors.</a:t>
                      </a:r>
                    </a:p>
                  </a:txBody>
                  <a:tcPr marL="56219" marR="56219" marT="56219" marB="562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5600488"/>
                  </a:ext>
                </a:extLst>
              </a:tr>
            </a:tbl>
          </a:graphicData>
        </a:graphic>
      </p:graphicFrame>
    </p:spTree>
    <p:extLst>
      <p:ext uri="{BB962C8B-B14F-4D97-AF65-F5344CB8AC3E}">
        <p14:creationId xmlns:p14="http://schemas.microsoft.com/office/powerpoint/2010/main" val="2562042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0082-1390-477D-A010-58E3F3579D51}"/>
              </a:ext>
            </a:extLst>
          </p:cNvPr>
          <p:cNvSpPr>
            <a:spLocks noGrp="1"/>
          </p:cNvSpPr>
          <p:nvPr>
            <p:ph type="title"/>
          </p:nvPr>
        </p:nvSpPr>
        <p:spPr/>
        <p:txBody>
          <a:bodyPr/>
          <a:lstStyle/>
          <a:p>
            <a:r>
              <a:rPr lang="en-IN" b="1" i="0" dirty="0">
                <a:solidFill>
                  <a:srgbClr val="273239"/>
                </a:solidFill>
                <a:effectLst/>
                <a:latin typeface="urw-din"/>
              </a:rPr>
              <a:t>Types of Agents</a:t>
            </a:r>
            <a:endParaRPr lang="en-IN" dirty="0"/>
          </a:p>
        </p:txBody>
      </p:sp>
      <p:sp>
        <p:nvSpPr>
          <p:cNvPr id="3" name="Content Placeholder 2">
            <a:extLst>
              <a:ext uri="{FF2B5EF4-FFF2-40B4-BE49-F238E27FC236}">
                <a16:creationId xmlns:a16="http://schemas.microsoft.com/office/drawing/2014/main" id="{68477489-31E6-42A9-8BE4-A94AB3E03A12}"/>
              </a:ext>
            </a:extLst>
          </p:cNvPr>
          <p:cNvSpPr>
            <a:spLocks noGrp="1"/>
          </p:cNvSpPr>
          <p:nvPr>
            <p:ph idx="1"/>
          </p:nvPr>
        </p:nvSpPr>
        <p:spPr/>
        <p:txBody>
          <a:bodyPr/>
          <a:lstStyle/>
          <a:p>
            <a:r>
              <a:rPr lang="en-US" b="0" i="0" dirty="0">
                <a:solidFill>
                  <a:srgbClr val="273239"/>
                </a:solidFill>
                <a:effectLst/>
              </a:rPr>
              <a:t>Agents can be grouped into five classes based on their degree of perceived intelligence and capability </a:t>
            </a:r>
            <a:endParaRPr lang="en-IN" b="0" i="0" dirty="0">
              <a:effectLst/>
            </a:endParaRPr>
          </a:p>
          <a:p>
            <a:pPr lvl="1"/>
            <a:r>
              <a:rPr lang="en-IN" b="0" i="0" dirty="0">
                <a:effectLst/>
              </a:rPr>
              <a:t>Simple Reflex Agents</a:t>
            </a:r>
          </a:p>
          <a:p>
            <a:pPr lvl="1"/>
            <a:r>
              <a:rPr lang="en-IN" b="0" i="0" dirty="0">
                <a:effectLst/>
              </a:rPr>
              <a:t>Model Based Reflex Agents</a:t>
            </a:r>
          </a:p>
          <a:p>
            <a:pPr lvl="1"/>
            <a:r>
              <a:rPr lang="en-IN" b="0" i="0" dirty="0">
                <a:effectLst/>
              </a:rPr>
              <a:t>Goal Based Agents</a:t>
            </a:r>
          </a:p>
          <a:p>
            <a:pPr lvl="1"/>
            <a:r>
              <a:rPr lang="en-IN" b="0" i="0" dirty="0">
                <a:effectLst/>
              </a:rPr>
              <a:t>Utility Based Agents</a:t>
            </a:r>
          </a:p>
          <a:p>
            <a:pPr lvl="1"/>
            <a:r>
              <a:rPr lang="en-IN" dirty="0"/>
              <a:t>Learning Agents</a:t>
            </a:r>
            <a:endParaRPr lang="en-IN" b="0" i="0" dirty="0">
              <a:effectLst/>
            </a:endParaRPr>
          </a:p>
          <a:p>
            <a:endParaRPr lang="en-IN" dirty="0"/>
          </a:p>
        </p:txBody>
      </p:sp>
    </p:spTree>
    <p:extLst>
      <p:ext uri="{BB962C8B-B14F-4D97-AF65-F5344CB8AC3E}">
        <p14:creationId xmlns:p14="http://schemas.microsoft.com/office/powerpoint/2010/main" val="369174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uring Test in AI">
            <a:extLst>
              <a:ext uri="{FF2B5EF4-FFF2-40B4-BE49-F238E27FC236}">
                <a16:creationId xmlns:a16="http://schemas.microsoft.com/office/drawing/2014/main" id="{A5109525-D015-4406-B3B9-53CEE733C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607" y="1167765"/>
            <a:ext cx="6274190" cy="434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65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7A87-D9D1-42CB-928D-734D7B9C762C}"/>
              </a:ext>
            </a:extLst>
          </p:cNvPr>
          <p:cNvSpPr>
            <a:spLocks noGrp="1"/>
          </p:cNvSpPr>
          <p:nvPr>
            <p:ph type="title"/>
          </p:nvPr>
        </p:nvSpPr>
        <p:spPr/>
        <p:txBody>
          <a:bodyPr/>
          <a:lstStyle/>
          <a:p>
            <a:r>
              <a:rPr lang="en-IN" b="0" i="0" dirty="0">
                <a:effectLst/>
                <a:latin typeface="erdana"/>
              </a:rPr>
              <a:t>Simple Reflex agent</a:t>
            </a:r>
            <a:endParaRPr lang="en-IN" dirty="0"/>
          </a:p>
        </p:txBody>
      </p:sp>
      <p:sp>
        <p:nvSpPr>
          <p:cNvPr id="3" name="Content Placeholder 2">
            <a:extLst>
              <a:ext uri="{FF2B5EF4-FFF2-40B4-BE49-F238E27FC236}">
                <a16:creationId xmlns:a16="http://schemas.microsoft.com/office/drawing/2014/main" id="{E243D4D3-943B-4181-8215-370E3DEB6BD8}"/>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Simple reflex agents are the simplest agents. </a:t>
            </a:r>
          </a:p>
          <a:p>
            <a:pPr algn="just">
              <a:buFont typeface="Arial" panose="020B0604020202020204" pitchFamily="34" charset="0"/>
              <a:buChar char="•"/>
            </a:pPr>
            <a:r>
              <a:rPr lang="en-US" b="0" i="0" dirty="0">
                <a:solidFill>
                  <a:srgbClr val="000000"/>
                </a:solidFill>
                <a:effectLst/>
                <a:latin typeface="inter-regular"/>
              </a:rPr>
              <a:t>These agents take decisions on the basis of the current percepts and ignore the rest of the percept history.</a:t>
            </a:r>
          </a:p>
          <a:p>
            <a:pPr algn="just">
              <a:buFont typeface="Arial" panose="020B0604020202020204" pitchFamily="34" charset="0"/>
              <a:buChar char="•"/>
            </a:pPr>
            <a:r>
              <a:rPr lang="en-US" b="0" i="0" dirty="0">
                <a:solidFill>
                  <a:srgbClr val="000000"/>
                </a:solidFill>
                <a:effectLst/>
                <a:latin typeface="inter-regular"/>
              </a:rPr>
              <a:t>These agents only succeed in the fully observable environment.</a:t>
            </a:r>
          </a:p>
          <a:p>
            <a:pPr algn="just">
              <a:buFont typeface="Arial" panose="020B0604020202020204" pitchFamily="34" charset="0"/>
              <a:buChar char="•"/>
            </a:pPr>
            <a:r>
              <a:rPr lang="en-US" b="0" i="0" dirty="0">
                <a:solidFill>
                  <a:srgbClr val="000000"/>
                </a:solidFill>
                <a:effectLst/>
                <a:latin typeface="inter-regular"/>
              </a:rPr>
              <a:t>The Simple reflex agent does not consider any part of percepts history during their decision and action process.</a:t>
            </a:r>
          </a:p>
          <a:p>
            <a:pPr algn="just">
              <a:buFont typeface="Arial" panose="020B0604020202020204" pitchFamily="34" charset="0"/>
              <a:buChar char="•"/>
            </a:pPr>
            <a:r>
              <a:rPr lang="en-US" b="0" i="0" dirty="0">
                <a:solidFill>
                  <a:srgbClr val="000000"/>
                </a:solidFill>
                <a:effectLst/>
                <a:latin typeface="inter-regular"/>
              </a:rPr>
              <a:t>The Simple reflex agent works on Condition-action rule, which means it maps the current state to action. </a:t>
            </a:r>
          </a:p>
          <a:p>
            <a:pPr lvl="1" algn="just"/>
            <a:r>
              <a:rPr lang="en-US" b="0" i="0" dirty="0">
                <a:solidFill>
                  <a:srgbClr val="000000"/>
                </a:solidFill>
                <a:effectLst/>
                <a:latin typeface="inter-regular"/>
              </a:rPr>
              <a:t>Such as a Room Cleaner agent, it works only if there is dirt in the room.</a:t>
            </a:r>
          </a:p>
          <a:p>
            <a:endParaRPr lang="en-IN" dirty="0"/>
          </a:p>
        </p:txBody>
      </p:sp>
    </p:spTree>
    <p:extLst>
      <p:ext uri="{BB962C8B-B14F-4D97-AF65-F5344CB8AC3E}">
        <p14:creationId xmlns:p14="http://schemas.microsoft.com/office/powerpoint/2010/main" val="3859432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DF7C-0A28-429F-8AB1-E151EA40A16C}"/>
              </a:ext>
            </a:extLst>
          </p:cNvPr>
          <p:cNvSpPr>
            <a:spLocks noGrp="1"/>
          </p:cNvSpPr>
          <p:nvPr>
            <p:ph type="title"/>
          </p:nvPr>
        </p:nvSpPr>
        <p:spPr/>
        <p:txBody>
          <a:bodyPr>
            <a:normAutofit/>
          </a:bodyPr>
          <a:lstStyle/>
          <a:p>
            <a:r>
              <a:rPr lang="en-US" i="0" dirty="0">
                <a:solidFill>
                  <a:srgbClr val="000000"/>
                </a:solidFill>
                <a:effectLst/>
                <a:latin typeface="+mn-lt"/>
              </a:rPr>
              <a:t>Problems for the simple reflex agent design approach</a:t>
            </a:r>
            <a:endParaRPr lang="en-IN" dirty="0">
              <a:latin typeface="+mn-lt"/>
            </a:endParaRPr>
          </a:p>
        </p:txBody>
      </p:sp>
      <p:sp>
        <p:nvSpPr>
          <p:cNvPr id="3" name="Content Placeholder 2">
            <a:extLst>
              <a:ext uri="{FF2B5EF4-FFF2-40B4-BE49-F238E27FC236}">
                <a16:creationId xmlns:a16="http://schemas.microsoft.com/office/drawing/2014/main" id="{07E6A805-85AA-46DA-B350-0800DA078F5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They have very limited intelligence</a:t>
            </a:r>
          </a:p>
          <a:p>
            <a:pPr algn="just">
              <a:buFont typeface="Arial" panose="020B0604020202020204" pitchFamily="34" charset="0"/>
              <a:buChar char="•"/>
            </a:pPr>
            <a:r>
              <a:rPr lang="en-US" b="0" i="0" dirty="0">
                <a:solidFill>
                  <a:srgbClr val="000000"/>
                </a:solidFill>
                <a:effectLst/>
                <a:latin typeface="inter-regular"/>
              </a:rPr>
              <a:t>They do not have knowledge of non-perceptual parts of the current state</a:t>
            </a:r>
          </a:p>
          <a:p>
            <a:pPr algn="just">
              <a:buFont typeface="Arial" panose="020B0604020202020204" pitchFamily="34" charset="0"/>
              <a:buChar char="•"/>
            </a:pPr>
            <a:r>
              <a:rPr lang="en-US" b="0" i="0" dirty="0">
                <a:solidFill>
                  <a:srgbClr val="000000"/>
                </a:solidFill>
                <a:effectLst/>
                <a:latin typeface="inter-regular"/>
              </a:rPr>
              <a:t>Mostly too big to generate and to store.</a:t>
            </a:r>
          </a:p>
          <a:p>
            <a:pPr algn="just">
              <a:buFont typeface="Arial" panose="020B0604020202020204" pitchFamily="34" charset="0"/>
              <a:buChar char="•"/>
            </a:pPr>
            <a:r>
              <a:rPr lang="en-US" b="0" i="0" dirty="0">
                <a:solidFill>
                  <a:srgbClr val="000000"/>
                </a:solidFill>
                <a:effectLst/>
                <a:latin typeface="inter-regular"/>
              </a:rPr>
              <a:t>Not adaptive to changes in the environment.</a:t>
            </a:r>
          </a:p>
          <a:p>
            <a:endParaRPr lang="en-IN" dirty="0"/>
          </a:p>
        </p:txBody>
      </p:sp>
    </p:spTree>
    <p:extLst>
      <p:ext uri="{BB962C8B-B14F-4D97-AF65-F5344CB8AC3E}">
        <p14:creationId xmlns:p14="http://schemas.microsoft.com/office/powerpoint/2010/main" val="920343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AI Agents">
            <a:extLst>
              <a:ext uri="{FF2B5EF4-FFF2-40B4-BE49-F238E27FC236}">
                <a16:creationId xmlns:a16="http://schemas.microsoft.com/office/drawing/2014/main" id="{8C881050-D65C-457A-8774-126351C91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982" y="1017813"/>
            <a:ext cx="8210177" cy="482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640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6B96-FEAB-4D8D-A58F-BDDFA7FC9DD5}"/>
              </a:ext>
            </a:extLst>
          </p:cNvPr>
          <p:cNvSpPr>
            <a:spLocks noGrp="1"/>
          </p:cNvSpPr>
          <p:nvPr>
            <p:ph type="title"/>
          </p:nvPr>
        </p:nvSpPr>
        <p:spPr/>
        <p:txBody>
          <a:bodyPr/>
          <a:lstStyle/>
          <a:p>
            <a:r>
              <a:rPr lang="en-IN" b="0" i="0" dirty="0">
                <a:effectLst/>
                <a:latin typeface="erdana"/>
              </a:rPr>
              <a:t>Model-based reflex agent</a:t>
            </a:r>
            <a:endParaRPr lang="en-IN" dirty="0"/>
          </a:p>
        </p:txBody>
      </p:sp>
      <p:sp>
        <p:nvSpPr>
          <p:cNvPr id="3" name="Content Placeholder 2">
            <a:extLst>
              <a:ext uri="{FF2B5EF4-FFF2-40B4-BE49-F238E27FC236}">
                <a16:creationId xmlns:a16="http://schemas.microsoft.com/office/drawing/2014/main" id="{641CD905-7070-46A1-85A7-DAB470AF9AFE}"/>
              </a:ext>
            </a:extLst>
          </p:cNvPr>
          <p:cNvSpPr>
            <a:spLocks noGrp="1"/>
          </p:cNvSpPr>
          <p:nvPr>
            <p:ph idx="1"/>
          </p:nvPr>
        </p:nvSpPr>
        <p:spPr/>
        <p:txBody>
          <a:bodyPr>
            <a:normAutofit fontScale="77500" lnSpcReduction="20000"/>
          </a:bodyPr>
          <a:lstStyle/>
          <a:p>
            <a:pPr algn="l" fontAlgn="base">
              <a:buFont typeface="Arial" panose="020B0604020202020204" pitchFamily="34" charset="0"/>
              <a:buChar char="•"/>
            </a:pPr>
            <a:r>
              <a:rPr lang="en-US" b="0" i="0" dirty="0">
                <a:effectLst/>
                <a:latin typeface="inherit"/>
              </a:rPr>
              <a:t>The agent which performs actions based on current input as well as the previous input</a:t>
            </a:r>
          </a:p>
          <a:p>
            <a:pPr algn="l" fontAlgn="base">
              <a:buFont typeface="Arial" panose="020B0604020202020204" pitchFamily="34" charset="0"/>
              <a:buChar char="•"/>
            </a:pPr>
            <a:r>
              <a:rPr lang="en-US" b="0" i="0" dirty="0">
                <a:effectLst/>
                <a:latin typeface="inherit"/>
              </a:rPr>
              <a:t>A Simple Reflex agent does not succeed in a partially observable environments. Thus, to overcome its limitations, this agent is designed.</a:t>
            </a:r>
          </a:p>
          <a:p>
            <a:pPr algn="l" fontAlgn="base">
              <a:buFont typeface="Arial" panose="020B0604020202020204" pitchFamily="34" charset="0"/>
              <a:buChar char="•"/>
            </a:pPr>
            <a:r>
              <a:rPr lang="en-US" b="0" i="0" dirty="0">
                <a:effectLst/>
                <a:latin typeface="inherit"/>
              </a:rPr>
              <a:t>The reason for the success of a this agent is – the agent maintains some sort of internal state.</a:t>
            </a:r>
          </a:p>
          <a:p>
            <a:pPr algn="l" fontAlgn="base">
              <a:buFont typeface="Arial" panose="020B0604020202020204" pitchFamily="34" charset="0"/>
              <a:buChar char="•"/>
            </a:pPr>
            <a:r>
              <a:rPr lang="en-US" b="0" i="0" dirty="0">
                <a:effectLst/>
                <a:latin typeface="inherit"/>
              </a:rPr>
              <a:t>The internal state depends upon the percept history and thus reflects </a:t>
            </a:r>
            <a:r>
              <a:rPr lang="en-US" b="0" i="0" dirty="0" err="1">
                <a:effectLst/>
                <a:latin typeface="inherit"/>
              </a:rPr>
              <a:t>atleast</a:t>
            </a:r>
            <a:r>
              <a:rPr lang="en-US" b="0" i="0" dirty="0">
                <a:effectLst/>
                <a:latin typeface="inherit"/>
              </a:rPr>
              <a:t> some of the unobserved aspects of the current state.</a:t>
            </a:r>
          </a:p>
          <a:p>
            <a:pPr algn="l" fontAlgn="base">
              <a:buFont typeface="Arial" panose="020B0604020202020204" pitchFamily="34" charset="0"/>
              <a:buChar char="•"/>
            </a:pPr>
            <a:r>
              <a:rPr lang="en-US" b="0" i="0" dirty="0">
                <a:effectLst/>
                <a:latin typeface="inherit"/>
              </a:rPr>
              <a:t>In order to maintain the internal state of the world, an agent must,</a:t>
            </a:r>
          </a:p>
          <a:p>
            <a:pPr lvl="1" fontAlgn="base">
              <a:buFont typeface="+mj-lt"/>
              <a:buAutoNum type="arabicPeriod"/>
            </a:pPr>
            <a:r>
              <a:rPr lang="en-US" b="0" i="0" dirty="0">
                <a:effectLst/>
                <a:latin typeface="inherit"/>
              </a:rPr>
              <a:t>Know how agent’s own actions affect the world. ( </a:t>
            </a:r>
            <a:r>
              <a:rPr lang="en-US" b="0" i="0" dirty="0" err="1">
                <a:effectLst/>
                <a:latin typeface="inherit"/>
              </a:rPr>
              <a:t>Eg.</a:t>
            </a:r>
            <a:r>
              <a:rPr lang="en-US" b="0" i="0" dirty="0">
                <a:effectLst/>
                <a:latin typeface="inherit"/>
              </a:rPr>
              <a:t> : If the agent turns the steering clockwise, the car is bound to move towards the right).</a:t>
            </a:r>
          </a:p>
          <a:p>
            <a:pPr lvl="1" fontAlgn="base">
              <a:buFont typeface="+mj-lt"/>
              <a:buAutoNum type="arabicPeriod"/>
            </a:pPr>
            <a:r>
              <a:rPr lang="en-US" b="0" i="0" dirty="0">
                <a:effectLst/>
                <a:latin typeface="inherit"/>
              </a:rPr>
              <a:t>Know how the world evolves independent of an agent. ( </a:t>
            </a:r>
            <a:r>
              <a:rPr lang="en-US" b="0" i="0" dirty="0" err="1">
                <a:effectLst/>
                <a:latin typeface="inherit"/>
              </a:rPr>
              <a:t>Eg.</a:t>
            </a:r>
            <a:r>
              <a:rPr lang="en-US" b="0" i="0" dirty="0">
                <a:effectLst/>
                <a:latin typeface="inherit"/>
              </a:rPr>
              <a:t> : A car trying to overtake will generally close behind the car than it was seconds ago)</a:t>
            </a:r>
          </a:p>
          <a:p>
            <a:pPr algn="l" fontAlgn="base"/>
            <a:r>
              <a:rPr lang="en-US" b="0" i="0" dirty="0">
                <a:effectLst/>
                <a:latin typeface="Open Sans"/>
              </a:rPr>
              <a:t>This knowledge about “how the world works” is called as the “Model” of the world.</a:t>
            </a:r>
          </a:p>
        </p:txBody>
      </p:sp>
    </p:spTree>
    <p:extLst>
      <p:ext uri="{BB962C8B-B14F-4D97-AF65-F5344CB8AC3E}">
        <p14:creationId xmlns:p14="http://schemas.microsoft.com/office/powerpoint/2010/main" val="3751219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769E-1780-444F-AFFA-21EB535B2F86}"/>
              </a:ext>
            </a:extLst>
          </p:cNvPr>
          <p:cNvSpPr>
            <a:spLocks noGrp="1"/>
          </p:cNvSpPr>
          <p:nvPr>
            <p:ph type="title"/>
          </p:nvPr>
        </p:nvSpPr>
        <p:spPr/>
        <p:txBody>
          <a:bodyPr/>
          <a:lstStyle/>
          <a:p>
            <a:r>
              <a:rPr lang="en-IN" b="0" i="0" dirty="0">
                <a:effectLst/>
                <a:latin typeface="erdana"/>
              </a:rPr>
              <a:t>Model-based reflex agent</a:t>
            </a:r>
            <a:endParaRPr lang="en-IN" dirty="0"/>
          </a:p>
        </p:txBody>
      </p:sp>
      <p:sp>
        <p:nvSpPr>
          <p:cNvPr id="3" name="Content Placeholder 2">
            <a:extLst>
              <a:ext uri="{FF2B5EF4-FFF2-40B4-BE49-F238E27FC236}">
                <a16:creationId xmlns:a16="http://schemas.microsoft.com/office/drawing/2014/main" id="{885256B5-D642-429F-B3CB-7BC85CACF2C9}"/>
              </a:ext>
            </a:extLst>
          </p:cNvPr>
          <p:cNvSpPr>
            <a:spLocks noGrp="1"/>
          </p:cNvSpPr>
          <p:nvPr>
            <p:ph idx="1"/>
          </p:nvPr>
        </p:nvSpPr>
        <p:spPr/>
        <p:txBody>
          <a:bodyPr/>
          <a:lstStyle/>
          <a:p>
            <a:pPr algn="just"/>
            <a:r>
              <a:rPr lang="en-US" b="0" i="0" dirty="0">
                <a:solidFill>
                  <a:srgbClr val="000000"/>
                </a:solidFill>
                <a:effectLst/>
                <a:latin typeface="inter-regular"/>
              </a:rPr>
              <a:t>These agents have the model, "which is knowledge of the world" and based on the model they perform actions.</a:t>
            </a:r>
          </a:p>
          <a:p>
            <a:pPr algn="just">
              <a:buFont typeface="Arial" panose="020B0604020202020204" pitchFamily="34" charset="0"/>
              <a:buChar char="•"/>
            </a:pPr>
            <a:r>
              <a:rPr lang="en-US" b="0" i="0" dirty="0">
                <a:solidFill>
                  <a:srgbClr val="000000"/>
                </a:solidFill>
                <a:effectLst/>
                <a:latin typeface="inter-regular"/>
              </a:rPr>
              <a:t>The Model-based agent can work in a partially observable environment, and track the situation.</a:t>
            </a:r>
          </a:p>
          <a:p>
            <a:pPr algn="just">
              <a:buFont typeface="Arial" panose="020B0604020202020204" pitchFamily="34" charset="0"/>
              <a:buChar char="•"/>
            </a:pPr>
            <a:r>
              <a:rPr lang="en-US" b="0" i="0" dirty="0">
                <a:solidFill>
                  <a:srgbClr val="000000"/>
                </a:solidFill>
                <a:effectLst/>
                <a:latin typeface="inter-regular"/>
              </a:rPr>
              <a:t>A model-based agent has two important factors:</a:t>
            </a:r>
          </a:p>
          <a:p>
            <a:pPr marL="742950" lvl="1" indent="-285750" algn="just">
              <a:buFont typeface="Arial" panose="020B0604020202020204" pitchFamily="34" charset="0"/>
              <a:buChar char="•"/>
            </a:pPr>
            <a:r>
              <a:rPr lang="en-US" b="1" i="0" dirty="0">
                <a:solidFill>
                  <a:srgbClr val="000000"/>
                </a:solidFill>
                <a:effectLst/>
                <a:latin typeface="inter-bold"/>
              </a:rPr>
              <a:t>Model:</a:t>
            </a:r>
            <a:r>
              <a:rPr lang="en-US" b="0" i="0" dirty="0">
                <a:solidFill>
                  <a:srgbClr val="000000"/>
                </a:solidFill>
                <a:effectLst/>
                <a:latin typeface="inter-regular"/>
              </a:rPr>
              <a:t> It is knowledge about "how things happen in the world," so it is called a Model-based agent.</a:t>
            </a:r>
          </a:p>
          <a:p>
            <a:pPr marL="742950" lvl="1" indent="-285750" algn="just">
              <a:buFont typeface="Arial" panose="020B0604020202020204" pitchFamily="34" charset="0"/>
              <a:buChar char="•"/>
            </a:pPr>
            <a:r>
              <a:rPr lang="en-US" b="1" i="0" dirty="0">
                <a:solidFill>
                  <a:srgbClr val="000000"/>
                </a:solidFill>
                <a:effectLst/>
                <a:latin typeface="inter-bold"/>
              </a:rPr>
              <a:t>Internal State:</a:t>
            </a:r>
            <a:r>
              <a:rPr lang="en-US" b="0" i="0" dirty="0">
                <a:solidFill>
                  <a:srgbClr val="000000"/>
                </a:solidFill>
                <a:effectLst/>
                <a:latin typeface="inter-regular"/>
              </a:rPr>
              <a:t> It is a representation of the current state based on percept history.</a:t>
            </a:r>
          </a:p>
          <a:p>
            <a:endParaRPr lang="en-IN" dirty="0"/>
          </a:p>
        </p:txBody>
      </p:sp>
    </p:spTree>
    <p:extLst>
      <p:ext uri="{BB962C8B-B14F-4D97-AF65-F5344CB8AC3E}">
        <p14:creationId xmlns:p14="http://schemas.microsoft.com/office/powerpoint/2010/main" val="1658932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D00A-F35D-484E-A5CB-797FBFA561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F855DE-84D3-4060-889E-EE018183B62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Updating the agent state requires information about:</a:t>
            </a:r>
          </a:p>
          <a:p>
            <a:pPr marL="742950" lvl="1" indent="-285750" algn="just">
              <a:buFont typeface="Arial" panose="020B0604020202020204" pitchFamily="34" charset="0"/>
              <a:buChar char="•"/>
            </a:pPr>
            <a:r>
              <a:rPr lang="en-US" b="0" i="0" dirty="0">
                <a:solidFill>
                  <a:srgbClr val="000000"/>
                </a:solidFill>
                <a:effectLst/>
                <a:latin typeface="inter-regular"/>
              </a:rPr>
              <a:t>How the world evolves</a:t>
            </a:r>
          </a:p>
          <a:p>
            <a:pPr marL="742950" lvl="1" indent="-285750" algn="just">
              <a:buFont typeface="Arial" panose="020B0604020202020204" pitchFamily="34" charset="0"/>
              <a:buChar char="•"/>
            </a:pPr>
            <a:r>
              <a:rPr lang="en-US" b="0" i="0" dirty="0">
                <a:solidFill>
                  <a:srgbClr val="000000"/>
                </a:solidFill>
                <a:effectLst/>
                <a:latin typeface="inter-regular"/>
              </a:rPr>
              <a:t>How the agent's action affects the world.</a:t>
            </a:r>
          </a:p>
          <a:p>
            <a:endParaRPr lang="en-IN" dirty="0"/>
          </a:p>
        </p:txBody>
      </p:sp>
    </p:spTree>
    <p:extLst>
      <p:ext uri="{BB962C8B-B14F-4D97-AF65-F5344CB8AC3E}">
        <p14:creationId xmlns:p14="http://schemas.microsoft.com/office/powerpoint/2010/main" val="108564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ypes of AI Agents">
            <a:extLst>
              <a:ext uri="{FF2B5EF4-FFF2-40B4-BE49-F238E27FC236}">
                <a16:creationId xmlns:a16="http://schemas.microsoft.com/office/drawing/2014/main" id="{FC4B90EC-E7B6-41C7-A703-4EDFCFE0F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188" y="1086529"/>
            <a:ext cx="6771624" cy="468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79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51AC-D6B9-42CF-9504-BE405DEBB8B8}"/>
              </a:ext>
            </a:extLst>
          </p:cNvPr>
          <p:cNvSpPr>
            <a:spLocks noGrp="1"/>
          </p:cNvSpPr>
          <p:nvPr>
            <p:ph type="title"/>
          </p:nvPr>
        </p:nvSpPr>
        <p:spPr/>
        <p:txBody>
          <a:bodyPr/>
          <a:lstStyle/>
          <a:p>
            <a:r>
              <a:rPr lang="en-IN" b="0" i="0" dirty="0">
                <a:effectLst/>
                <a:latin typeface="erdana"/>
              </a:rPr>
              <a:t>Goal-based agents</a:t>
            </a:r>
            <a:endParaRPr lang="en-IN" dirty="0"/>
          </a:p>
        </p:txBody>
      </p:sp>
      <p:sp>
        <p:nvSpPr>
          <p:cNvPr id="3" name="Content Placeholder 2">
            <a:extLst>
              <a:ext uri="{FF2B5EF4-FFF2-40B4-BE49-F238E27FC236}">
                <a16:creationId xmlns:a16="http://schemas.microsoft.com/office/drawing/2014/main" id="{87EEE9E0-5041-4F78-B979-780F4700D72D}"/>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The knowledge of the current state environment is not always sufficient to decide for an agent to what to do.</a:t>
            </a:r>
          </a:p>
          <a:p>
            <a:pPr algn="just">
              <a:buFont typeface="Arial" panose="020B0604020202020204" pitchFamily="34" charset="0"/>
              <a:buChar char="•"/>
            </a:pPr>
            <a:r>
              <a:rPr lang="en-US" b="0" i="0" dirty="0">
                <a:solidFill>
                  <a:srgbClr val="000000"/>
                </a:solidFill>
                <a:effectLst/>
                <a:latin typeface="inter-regular"/>
              </a:rPr>
              <a:t>The agent needs to know its goal which describes desirable situations.</a:t>
            </a:r>
          </a:p>
          <a:p>
            <a:pPr algn="just">
              <a:buFont typeface="Arial" panose="020B0604020202020204" pitchFamily="34" charset="0"/>
              <a:buChar char="•"/>
            </a:pPr>
            <a:r>
              <a:rPr lang="en-US" b="0" i="0" dirty="0">
                <a:solidFill>
                  <a:srgbClr val="000000"/>
                </a:solidFill>
                <a:effectLst/>
                <a:latin typeface="inter-regular"/>
              </a:rPr>
              <a:t>Goal-based agents expand the capabilities of the model-based agent by having the "goal" information.</a:t>
            </a:r>
          </a:p>
          <a:p>
            <a:pPr algn="just">
              <a:buFont typeface="Arial" panose="020B0604020202020204" pitchFamily="34" charset="0"/>
              <a:buChar char="•"/>
            </a:pPr>
            <a:r>
              <a:rPr lang="en-US" b="0" i="0" dirty="0">
                <a:solidFill>
                  <a:srgbClr val="000000"/>
                </a:solidFill>
                <a:effectLst/>
                <a:latin typeface="inter-regular"/>
              </a:rPr>
              <a:t>They choose an action, so that they can achieve the goal.</a:t>
            </a:r>
          </a:p>
          <a:p>
            <a:pPr algn="just">
              <a:buFont typeface="Arial" panose="020B0604020202020204" pitchFamily="34" charset="0"/>
              <a:buChar char="•"/>
            </a:pPr>
            <a:r>
              <a:rPr lang="en-US" b="0" i="0" dirty="0">
                <a:solidFill>
                  <a:srgbClr val="000000"/>
                </a:solidFill>
                <a:effectLst/>
                <a:latin typeface="inter-regular"/>
              </a:rPr>
              <a:t>These agents may have to consider a long sequence of possible actions before deciding whether the goal is achieved or not. </a:t>
            </a:r>
          </a:p>
          <a:p>
            <a:pPr algn="just">
              <a:buFont typeface="Arial" panose="020B0604020202020204" pitchFamily="34" charset="0"/>
              <a:buChar char="•"/>
            </a:pPr>
            <a:r>
              <a:rPr lang="en-US" b="0" i="0" dirty="0">
                <a:solidFill>
                  <a:srgbClr val="000000"/>
                </a:solidFill>
                <a:effectLst/>
                <a:latin typeface="inter-regular"/>
              </a:rPr>
              <a:t>Such considerations of different scenario are called searching and planning, which makes an agent proactive.</a:t>
            </a:r>
          </a:p>
          <a:p>
            <a:endParaRPr lang="en-IN" dirty="0"/>
          </a:p>
        </p:txBody>
      </p:sp>
    </p:spTree>
    <p:extLst>
      <p:ext uri="{BB962C8B-B14F-4D97-AF65-F5344CB8AC3E}">
        <p14:creationId xmlns:p14="http://schemas.microsoft.com/office/powerpoint/2010/main" val="1427283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ypes of AI Agents">
            <a:extLst>
              <a:ext uri="{FF2B5EF4-FFF2-40B4-BE49-F238E27FC236}">
                <a16:creationId xmlns:a16="http://schemas.microsoft.com/office/drawing/2014/main" id="{BD3FA256-4F2A-4ECD-88CC-24F494C1A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280" y="723441"/>
            <a:ext cx="8168639" cy="56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05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BF3D-F34D-410F-955B-0BD2C50EF98C}"/>
              </a:ext>
            </a:extLst>
          </p:cNvPr>
          <p:cNvSpPr>
            <a:spLocks noGrp="1"/>
          </p:cNvSpPr>
          <p:nvPr>
            <p:ph type="title"/>
          </p:nvPr>
        </p:nvSpPr>
        <p:spPr/>
        <p:txBody>
          <a:bodyPr/>
          <a:lstStyle/>
          <a:p>
            <a:r>
              <a:rPr lang="en-IN" b="0" i="0" dirty="0">
                <a:effectLst/>
                <a:latin typeface="erdana"/>
              </a:rPr>
              <a:t>Utility-based agents</a:t>
            </a:r>
            <a:endParaRPr lang="en-IN" dirty="0"/>
          </a:p>
        </p:txBody>
      </p:sp>
      <p:sp>
        <p:nvSpPr>
          <p:cNvPr id="3" name="Content Placeholder 2">
            <a:extLst>
              <a:ext uri="{FF2B5EF4-FFF2-40B4-BE49-F238E27FC236}">
                <a16:creationId xmlns:a16="http://schemas.microsoft.com/office/drawing/2014/main" id="{9B07098E-E918-48A9-9F22-238C88E8BC9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These agents are similar to the goal-based agent but provide an extra component of utility measurement which makes them different by providing a measure of success at a given state.</a:t>
            </a:r>
          </a:p>
          <a:p>
            <a:pPr algn="just">
              <a:buFont typeface="Arial" panose="020B0604020202020204" pitchFamily="34" charset="0"/>
              <a:buChar char="•"/>
            </a:pPr>
            <a:r>
              <a:rPr lang="en-US" b="0" i="0" dirty="0">
                <a:solidFill>
                  <a:srgbClr val="000000"/>
                </a:solidFill>
                <a:effectLst/>
                <a:latin typeface="inter-regular"/>
              </a:rPr>
              <a:t>Utility-based agent act based not only goals but also the best way to achieve the goal.</a:t>
            </a:r>
          </a:p>
          <a:p>
            <a:pPr algn="just">
              <a:buFont typeface="Arial" panose="020B0604020202020204" pitchFamily="34" charset="0"/>
              <a:buChar char="•"/>
            </a:pPr>
            <a:r>
              <a:rPr lang="en-US" b="0" i="0" dirty="0">
                <a:solidFill>
                  <a:srgbClr val="000000"/>
                </a:solidFill>
                <a:effectLst/>
                <a:latin typeface="inter-regular"/>
              </a:rPr>
              <a:t>The Utility-based agent is useful when there are multiple possible alternatives, and an agent has to choose in order to perform the best action.</a:t>
            </a:r>
          </a:p>
          <a:p>
            <a:pPr algn="just">
              <a:buFont typeface="Arial" panose="020B0604020202020204" pitchFamily="34" charset="0"/>
              <a:buChar char="•"/>
            </a:pPr>
            <a:r>
              <a:rPr lang="en-US" b="0" i="0" dirty="0">
                <a:solidFill>
                  <a:srgbClr val="000000"/>
                </a:solidFill>
                <a:effectLst/>
                <a:latin typeface="inter-regular"/>
              </a:rPr>
              <a:t>The utility function maps each state to a real number to check how efficiently each action achieves the goals.</a:t>
            </a:r>
          </a:p>
          <a:p>
            <a:endParaRPr lang="en-IN" dirty="0"/>
          </a:p>
        </p:txBody>
      </p:sp>
    </p:spTree>
    <p:extLst>
      <p:ext uri="{BB962C8B-B14F-4D97-AF65-F5344CB8AC3E}">
        <p14:creationId xmlns:p14="http://schemas.microsoft.com/office/powerpoint/2010/main" val="406282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3422-2B26-4B7E-8F42-0E268EE085AF}"/>
              </a:ext>
            </a:extLst>
          </p:cNvPr>
          <p:cNvSpPr>
            <a:spLocks noGrp="1"/>
          </p:cNvSpPr>
          <p:nvPr>
            <p:ph type="title"/>
          </p:nvPr>
        </p:nvSpPr>
        <p:spPr/>
        <p:txBody>
          <a:bodyPr/>
          <a:lstStyle/>
          <a:p>
            <a:r>
              <a:rPr lang="en-IN" dirty="0"/>
              <a:t>Turing Test</a:t>
            </a:r>
          </a:p>
        </p:txBody>
      </p:sp>
      <p:sp>
        <p:nvSpPr>
          <p:cNvPr id="3" name="Content Placeholder 2">
            <a:extLst>
              <a:ext uri="{FF2B5EF4-FFF2-40B4-BE49-F238E27FC236}">
                <a16:creationId xmlns:a16="http://schemas.microsoft.com/office/drawing/2014/main" id="{126D54FF-F7B4-422D-969D-BC3BC6BF128C}"/>
              </a:ext>
            </a:extLst>
          </p:cNvPr>
          <p:cNvSpPr>
            <a:spLocks noGrp="1"/>
          </p:cNvSpPr>
          <p:nvPr>
            <p:ph idx="1"/>
          </p:nvPr>
        </p:nvSpPr>
        <p:spPr/>
        <p:txBody>
          <a:bodyPr>
            <a:normAutofit/>
          </a:bodyPr>
          <a:lstStyle/>
          <a:p>
            <a:pPr algn="just"/>
            <a:r>
              <a:rPr lang="en-US" b="0" i="0" dirty="0">
                <a:solidFill>
                  <a:srgbClr val="333333"/>
                </a:solidFill>
                <a:effectLst/>
                <a:latin typeface="inter-regular"/>
              </a:rPr>
              <a:t>The test result does not depend on each correct answer, but only how closely its responses like a human answer. </a:t>
            </a:r>
          </a:p>
          <a:p>
            <a:pPr algn="just"/>
            <a:r>
              <a:rPr lang="en-US" b="0" i="0" dirty="0">
                <a:solidFill>
                  <a:srgbClr val="333333"/>
                </a:solidFill>
                <a:effectLst/>
                <a:latin typeface="inter-regular"/>
              </a:rPr>
              <a:t>The computer is permitted to do everything possible to force a wrong identification by the interrogator.</a:t>
            </a:r>
          </a:p>
          <a:p>
            <a:pPr algn="just"/>
            <a:r>
              <a:rPr lang="en-US" b="0" i="0" dirty="0">
                <a:solidFill>
                  <a:srgbClr val="333333"/>
                </a:solidFill>
                <a:effectLst/>
                <a:latin typeface="inter-regular"/>
              </a:rPr>
              <a:t>The questions and answers can be like:</a:t>
            </a:r>
          </a:p>
          <a:p>
            <a:pPr lvl="1" algn="just"/>
            <a:r>
              <a:rPr lang="en-US" b="1" i="0" dirty="0">
                <a:solidFill>
                  <a:srgbClr val="333333"/>
                </a:solidFill>
                <a:effectLst/>
                <a:latin typeface="inter-bold"/>
              </a:rPr>
              <a:t>Interrogator:</a:t>
            </a:r>
            <a:r>
              <a:rPr lang="en-US" b="0" i="0" dirty="0">
                <a:solidFill>
                  <a:srgbClr val="333333"/>
                </a:solidFill>
                <a:effectLst/>
                <a:latin typeface="inter-regular"/>
              </a:rPr>
              <a:t> Are you a computer?</a:t>
            </a:r>
          </a:p>
          <a:p>
            <a:pPr lvl="1" algn="just"/>
            <a:r>
              <a:rPr lang="en-US" b="1" i="0" dirty="0">
                <a:solidFill>
                  <a:srgbClr val="333333"/>
                </a:solidFill>
                <a:effectLst/>
                <a:latin typeface="inter-bold"/>
              </a:rPr>
              <a:t>Player A (Computer):</a:t>
            </a:r>
            <a:r>
              <a:rPr lang="en-US" b="0" i="0" dirty="0">
                <a:solidFill>
                  <a:srgbClr val="333333"/>
                </a:solidFill>
                <a:effectLst/>
                <a:latin typeface="inter-regular"/>
              </a:rPr>
              <a:t> No</a:t>
            </a:r>
          </a:p>
          <a:p>
            <a:pPr lvl="1" algn="just"/>
            <a:r>
              <a:rPr lang="en-US" b="1" i="0" dirty="0">
                <a:solidFill>
                  <a:srgbClr val="333333"/>
                </a:solidFill>
                <a:effectLst/>
                <a:latin typeface="inter-bold"/>
              </a:rPr>
              <a:t>Interrogator:</a:t>
            </a:r>
            <a:r>
              <a:rPr lang="en-US" b="0" i="0" dirty="0">
                <a:solidFill>
                  <a:srgbClr val="333333"/>
                </a:solidFill>
                <a:effectLst/>
                <a:latin typeface="inter-regular"/>
              </a:rPr>
              <a:t> Multiply two large numbers such as (256896489*456725896)</a:t>
            </a:r>
          </a:p>
          <a:p>
            <a:pPr lvl="1" algn="just"/>
            <a:r>
              <a:rPr lang="en-US" b="1" i="0" dirty="0">
                <a:solidFill>
                  <a:srgbClr val="333333"/>
                </a:solidFill>
                <a:effectLst/>
                <a:latin typeface="inter-bold"/>
              </a:rPr>
              <a:t>Player A:</a:t>
            </a:r>
            <a:r>
              <a:rPr lang="en-US" b="0" i="0" dirty="0">
                <a:solidFill>
                  <a:srgbClr val="333333"/>
                </a:solidFill>
                <a:effectLst/>
                <a:latin typeface="inter-regular"/>
              </a:rPr>
              <a:t> Long pause and give the wrong answer.</a:t>
            </a:r>
          </a:p>
          <a:p>
            <a:endParaRPr lang="en-IN" dirty="0"/>
          </a:p>
        </p:txBody>
      </p:sp>
    </p:spTree>
    <p:extLst>
      <p:ext uri="{BB962C8B-B14F-4D97-AF65-F5344CB8AC3E}">
        <p14:creationId xmlns:p14="http://schemas.microsoft.com/office/powerpoint/2010/main" val="1774090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ypes of AI Agents">
            <a:extLst>
              <a:ext uri="{FF2B5EF4-FFF2-40B4-BE49-F238E27FC236}">
                <a16:creationId xmlns:a16="http://schemas.microsoft.com/office/drawing/2014/main" id="{6D9595B9-6A24-4875-836C-5151560FA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0" y="160429"/>
            <a:ext cx="9083039" cy="628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66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7ECB-1471-4D9D-9289-79E58BF9C6DE}"/>
              </a:ext>
            </a:extLst>
          </p:cNvPr>
          <p:cNvSpPr>
            <a:spLocks noGrp="1"/>
          </p:cNvSpPr>
          <p:nvPr>
            <p:ph type="title"/>
          </p:nvPr>
        </p:nvSpPr>
        <p:spPr/>
        <p:txBody>
          <a:bodyPr/>
          <a:lstStyle/>
          <a:p>
            <a:r>
              <a:rPr lang="en-IN" b="0" i="0" dirty="0">
                <a:effectLst/>
                <a:latin typeface="erdana"/>
              </a:rPr>
              <a:t>Learning Agents</a:t>
            </a:r>
            <a:endParaRPr lang="en-IN" dirty="0"/>
          </a:p>
        </p:txBody>
      </p:sp>
      <p:sp>
        <p:nvSpPr>
          <p:cNvPr id="3" name="Content Placeholder 2">
            <a:extLst>
              <a:ext uri="{FF2B5EF4-FFF2-40B4-BE49-F238E27FC236}">
                <a16:creationId xmlns:a16="http://schemas.microsoft.com/office/drawing/2014/main" id="{4C9939CE-B18B-4620-B897-5872BD577B8B}"/>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A learning agent in AI is the type of agent which can learn from its past experiences, or it has learning capabilities.</a:t>
            </a:r>
          </a:p>
          <a:p>
            <a:pPr algn="just">
              <a:buFont typeface="Arial" panose="020B0604020202020204" pitchFamily="34" charset="0"/>
              <a:buChar char="•"/>
            </a:pPr>
            <a:r>
              <a:rPr lang="en-US" b="0" i="0" dirty="0">
                <a:solidFill>
                  <a:srgbClr val="000000"/>
                </a:solidFill>
                <a:effectLst/>
                <a:latin typeface="inter-regular"/>
              </a:rPr>
              <a:t>It starts to act with basic knowledge and then able to act and adapt automatically through learning.</a:t>
            </a:r>
          </a:p>
          <a:p>
            <a:pPr algn="just"/>
            <a:r>
              <a:rPr lang="en-US" dirty="0"/>
              <a:t>Unlike intelligent agents that act on information provided by a programmer, learning agents are able to perform tasks, analyze performance, and look for new ways to improve on those tasks - all on their own.</a:t>
            </a: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891814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C8D2-978C-4FB2-A4B1-6CE8D67AA067}"/>
              </a:ext>
            </a:extLst>
          </p:cNvPr>
          <p:cNvSpPr>
            <a:spLocks noGrp="1"/>
          </p:cNvSpPr>
          <p:nvPr>
            <p:ph type="title"/>
          </p:nvPr>
        </p:nvSpPr>
        <p:spPr/>
        <p:txBody>
          <a:bodyPr/>
          <a:lstStyle/>
          <a:p>
            <a:r>
              <a:rPr lang="en-US" b="0" i="0" dirty="0">
                <a:solidFill>
                  <a:srgbClr val="000000"/>
                </a:solidFill>
                <a:effectLst/>
                <a:latin typeface="inter-regular"/>
              </a:rPr>
              <a:t>Learning agent</a:t>
            </a:r>
            <a:endParaRPr lang="en-IN" dirty="0"/>
          </a:p>
        </p:txBody>
      </p:sp>
      <p:sp>
        <p:nvSpPr>
          <p:cNvPr id="3" name="Content Placeholder 2">
            <a:extLst>
              <a:ext uri="{FF2B5EF4-FFF2-40B4-BE49-F238E27FC236}">
                <a16:creationId xmlns:a16="http://schemas.microsoft.com/office/drawing/2014/main" id="{22FDDD1A-5CB8-4007-A4AC-40993A11271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learning agent has mainly four conceptual components, which are:</a:t>
            </a:r>
          </a:p>
          <a:p>
            <a:pPr marL="742950" lvl="1" indent="-285750" algn="just">
              <a:buFont typeface="Arial" panose="020B0604020202020204" pitchFamily="34" charset="0"/>
              <a:buChar char="•"/>
            </a:pPr>
            <a:r>
              <a:rPr lang="en-US" b="1" i="0" dirty="0">
                <a:solidFill>
                  <a:srgbClr val="000000"/>
                </a:solidFill>
                <a:effectLst/>
                <a:latin typeface="inter-bold"/>
              </a:rPr>
              <a:t>Learning element:</a:t>
            </a:r>
            <a:r>
              <a:rPr lang="en-US" b="0" i="0" dirty="0">
                <a:solidFill>
                  <a:srgbClr val="000000"/>
                </a:solidFill>
                <a:effectLst/>
                <a:latin typeface="inter-regular"/>
              </a:rPr>
              <a:t> It is responsible for making improvements by learning from environment</a:t>
            </a:r>
          </a:p>
          <a:p>
            <a:pPr marL="742950" lvl="1" indent="-285750" algn="just">
              <a:buFont typeface="Arial" panose="020B0604020202020204" pitchFamily="34" charset="0"/>
              <a:buChar char="•"/>
            </a:pPr>
            <a:r>
              <a:rPr lang="en-US" b="1" i="0" dirty="0">
                <a:solidFill>
                  <a:srgbClr val="000000"/>
                </a:solidFill>
                <a:effectLst/>
                <a:latin typeface="inter-bold"/>
              </a:rPr>
              <a:t>Critic:</a:t>
            </a:r>
            <a:r>
              <a:rPr lang="en-US" b="0" i="0" dirty="0">
                <a:solidFill>
                  <a:srgbClr val="000000"/>
                </a:solidFill>
                <a:effectLst/>
                <a:latin typeface="inter-regular"/>
              </a:rPr>
              <a:t> Learning element takes feedback from critic which describes that how well the agent is doing with respect to a fixed performance standard.</a:t>
            </a:r>
          </a:p>
          <a:p>
            <a:pPr marL="742950" lvl="1" indent="-285750" algn="just">
              <a:buFont typeface="Arial" panose="020B0604020202020204" pitchFamily="34" charset="0"/>
              <a:buChar char="•"/>
            </a:pPr>
            <a:r>
              <a:rPr lang="en-US" b="1" i="0" dirty="0">
                <a:solidFill>
                  <a:srgbClr val="000000"/>
                </a:solidFill>
                <a:effectLst/>
                <a:latin typeface="inter-bold"/>
              </a:rPr>
              <a:t>Performance element:</a:t>
            </a:r>
            <a:r>
              <a:rPr lang="en-US" b="0" i="0" dirty="0">
                <a:solidFill>
                  <a:srgbClr val="000000"/>
                </a:solidFill>
                <a:effectLst/>
                <a:latin typeface="inter-regular"/>
              </a:rPr>
              <a:t> It is responsible for </a:t>
            </a:r>
            <a:r>
              <a:rPr lang="en-US" b="0" i="0">
                <a:solidFill>
                  <a:srgbClr val="000000"/>
                </a:solidFill>
                <a:effectLst/>
                <a:latin typeface="inter-regular"/>
              </a:rPr>
              <a:t>performance evaluation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Problem generator:</a:t>
            </a:r>
            <a:r>
              <a:rPr lang="en-US" b="0" i="0" dirty="0">
                <a:solidFill>
                  <a:srgbClr val="000000"/>
                </a:solidFill>
                <a:effectLst/>
                <a:latin typeface="inter-regular"/>
              </a:rPr>
              <a:t> This component is responsible for suggesting actions that will lead to new and informative experiences.</a:t>
            </a:r>
          </a:p>
          <a:p>
            <a:pPr algn="just">
              <a:buFont typeface="Arial" panose="020B0604020202020204" pitchFamily="34" charset="0"/>
              <a:buChar char="•"/>
            </a:pPr>
            <a:r>
              <a:rPr lang="en-US" b="0" i="0" dirty="0">
                <a:solidFill>
                  <a:srgbClr val="000000"/>
                </a:solidFill>
                <a:effectLst/>
                <a:latin typeface="inter-regular"/>
              </a:rPr>
              <a:t>Hence, learning agents are able to learn, analyze performance, and look for new ways to improve the performance.</a:t>
            </a:r>
          </a:p>
          <a:p>
            <a:endParaRPr lang="en-IN" dirty="0"/>
          </a:p>
        </p:txBody>
      </p:sp>
    </p:spTree>
    <p:extLst>
      <p:ext uri="{BB962C8B-B14F-4D97-AF65-F5344CB8AC3E}">
        <p14:creationId xmlns:p14="http://schemas.microsoft.com/office/powerpoint/2010/main" val="857513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ypes of AI Agents">
            <a:extLst>
              <a:ext uri="{FF2B5EF4-FFF2-40B4-BE49-F238E27FC236}">
                <a16:creationId xmlns:a16="http://schemas.microsoft.com/office/drawing/2014/main" id="{F292018E-3AF2-4D3C-8850-D8F153A23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02535"/>
            <a:ext cx="8564880" cy="614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828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682A-1526-4B32-9F8D-F6FBE68B3B2D}"/>
              </a:ext>
            </a:extLst>
          </p:cNvPr>
          <p:cNvSpPr>
            <a:spLocks noGrp="1"/>
          </p:cNvSpPr>
          <p:nvPr>
            <p:ph type="title"/>
          </p:nvPr>
        </p:nvSpPr>
        <p:spPr/>
        <p:txBody>
          <a:bodyPr/>
          <a:lstStyle/>
          <a:p>
            <a:r>
              <a:rPr lang="en-IN" b="0" i="0" dirty="0">
                <a:effectLst/>
                <a:latin typeface="erdana"/>
              </a:rPr>
              <a:t>Agent Environment in AI</a:t>
            </a:r>
            <a:endParaRPr lang="en-IN" dirty="0"/>
          </a:p>
        </p:txBody>
      </p:sp>
      <p:sp>
        <p:nvSpPr>
          <p:cNvPr id="3" name="Content Placeholder 2">
            <a:extLst>
              <a:ext uri="{FF2B5EF4-FFF2-40B4-BE49-F238E27FC236}">
                <a16:creationId xmlns:a16="http://schemas.microsoft.com/office/drawing/2014/main" id="{6502222A-9AC8-40F1-B6C3-F96E523BDCCB}"/>
              </a:ext>
            </a:extLst>
          </p:cNvPr>
          <p:cNvSpPr>
            <a:spLocks noGrp="1"/>
          </p:cNvSpPr>
          <p:nvPr>
            <p:ph idx="1"/>
          </p:nvPr>
        </p:nvSpPr>
        <p:spPr/>
        <p:txBody>
          <a:bodyPr/>
          <a:lstStyle/>
          <a:p>
            <a:pPr algn="just"/>
            <a:r>
              <a:rPr lang="en-US" b="0" i="0" dirty="0">
                <a:solidFill>
                  <a:srgbClr val="333333"/>
                </a:solidFill>
                <a:effectLst/>
                <a:latin typeface="inter-regular"/>
              </a:rPr>
              <a:t>An environment is everything in the world which surrounds the agent, but it is not a part of an agent itself. </a:t>
            </a:r>
          </a:p>
          <a:p>
            <a:pPr algn="just"/>
            <a:r>
              <a:rPr lang="en-US" b="0" i="0" dirty="0">
                <a:solidFill>
                  <a:srgbClr val="333333"/>
                </a:solidFill>
                <a:effectLst/>
                <a:latin typeface="inter-regular"/>
              </a:rPr>
              <a:t>An environment can be described as a situation in which an agent is present.</a:t>
            </a:r>
          </a:p>
          <a:p>
            <a:pPr algn="just"/>
            <a:r>
              <a:rPr lang="en-US" b="0" i="0" dirty="0">
                <a:solidFill>
                  <a:srgbClr val="333333"/>
                </a:solidFill>
                <a:effectLst/>
                <a:latin typeface="inter-regular"/>
              </a:rPr>
              <a:t>The environment is where agent lives, operate and provide the agent with something to sense and act upon it. </a:t>
            </a:r>
          </a:p>
          <a:p>
            <a:pPr marL="0" indent="0">
              <a:buNone/>
            </a:pPr>
            <a:endParaRPr lang="en-IN" dirty="0"/>
          </a:p>
        </p:txBody>
      </p:sp>
    </p:spTree>
    <p:extLst>
      <p:ext uri="{BB962C8B-B14F-4D97-AF65-F5344CB8AC3E}">
        <p14:creationId xmlns:p14="http://schemas.microsoft.com/office/powerpoint/2010/main" val="3095770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08C2-4620-4D3B-A909-39303BB3045B}"/>
              </a:ext>
            </a:extLst>
          </p:cNvPr>
          <p:cNvSpPr>
            <a:spLocks noGrp="1"/>
          </p:cNvSpPr>
          <p:nvPr>
            <p:ph type="title"/>
          </p:nvPr>
        </p:nvSpPr>
        <p:spPr/>
        <p:txBody>
          <a:bodyPr/>
          <a:lstStyle/>
          <a:p>
            <a:r>
              <a:rPr lang="en-IN" b="0" i="0" dirty="0">
                <a:effectLst/>
                <a:latin typeface="erdana"/>
              </a:rPr>
              <a:t>Features of Environment</a:t>
            </a:r>
            <a:endParaRPr lang="en-IN" dirty="0"/>
          </a:p>
        </p:txBody>
      </p:sp>
      <p:sp>
        <p:nvSpPr>
          <p:cNvPr id="3" name="Content Placeholder 2">
            <a:extLst>
              <a:ext uri="{FF2B5EF4-FFF2-40B4-BE49-F238E27FC236}">
                <a16:creationId xmlns:a16="http://schemas.microsoft.com/office/drawing/2014/main" id="{3DD780C6-4AD3-4E70-BF81-6E112DFF4E83}"/>
              </a:ext>
            </a:extLst>
          </p:cNvPr>
          <p:cNvSpPr>
            <a:spLocks noGrp="1"/>
          </p:cNvSpPr>
          <p:nvPr>
            <p:ph idx="1"/>
          </p:nvPr>
        </p:nvSpPr>
        <p:spPr/>
        <p:txBody>
          <a:bodyPr>
            <a:normAutofit lnSpcReduction="10000"/>
          </a:bodyPr>
          <a:lstStyle/>
          <a:p>
            <a:pPr algn="just"/>
            <a:r>
              <a:rPr lang="en-IN" dirty="0"/>
              <a:t>A</a:t>
            </a:r>
            <a:r>
              <a:rPr lang="en-IN" b="0" i="0" dirty="0">
                <a:solidFill>
                  <a:srgbClr val="333333"/>
                </a:solidFill>
                <a:effectLst/>
                <a:latin typeface="inter-regular"/>
              </a:rPr>
              <a:t>s per Russell and </a:t>
            </a:r>
            <a:r>
              <a:rPr lang="en-IN" b="0" i="0" dirty="0" err="1">
                <a:solidFill>
                  <a:srgbClr val="333333"/>
                </a:solidFill>
                <a:effectLst/>
                <a:latin typeface="inter-regular"/>
              </a:rPr>
              <a:t>Norvig</a:t>
            </a:r>
            <a:r>
              <a:rPr lang="en-IN" b="0" i="0" dirty="0">
                <a:solidFill>
                  <a:srgbClr val="333333"/>
                </a:solidFill>
                <a:effectLst/>
                <a:latin typeface="inter-regular"/>
              </a:rPr>
              <a:t>, an environment can have various features from the point of view of an agent:</a:t>
            </a:r>
          </a:p>
          <a:p>
            <a:pPr algn="just">
              <a:buFont typeface="+mj-lt"/>
              <a:buAutoNum type="arabicPeriod"/>
            </a:pPr>
            <a:r>
              <a:rPr lang="en-IN" b="0" i="0" dirty="0">
                <a:solidFill>
                  <a:srgbClr val="000000"/>
                </a:solidFill>
                <a:effectLst/>
                <a:latin typeface="inter-regular"/>
              </a:rPr>
              <a:t>Fully observable vs Partially Observable</a:t>
            </a:r>
          </a:p>
          <a:p>
            <a:pPr algn="just">
              <a:buFont typeface="+mj-lt"/>
              <a:buAutoNum type="arabicPeriod"/>
            </a:pPr>
            <a:r>
              <a:rPr lang="en-IN" b="0" i="0" dirty="0">
                <a:solidFill>
                  <a:srgbClr val="000000"/>
                </a:solidFill>
                <a:effectLst/>
                <a:latin typeface="inter-regular"/>
              </a:rPr>
              <a:t>Static vs Dynamic</a:t>
            </a:r>
          </a:p>
          <a:p>
            <a:pPr algn="just">
              <a:buFont typeface="+mj-lt"/>
              <a:buAutoNum type="arabicPeriod"/>
            </a:pPr>
            <a:r>
              <a:rPr lang="en-IN" b="0" i="0" dirty="0">
                <a:solidFill>
                  <a:srgbClr val="000000"/>
                </a:solidFill>
                <a:effectLst/>
                <a:latin typeface="inter-regular"/>
              </a:rPr>
              <a:t>Discrete vs Continuous</a:t>
            </a:r>
          </a:p>
          <a:p>
            <a:pPr algn="just">
              <a:buFont typeface="+mj-lt"/>
              <a:buAutoNum type="arabicPeriod"/>
            </a:pPr>
            <a:r>
              <a:rPr lang="en-IN" b="0" i="0" dirty="0">
                <a:solidFill>
                  <a:srgbClr val="000000"/>
                </a:solidFill>
                <a:effectLst/>
                <a:latin typeface="inter-regular"/>
              </a:rPr>
              <a:t>Deterministic vs Stochastic</a:t>
            </a:r>
          </a:p>
          <a:p>
            <a:pPr algn="just">
              <a:buFont typeface="+mj-lt"/>
              <a:buAutoNum type="arabicPeriod"/>
            </a:pPr>
            <a:r>
              <a:rPr lang="en-IN" b="0" i="0" dirty="0">
                <a:solidFill>
                  <a:srgbClr val="000000"/>
                </a:solidFill>
                <a:effectLst/>
                <a:latin typeface="inter-regular"/>
              </a:rPr>
              <a:t>Single-agent vs Multi-agent</a:t>
            </a:r>
          </a:p>
          <a:p>
            <a:pPr algn="just">
              <a:buFont typeface="+mj-lt"/>
              <a:buAutoNum type="arabicPeriod"/>
            </a:pPr>
            <a:r>
              <a:rPr lang="en-IN" b="0" i="0" dirty="0">
                <a:solidFill>
                  <a:srgbClr val="000000"/>
                </a:solidFill>
                <a:effectLst/>
                <a:latin typeface="inter-regular"/>
              </a:rPr>
              <a:t>Episodic vs sequential</a:t>
            </a:r>
          </a:p>
          <a:p>
            <a:pPr algn="just">
              <a:buFont typeface="+mj-lt"/>
              <a:buAutoNum type="arabicPeriod"/>
            </a:pPr>
            <a:r>
              <a:rPr lang="en-IN" b="0" i="0" dirty="0">
                <a:solidFill>
                  <a:srgbClr val="000000"/>
                </a:solidFill>
                <a:effectLst/>
                <a:latin typeface="inter-regular"/>
              </a:rPr>
              <a:t>Known vs Unknown</a:t>
            </a:r>
          </a:p>
        </p:txBody>
      </p:sp>
    </p:spTree>
    <p:extLst>
      <p:ext uri="{BB962C8B-B14F-4D97-AF65-F5344CB8AC3E}">
        <p14:creationId xmlns:p14="http://schemas.microsoft.com/office/powerpoint/2010/main" val="34461042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FBFB-0891-4592-8BCA-8ABD099F34E4}"/>
              </a:ext>
            </a:extLst>
          </p:cNvPr>
          <p:cNvSpPr>
            <a:spLocks noGrp="1"/>
          </p:cNvSpPr>
          <p:nvPr>
            <p:ph type="title"/>
          </p:nvPr>
        </p:nvSpPr>
        <p:spPr/>
        <p:txBody>
          <a:bodyPr/>
          <a:lstStyle/>
          <a:p>
            <a:r>
              <a:rPr lang="en-US" b="0" i="0" dirty="0">
                <a:effectLst/>
                <a:latin typeface="erdana"/>
              </a:rPr>
              <a:t>Fully observable vs Partially Observable</a:t>
            </a:r>
            <a:endParaRPr lang="en-IN" dirty="0"/>
          </a:p>
        </p:txBody>
      </p:sp>
      <p:sp>
        <p:nvSpPr>
          <p:cNvPr id="3" name="Content Placeholder 2">
            <a:extLst>
              <a:ext uri="{FF2B5EF4-FFF2-40B4-BE49-F238E27FC236}">
                <a16:creationId xmlns:a16="http://schemas.microsoft.com/office/drawing/2014/main" id="{84421D82-999B-4F2D-871F-47D170E4E1E6}"/>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effectLst/>
                <a:latin typeface="Söhne"/>
              </a:rPr>
              <a:t>an environment where the agent has complete and accurate information about the current state of the environment at any given time.</a:t>
            </a:r>
          </a:p>
          <a:p>
            <a:pPr algn="just">
              <a:buFont typeface="Arial" panose="020B0604020202020204" pitchFamily="34" charset="0"/>
              <a:buChar char="•"/>
            </a:pPr>
            <a:r>
              <a:rPr lang="en-US" b="0" i="0" dirty="0">
                <a:effectLst/>
                <a:latin typeface="Söhne"/>
              </a:rPr>
              <a:t>Tic-Tac-Toe Game: In the game of Tic-Tac-Toe, the board is a 3x3 grid, and each cell can be empty or occupied by either an "X" or an "O." The agent has complete knowledge of the current state of the board, including the positions of all the X's and O's. The agent can observe the entire board and make decisions accordingly.</a:t>
            </a:r>
            <a:endParaRPr lang="en-US" b="0" i="0" dirty="0">
              <a:effectLst/>
              <a:latin typeface="inter-regular"/>
            </a:endParaRPr>
          </a:p>
          <a:p>
            <a:pPr algn="just">
              <a:buFont typeface="Arial" panose="020B0604020202020204" pitchFamily="34" charset="0"/>
              <a:buChar char="•"/>
            </a:pPr>
            <a:r>
              <a:rPr lang="en-US" b="0" i="0" dirty="0">
                <a:effectLst/>
                <a:latin typeface="Söhne"/>
              </a:rPr>
              <a:t>the AI agent does not have complete knowledge of the current state of the environment. </a:t>
            </a:r>
          </a:p>
          <a:p>
            <a:pPr algn="just">
              <a:buFont typeface="Arial" panose="020B0604020202020204" pitchFamily="34" charset="0"/>
              <a:buChar char="•"/>
            </a:pPr>
            <a:r>
              <a:rPr lang="en-US" b="0" i="0" dirty="0">
                <a:effectLst/>
                <a:latin typeface="Söhne"/>
              </a:rPr>
              <a:t>Poker Game: In a game of poker, each player holds a set of cards that are hidden from other players. The agent can only see its own cards and the community cards (cards placed on the table), but it cannot directly observe the cards held by other players. The agent has to infer the potential cards held by opponents based on their actions and behaviors.</a:t>
            </a:r>
            <a:endParaRPr lang="en-IN" dirty="0"/>
          </a:p>
        </p:txBody>
      </p:sp>
    </p:spTree>
    <p:extLst>
      <p:ext uri="{BB962C8B-B14F-4D97-AF65-F5344CB8AC3E}">
        <p14:creationId xmlns:p14="http://schemas.microsoft.com/office/powerpoint/2010/main" val="3764602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15D6-52DA-4125-92DB-114F3C327C6D}"/>
              </a:ext>
            </a:extLst>
          </p:cNvPr>
          <p:cNvSpPr>
            <a:spLocks noGrp="1"/>
          </p:cNvSpPr>
          <p:nvPr>
            <p:ph type="title"/>
          </p:nvPr>
        </p:nvSpPr>
        <p:spPr/>
        <p:txBody>
          <a:bodyPr/>
          <a:lstStyle/>
          <a:p>
            <a:r>
              <a:rPr lang="en-IN" b="0" i="0" dirty="0">
                <a:effectLst/>
                <a:latin typeface="erdana"/>
              </a:rPr>
              <a:t>Deterministic vs Stochastic</a:t>
            </a:r>
            <a:endParaRPr lang="en-IN" dirty="0"/>
          </a:p>
        </p:txBody>
      </p:sp>
      <p:sp>
        <p:nvSpPr>
          <p:cNvPr id="3" name="Content Placeholder 2">
            <a:extLst>
              <a:ext uri="{FF2B5EF4-FFF2-40B4-BE49-F238E27FC236}">
                <a16:creationId xmlns:a16="http://schemas.microsoft.com/office/drawing/2014/main" id="{DAD3EE44-7AD6-4020-A24B-D00178B2525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If an agent's current state and selected action can completely determine the next state of the environment, then such environment is called a deterministic environment.</a:t>
            </a:r>
          </a:p>
          <a:p>
            <a:pPr algn="just">
              <a:buFont typeface="Arial" panose="020B0604020202020204" pitchFamily="34" charset="0"/>
              <a:buChar char="•"/>
            </a:pPr>
            <a:r>
              <a:rPr lang="en-US" b="0" i="0" dirty="0">
                <a:solidFill>
                  <a:srgbClr val="000000"/>
                </a:solidFill>
                <a:effectLst/>
                <a:latin typeface="inter-regular"/>
              </a:rPr>
              <a:t>A stochastic environment is random in nature and cannot be determined completely by an agent.</a:t>
            </a:r>
          </a:p>
          <a:p>
            <a:pPr algn="just">
              <a:buFont typeface="Arial" panose="020B0604020202020204" pitchFamily="34" charset="0"/>
              <a:buChar char="•"/>
            </a:pPr>
            <a:r>
              <a:rPr lang="en-US" b="0" i="0" dirty="0">
                <a:solidFill>
                  <a:srgbClr val="000000"/>
                </a:solidFill>
                <a:effectLst/>
                <a:latin typeface="inter-regular"/>
              </a:rPr>
              <a:t>In a deterministic, fully observable environment, agent does not need to worry about uncertainty.</a:t>
            </a:r>
          </a:p>
          <a:p>
            <a:endParaRPr lang="en-IN" dirty="0"/>
          </a:p>
        </p:txBody>
      </p:sp>
    </p:spTree>
    <p:extLst>
      <p:ext uri="{BB962C8B-B14F-4D97-AF65-F5344CB8AC3E}">
        <p14:creationId xmlns:p14="http://schemas.microsoft.com/office/powerpoint/2010/main" val="896935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8E67-795B-4AB4-8528-162611C911F9}"/>
              </a:ext>
            </a:extLst>
          </p:cNvPr>
          <p:cNvSpPr>
            <a:spLocks noGrp="1"/>
          </p:cNvSpPr>
          <p:nvPr>
            <p:ph type="title"/>
          </p:nvPr>
        </p:nvSpPr>
        <p:spPr/>
        <p:txBody>
          <a:bodyPr/>
          <a:lstStyle/>
          <a:p>
            <a:r>
              <a:rPr lang="en-IN" b="0" i="0" dirty="0">
                <a:effectLst/>
                <a:latin typeface="erdana"/>
              </a:rPr>
              <a:t>Episodic vs Sequential</a:t>
            </a:r>
            <a:endParaRPr lang="en-IN" dirty="0"/>
          </a:p>
        </p:txBody>
      </p:sp>
      <p:sp>
        <p:nvSpPr>
          <p:cNvPr id="3" name="Content Placeholder 2">
            <a:extLst>
              <a:ext uri="{FF2B5EF4-FFF2-40B4-BE49-F238E27FC236}">
                <a16:creationId xmlns:a16="http://schemas.microsoft.com/office/drawing/2014/main" id="{EA08BEE8-00C0-4DF3-B2D1-207CC8FC9C3B}"/>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In an episodic environment, there is a series of one-shot actions, and only the current percept is required for the action.</a:t>
            </a:r>
          </a:p>
          <a:p>
            <a:pPr algn="just">
              <a:buFont typeface="Arial" panose="020B0604020202020204" pitchFamily="34" charset="0"/>
              <a:buChar char="•"/>
            </a:pPr>
            <a:r>
              <a:rPr lang="en-US" b="0" i="0" dirty="0">
                <a:solidFill>
                  <a:srgbClr val="000000"/>
                </a:solidFill>
                <a:effectLst/>
                <a:latin typeface="inter-regular"/>
              </a:rPr>
              <a:t>However, in Sequential environment, an agent requires memory of past actions to determine the next best actions.</a:t>
            </a:r>
          </a:p>
          <a:p>
            <a:r>
              <a:rPr lang="en-US" b="0" i="0" dirty="0">
                <a:effectLst/>
                <a:latin typeface="Söhne"/>
              </a:rPr>
              <a:t>In an episodic environment, the agent's experience or interaction is divided into discrete episodes or individual episodes. </a:t>
            </a:r>
          </a:p>
          <a:p>
            <a:r>
              <a:rPr lang="en-US" b="0" i="0" dirty="0">
                <a:effectLst/>
                <a:latin typeface="Söhne"/>
              </a:rPr>
              <a:t>The agent's actions and decisions in one episode do not directly impact subsequent episodes.</a:t>
            </a:r>
          </a:p>
          <a:p>
            <a:r>
              <a:rPr lang="en-US" b="0" i="0" dirty="0">
                <a:effectLst/>
                <a:latin typeface="Söhne"/>
              </a:rPr>
              <a:t>In a sequential environment, the agent's experience or interaction is continuous and unfolds over time.</a:t>
            </a:r>
          </a:p>
          <a:p>
            <a:r>
              <a:rPr lang="en-US" b="0" i="0" dirty="0">
                <a:effectLst/>
                <a:latin typeface="Söhne"/>
              </a:rPr>
              <a:t>The current state and subsequent actions of the agent can be influenced by past actions and observations.</a:t>
            </a:r>
            <a:endParaRPr lang="en-IN" dirty="0"/>
          </a:p>
        </p:txBody>
      </p:sp>
    </p:spTree>
    <p:extLst>
      <p:ext uri="{BB962C8B-B14F-4D97-AF65-F5344CB8AC3E}">
        <p14:creationId xmlns:p14="http://schemas.microsoft.com/office/powerpoint/2010/main" val="2984165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1834-30D6-46C7-B230-86DDC357B7CF}"/>
              </a:ext>
            </a:extLst>
          </p:cNvPr>
          <p:cNvSpPr>
            <a:spLocks noGrp="1"/>
          </p:cNvSpPr>
          <p:nvPr>
            <p:ph type="title"/>
          </p:nvPr>
        </p:nvSpPr>
        <p:spPr/>
        <p:txBody>
          <a:bodyPr/>
          <a:lstStyle/>
          <a:p>
            <a:r>
              <a:rPr lang="en-IN" b="0" i="0" dirty="0">
                <a:effectLst/>
                <a:latin typeface="erdana"/>
              </a:rPr>
              <a:t>Single-agent vs Multi-agent</a:t>
            </a:r>
            <a:endParaRPr lang="en-IN" dirty="0"/>
          </a:p>
        </p:txBody>
      </p:sp>
      <p:sp>
        <p:nvSpPr>
          <p:cNvPr id="3" name="Content Placeholder 2">
            <a:extLst>
              <a:ext uri="{FF2B5EF4-FFF2-40B4-BE49-F238E27FC236}">
                <a16:creationId xmlns:a16="http://schemas.microsoft.com/office/drawing/2014/main" id="{F65D24B8-38C5-43D4-A3CD-412F61D3AEE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If only one agent is involved in an environment, and operating by itself then such an environment is called single agent environment.</a:t>
            </a:r>
          </a:p>
          <a:p>
            <a:pPr algn="just">
              <a:buFont typeface="Arial" panose="020B0604020202020204" pitchFamily="34" charset="0"/>
              <a:buChar char="•"/>
            </a:pPr>
            <a:r>
              <a:rPr lang="en-US" b="0" i="0" dirty="0">
                <a:solidFill>
                  <a:srgbClr val="000000"/>
                </a:solidFill>
                <a:effectLst/>
                <a:latin typeface="inter-regular"/>
              </a:rPr>
              <a:t>However, if multiple agents are operating in an environment, then such an environment is called a multi-agent environment.</a:t>
            </a:r>
          </a:p>
          <a:p>
            <a:pPr algn="just">
              <a:buFont typeface="Arial" panose="020B0604020202020204" pitchFamily="34" charset="0"/>
              <a:buChar char="•"/>
            </a:pPr>
            <a:r>
              <a:rPr lang="en-US" b="0" i="0" dirty="0">
                <a:solidFill>
                  <a:srgbClr val="000000"/>
                </a:solidFill>
                <a:effectLst/>
                <a:latin typeface="inter-regular"/>
              </a:rPr>
              <a:t>The agent design problems in the multi-agent environment are different from single agent environment.</a:t>
            </a:r>
          </a:p>
          <a:p>
            <a:endParaRPr lang="en-IN" dirty="0"/>
          </a:p>
        </p:txBody>
      </p:sp>
    </p:spTree>
    <p:extLst>
      <p:ext uri="{BB962C8B-B14F-4D97-AF65-F5344CB8AC3E}">
        <p14:creationId xmlns:p14="http://schemas.microsoft.com/office/powerpoint/2010/main" val="246150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AC99-8304-4094-BFB6-8B59B93FA184}"/>
              </a:ext>
            </a:extLst>
          </p:cNvPr>
          <p:cNvSpPr>
            <a:spLocks noGrp="1"/>
          </p:cNvSpPr>
          <p:nvPr>
            <p:ph type="title"/>
          </p:nvPr>
        </p:nvSpPr>
        <p:spPr/>
        <p:txBody>
          <a:bodyPr/>
          <a:lstStyle/>
          <a:p>
            <a:r>
              <a:rPr lang="en-IN" dirty="0"/>
              <a:t>Turing Test</a:t>
            </a:r>
          </a:p>
        </p:txBody>
      </p:sp>
      <p:sp>
        <p:nvSpPr>
          <p:cNvPr id="3" name="Content Placeholder 2">
            <a:extLst>
              <a:ext uri="{FF2B5EF4-FFF2-40B4-BE49-F238E27FC236}">
                <a16:creationId xmlns:a16="http://schemas.microsoft.com/office/drawing/2014/main" id="{7AB20919-58B3-4C91-A0EA-EE94E1C24FC1}"/>
              </a:ext>
            </a:extLst>
          </p:cNvPr>
          <p:cNvSpPr>
            <a:spLocks noGrp="1"/>
          </p:cNvSpPr>
          <p:nvPr>
            <p:ph idx="1"/>
          </p:nvPr>
        </p:nvSpPr>
        <p:spPr/>
        <p:txBody>
          <a:bodyPr/>
          <a:lstStyle/>
          <a:p>
            <a:r>
              <a:rPr lang="en-US" b="0" i="0" dirty="0">
                <a:solidFill>
                  <a:srgbClr val="333333"/>
                </a:solidFill>
                <a:effectLst/>
                <a:latin typeface="inter-regular"/>
              </a:rPr>
              <a:t>In this game, if an interrogator would not be able to identify which is a machine and which is human, then the computer passes the test successfully, and the machine is said to be intelligent and can think like a human.</a:t>
            </a:r>
            <a:endParaRPr lang="en-IN" dirty="0"/>
          </a:p>
        </p:txBody>
      </p:sp>
    </p:spTree>
    <p:extLst>
      <p:ext uri="{BB962C8B-B14F-4D97-AF65-F5344CB8AC3E}">
        <p14:creationId xmlns:p14="http://schemas.microsoft.com/office/powerpoint/2010/main" val="3008966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A8BA-61EC-448E-A443-E9C92DFEBC27}"/>
              </a:ext>
            </a:extLst>
          </p:cNvPr>
          <p:cNvSpPr>
            <a:spLocks noGrp="1"/>
          </p:cNvSpPr>
          <p:nvPr>
            <p:ph type="title"/>
          </p:nvPr>
        </p:nvSpPr>
        <p:spPr/>
        <p:txBody>
          <a:bodyPr/>
          <a:lstStyle/>
          <a:p>
            <a:r>
              <a:rPr lang="en-IN" b="0" i="0" dirty="0">
                <a:effectLst/>
                <a:latin typeface="erdana"/>
              </a:rPr>
              <a:t>Static vs Dynamic</a:t>
            </a:r>
            <a:endParaRPr lang="en-IN" dirty="0"/>
          </a:p>
        </p:txBody>
      </p:sp>
      <p:sp>
        <p:nvSpPr>
          <p:cNvPr id="3" name="Content Placeholder 2">
            <a:extLst>
              <a:ext uri="{FF2B5EF4-FFF2-40B4-BE49-F238E27FC236}">
                <a16:creationId xmlns:a16="http://schemas.microsoft.com/office/drawing/2014/main" id="{0A2ED518-5E2F-401D-8676-B473AFCE4A8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If the environment can change itself while an agent is deliberating then such environment is called a dynamic environment else it is called a static environment.</a:t>
            </a:r>
          </a:p>
          <a:p>
            <a:pPr algn="just">
              <a:buFont typeface="Arial" panose="020B0604020202020204" pitchFamily="34" charset="0"/>
              <a:buChar char="•"/>
            </a:pPr>
            <a:r>
              <a:rPr lang="en-US" b="0" i="0" dirty="0">
                <a:solidFill>
                  <a:srgbClr val="000000"/>
                </a:solidFill>
                <a:effectLst/>
                <a:latin typeface="inter-regular"/>
              </a:rPr>
              <a:t>Static environments are easy to deal because an agent does not need to continue looking at the world while deciding for an action.</a:t>
            </a:r>
          </a:p>
          <a:p>
            <a:pPr algn="just">
              <a:buFont typeface="Arial" panose="020B0604020202020204" pitchFamily="34" charset="0"/>
              <a:buChar char="•"/>
            </a:pPr>
            <a:r>
              <a:rPr lang="en-US" b="0" i="0" dirty="0">
                <a:solidFill>
                  <a:srgbClr val="000000"/>
                </a:solidFill>
                <a:effectLst/>
                <a:latin typeface="inter-regular"/>
              </a:rPr>
              <a:t>However for dynamic environment, agents need to keep looking at the world at each action.</a:t>
            </a:r>
          </a:p>
          <a:p>
            <a:pPr algn="just">
              <a:buFont typeface="Arial" panose="020B0604020202020204" pitchFamily="34" charset="0"/>
              <a:buChar char="•"/>
            </a:pPr>
            <a:r>
              <a:rPr lang="en-US" b="0" i="0" dirty="0">
                <a:solidFill>
                  <a:srgbClr val="000000"/>
                </a:solidFill>
                <a:effectLst/>
                <a:latin typeface="inter-regular"/>
              </a:rPr>
              <a:t>Taxi driving is an example of a dynamic environment whereas Crossword puzzles are an example of a static environment.</a:t>
            </a:r>
          </a:p>
          <a:p>
            <a:endParaRPr lang="en-IN" dirty="0"/>
          </a:p>
        </p:txBody>
      </p:sp>
    </p:spTree>
    <p:extLst>
      <p:ext uri="{BB962C8B-B14F-4D97-AF65-F5344CB8AC3E}">
        <p14:creationId xmlns:p14="http://schemas.microsoft.com/office/powerpoint/2010/main" val="3815296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56A5-4C71-40C4-A70D-8CBD2A65CD91}"/>
              </a:ext>
            </a:extLst>
          </p:cNvPr>
          <p:cNvSpPr>
            <a:spLocks noGrp="1"/>
          </p:cNvSpPr>
          <p:nvPr>
            <p:ph type="title"/>
          </p:nvPr>
        </p:nvSpPr>
        <p:spPr/>
        <p:txBody>
          <a:bodyPr/>
          <a:lstStyle/>
          <a:p>
            <a:r>
              <a:rPr lang="en-IN" b="0" i="0" dirty="0">
                <a:effectLst/>
                <a:latin typeface="erdana"/>
              </a:rPr>
              <a:t>Discrete vs Continuous</a:t>
            </a:r>
            <a:endParaRPr lang="en-IN" dirty="0"/>
          </a:p>
        </p:txBody>
      </p:sp>
      <p:sp>
        <p:nvSpPr>
          <p:cNvPr id="3" name="Content Placeholder 2">
            <a:extLst>
              <a:ext uri="{FF2B5EF4-FFF2-40B4-BE49-F238E27FC236}">
                <a16:creationId xmlns:a16="http://schemas.microsoft.com/office/drawing/2014/main" id="{6AECC2B0-4809-4F89-A65F-0B1A1651F13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If in an environment there are a finite number of percepts and actions that can be performed within it, then such an environment is called a discrete environment else it is called continuous environment.</a:t>
            </a:r>
          </a:p>
          <a:p>
            <a:pPr algn="just">
              <a:buFont typeface="Arial" panose="020B0604020202020204" pitchFamily="34" charset="0"/>
              <a:buChar char="•"/>
            </a:pPr>
            <a:r>
              <a:rPr lang="en-US" b="0" i="0" dirty="0">
                <a:solidFill>
                  <a:srgbClr val="000000"/>
                </a:solidFill>
                <a:effectLst/>
                <a:latin typeface="inter-regular"/>
              </a:rPr>
              <a:t>A chess game comes under discrete environment as there is a finite number of moves that can be performed.</a:t>
            </a:r>
          </a:p>
          <a:p>
            <a:pPr algn="just">
              <a:buFont typeface="Arial" panose="020B0604020202020204" pitchFamily="34" charset="0"/>
              <a:buChar char="•"/>
            </a:pPr>
            <a:r>
              <a:rPr lang="en-US" b="0" i="0" dirty="0">
                <a:solidFill>
                  <a:srgbClr val="000000"/>
                </a:solidFill>
                <a:effectLst/>
                <a:latin typeface="inter-regular"/>
              </a:rPr>
              <a:t>A self-driving car is an example of a continuous environment.</a:t>
            </a:r>
          </a:p>
          <a:p>
            <a:endParaRPr lang="en-IN" dirty="0"/>
          </a:p>
        </p:txBody>
      </p:sp>
    </p:spTree>
    <p:extLst>
      <p:ext uri="{BB962C8B-B14F-4D97-AF65-F5344CB8AC3E}">
        <p14:creationId xmlns:p14="http://schemas.microsoft.com/office/powerpoint/2010/main" val="140923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CC72-4107-4E02-B2DA-25021D87E6EF}"/>
              </a:ext>
            </a:extLst>
          </p:cNvPr>
          <p:cNvSpPr>
            <a:spLocks noGrp="1"/>
          </p:cNvSpPr>
          <p:nvPr>
            <p:ph type="title"/>
          </p:nvPr>
        </p:nvSpPr>
        <p:spPr/>
        <p:txBody>
          <a:bodyPr/>
          <a:lstStyle/>
          <a:p>
            <a:r>
              <a:rPr lang="en-IN" b="0" i="0" dirty="0">
                <a:effectLst/>
                <a:latin typeface="erdana"/>
              </a:rPr>
              <a:t>Known vs Unknown</a:t>
            </a:r>
            <a:endParaRPr lang="en-IN" dirty="0"/>
          </a:p>
        </p:txBody>
      </p:sp>
      <p:sp>
        <p:nvSpPr>
          <p:cNvPr id="3" name="Content Placeholder 2">
            <a:extLst>
              <a:ext uri="{FF2B5EF4-FFF2-40B4-BE49-F238E27FC236}">
                <a16:creationId xmlns:a16="http://schemas.microsoft.com/office/drawing/2014/main" id="{3E197CB0-0E9D-4504-A783-2A3C5AB4F3D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Known and unknown are not actually a feature of an environment, but it is an agent's state of knowledge to perform an action.</a:t>
            </a:r>
          </a:p>
          <a:p>
            <a:pPr algn="just">
              <a:buFont typeface="Arial" panose="020B0604020202020204" pitchFamily="34" charset="0"/>
              <a:buChar char="•"/>
            </a:pPr>
            <a:r>
              <a:rPr lang="en-US" b="0" i="0" dirty="0">
                <a:solidFill>
                  <a:srgbClr val="000000"/>
                </a:solidFill>
                <a:effectLst/>
                <a:latin typeface="inter-regular"/>
              </a:rPr>
              <a:t>In a known environment, the results for all actions are known to the agent. </a:t>
            </a:r>
          </a:p>
          <a:p>
            <a:pPr algn="just">
              <a:buFont typeface="Arial" panose="020B0604020202020204" pitchFamily="34" charset="0"/>
              <a:buChar char="•"/>
            </a:pPr>
            <a:r>
              <a:rPr lang="en-US" b="0" i="0" dirty="0">
                <a:solidFill>
                  <a:srgbClr val="000000"/>
                </a:solidFill>
                <a:effectLst/>
                <a:latin typeface="inter-regular"/>
              </a:rPr>
              <a:t>While in unknown environment, agent needs to learn how it works in order to perform an action.</a:t>
            </a:r>
          </a:p>
          <a:p>
            <a:pPr marL="0" indent="0">
              <a:buNone/>
            </a:pPr>
            <a:endParaRPr lang="en-IN" dirty="0"/>
          </a:p>
        </p:txBody>
      </p:sp>
    </p:spTree>
    <p:extLst>
      <p:ext uri="{BB962C8B-B14F-4D97-AF65-F5344CB8AC3E}">
        <p14:creationId xmlns:p14="http://schemas.microsoft.com/office/powerpoint/2010/main" val="54544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362-3C55-498F-BADF-1490EC7E879F}"/>
              </a:ext>
            </a:extLst>
          </p:cNvPr>
          <p:cNvSpPr>
            <a:spLocks noGrp="1"/>
          </p:cNvSpPr>
          <p:nvPr>
            <p:ph type="title"/>
          </p:nvPr>
        </p:nvSpPr>
        <p:spPr/>
        <p:txBody>
          <a:bodyPr/>
          <a:lstStyle/>
          <a:p>
            <a:r>
              <a:rPr lang="en-IN" dirty="0"/>
              <a:t>Competition for Turing Test</a:t>
            </a:r>
          </a:p>
        </p:txBody>
      </p:sp>
      <p:sp>
        <p:nvSpPr>
          <p:cNvPr id="3" name="Content Placeholder 2">
            <a:extLst>
              <a:ext uri="{FF2B5EF4-FFF2-40B4-BE49-F238E27FC236}">
                <a16:creationId xmlns:a16="http://schemas.microsoft.com/office/drawing/2014/main" id="{AB10AD51-5525-47CF-BDE1-DB96304BB561}"/>
              </a:ext>
            </a:extLst>
          </p:cNvPr>
          <p:cNvSpPr>
            <a:spLocks noGrp="1"/>
          </p:cNvSpPr>
          <p:nvPr>
            <p:ph idx="1"/>
          </p:nvPr>
        </p:nvSpPr>
        <p:spPr/>
        <p:txBody>
          <a:bodyPr/>
          <a:lstStyle/>
          <a:p>
            <a:r>
              <a:rPr lang="en-US" b="0" i="0" dirty="0">
                <a:solidFill>
                  <a:srgbClr val="333333"/>
                </a:solidFill>
                <a:effectLst/>
                <a:latin typeface="inter-regular"/>
              </a:rPr>
              <a:t>"In 1991, the New York businessman Hugh </a:t>
            </a:r>
            <a:r>
              <a:rPr lang="en-US" b="0" i="0" dirty="0" err="1">
                <a:solidFill>
                  <a:srgbClr val="333333"/>
                </a:solidFill>
                <a:effectLst/>
                <a:latin typeface="inter-regular"/>
              </a:rPr>
              <a:t>Loebner</a:t>
            </a:r>
            <a:r>
              <a:rPr lang="en-US" b="0" i="0" dirty="0">
                <a:solidFill>
                  <a:srgbClr val="333333"/>
                </a:solidFill>
                <a:effectLst/>
                <a:latin typeface="inter-regular"/>
              </a:rPr>
              <a:t> announced the prize competition, offering a $100,000 prize for the first computer to pass the Turing test. </a:t>
            </a:r>
          </a:p>
          <a:p>
            <a:r>
              <a:rPr lang="en-US" b="0" i="0" dirty="0">
                <a:solidFill>
                  <a:srgbClr val="333333"/>
                </a:solidFill>
                <a:effectLst/>
                <a:latin typeface="inter-regular"/>
              </a:rPr>
              <a:t>However, no AI program to till date, come close to passing an undiluted Turing test".</a:t>
            </a:r>
            <a:endParaRPr lang="en-IN" dirty="0"/>
          </a:p>
        </p:txBody>
      </p:sp>
    </p:spTree>
    <p:extLst>
      <p:ext uri="{BB962C8B-B14F-4D97-AF65-F5344CB8AC3E}">
        <p14:creationId xmlns:p14="http://schemas.microsoft.com/office/powerpoint/2010/main" val="23336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268C-F99E-4CE5-9F84-C8B68F54585C}"/>
              </a:ext>
            </a:extLst>
          </p:cNvPr>
          <p:cNvSpPr>
            <a:spLocks noGrp="1"/>
          </p:cNvSpPr>
          <p:nvPr>
            <p:ph type="title"/>
          </p:nvPr>
        </p:nvSpPr>
        <p:spPr/>
        <p:txBody>
          <a:bodyPr/>
          <a:lstStyle/>
          <a:p>
            <a:r>
              <a:rPr lang="en-US" b="0" i="0" dirty="0">
                <a:solidFill>
                  <a:srgbClr val="610B38"/>
                </a:solidFill>
                <a:effectLst/>
                <a:latin typeface="erdana"/>
              </a:rPr>
              <a:t>Chatbots to attempt the Turing test</a:t>
            </a:r>
            <a:endParaRPr lang="en-IN" dirty="0"/>
          </a:p>
        </p:txBody>
      </p:sp>
      <p:sp>
        <p:nvSpPr>
          <p:cNvPr id="3" name="Content Placeholder 2">
            <a:extLst>
              <a:ext uri="{FF2B5EF4-FFF2-40B4-BE49-F238E27FC236}">
                <a16:creationId xmlns:a16="http://schemas.microsoft.com/office/drawing/2014/main" id="{288F9BEF-222A-47B6-AAC7-F48994A68D53}"/>
              </a:ext>
            </a:extLst>
          </p:cNvPr>
          <p:cNvSpPr>
            <a:spLocks noGrp="1"/>
          </p:cNvSpPr>
          <p:nvPr>
            <p:ph idx="1"/>
          </p:nvPr>
        </p:nvSpPr>
        <p:spPr/>
        <p:txBody>
          <a:bodyPr>
            <a:normAutofit lnSpcReduction="10000"/>
          </a:bodyPr>
          <a:lstStyle/>
          <a:p>
            <a:pPr marL="0" indent="0" algn="just">
              <a:buNone/>
            </a:pPr>
            <a:r>
              <a:rPr lang="en-US" b="1" i="0" dirty="0">
                <a:solidFill>
                  <a:srgbClr val="333333"/>
                </a:solidFill>
                <a:effectLst/>
                <a:latin typeface="inter-bold"/>
              </a:rPr>
              <a:t>ELIZA</a:t>
            </a:r>
          </a:p>
          <a:p>
            <a:pPr lvl="1" algn="just"/>
            <a:r>
              <a:rPr lang="en-US" b="0" i="0" dirty="0">
                <a:solidFill>
                  <a:srgbClr val="333333"/>
                </a:solidFill>
                <a:effectLst/>
                <a:latin typeface="inter-regular"/>
              </a:rPr>
              <a:t>ELIZA was a Natural language processing computer program created by Joseph </a:t>
            </a:r>
            <a:r>
              <a:rPr lang="en-US" b="0" i="0" dirty="0" err="1">
                <a:solidFill>
                  <a:srgbClr val="333333"/>
                </a:solidFill>
                <a:effectLst/>
                <a:latin typeface="inter-regular"/>
              </a:rPr>
              <a:t>Weizenbaum</a:t>
            </a:r>
            <a:r>
              <a:rPr lang="en-US" b="0" i="0" dirty="0">
                <a:solidFill>
                  <a:srgbClr val="333333"/>
                </a:solidFill>
                <a:effectLst/>
                <a:latin typeface="inter-regular"/>
              </a:rPr>
              <a:t>. </a:t>
            </a:r>
          </a:p>
          <a:p>
            <a:pPr lvl="1" algn="just"/>
            <a:r>
              <a:rPr lang="en-US" b="0" i="0" dirty="0">
                <a:solidFill>
                  <a:srgbClr val="333333"/>
                </a:solidFill>
                <a:effectLst/>
                <a:latin typeface="inter-regular"/>
              </a:rPr>
              <a:t>It was created to demonstrate the ability of communication between machine and humans. </a:t>
            </a:r>
          </a:p>
          <a:p>
            <a:pPr lvl="1" algn="just"/>
            <a:r>
              <a:rPr lang="en-US" b="0" i="0" dirty="0">
                <a:solidFill>
                  <a:srgbClr val="333333"/>
                </a:solidFill>
                <a:effectLst/>
                <a:latin typeface="inter-regular"/>
              </a:rPr>
              <a:t>It was one of the first chatterbots, which has attempted the Turing Test.</a:t>
            </a:r>
          </a:p>
          <a:p>
            <a:pPr marL="0" indent="0" algn="just">
              <a:buNone/>
            </a:pPr>
            <a:r>
              <a:rPr lang="en-US" b="1" i="0" dirty="0">
                <a:solidFill>
                  <a:srgbClr val="333333"/>
                </a:solidFill>
                <a:effectLst/>
                <a:latin typeface="inter-bold"/>
              </a:rPr>
              <a:t>Parry</a:t>
            </a:r>
          </a:p>
          <a:p>
            <a:pPr lvl="1" algn="just"/>
            <a:r>
              <a:rPr lang="en-US" b="0" i="0" dirty="0">
                <a:solidFill>
                  <a:srgbClr val="333333"/>
                </a:solidFill>
                <a:effectLst/>
                <a:latin typeface="inter-regular"/>
              </a:rPr>
              <a:t>Parry was a chatterbot created by Kenneth Colby in 1972. </a:t>
            </a:r>
          </a:p>
          <a:p>
            <a:pPr lvl="1" algn="just"/>
            <a:r>
              <a:rPr lang="en-US" b="0" i="0" dirty="0">
                <a:solidFill>
                  <a:srgbClr val="333333"/>
                </a:solidFill>
                <a:effectLst/>
                <a:latin typeface="inter-regular"/>
              </a:rPr>
              <a:t>Parry was designed to simulate a person with </a:t>
            </a:r>
            <a:r>
              <a:rPr lang="en-US" b="1" i="0" dirty="0">
                <a:solidFill>
                  <a:srgbClr val="333333"/>
                </a:solidFill>
                <a:effectLst/>
                <a:latin typeface="inter-bold"/>
              </a:rPr>
              <a:t>Paranoid schizophrenia</a:t>
            </a:r>
            <a:r>
              <a:rPr lang="en-US" b="0" i="0" dirty="0">
                <a:solidFill>
                  <a:srgbClr val="333333"/>
                </a:solidFill>
                <a:effectLst/>
                <a:latin typeface="inter-regular"/>
              </a:rPr>
              <a:t>(most common chronic mental disorder). </a:t>
            </a:r>
          </a:p>
          <a:p>
            <a:pPr lvl="1" algn="just"/>
            <a:r>
              <a:rPr lang="en-US" b="0" i="0" dirty="0">
                <a:solidFill>
                  <a:srgbClr val="333333"/>
                </a:solidFill>
                <a:effectLst/>
                <a:latin typeface="inter-regular"/>
              </a:rPr>
              <a:t>Parry was described as "ELIZA with attitude." </a:t>
            </a:r>
          </a:p>
          <a:p>
            <a:pPr lvl="1" algn="just"/>
            <a:r>
              <a:rPr lang="en-US" b="0" i="0" dirty="0">
                <a:solidFill>
                  <a:srgbClr val="333333"/>
                </a:solidFill>
                <a:effectLst/>
                <a:latin typeface="inter-regular"/>
              </a:rPr>
              <a:t>Parry was tested using a variation of the Turing Test in the early 1970s.</a:t>
            </a:r>
          </a:p>
          <a:p>
            <a:endParaRPr lang="en-IN" dirty="0"/>
          </a:p>
        </p:txBody>
      </p:sp>
    </p:spTree>
    <p:extLst>
      <p:ext uri="{BB962C8B-B14F-4D97-AF65-F5344CB8AC3E}">
        <p14:creationId xmlns:p14="http://schemas.microsoft.com/office/powerpoint/2010/main" val="282100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FE3F-4514-4C22-806F-16696AE4ABB4}"/>
              </a:ext>
            </a:extLst>
          </p:cNvPr>
          <p:cNvSpPr>
            <a:spLocks noGrp="1"/>
          </p:cNvSpPr>
          <p:nvPr>
            <p:ph type="title"/>
          </p:nvPr>
        </p:nvSpPr>
        <p:spPr/>
        <p:txBody>
          <a:bodyPr/>
          <a:lstStyle/>
          <a:p>
            <a:r>
              <a:rPr lang="en-US" dirty="0">
                <a:solidFill>
                  <a:srgbClr val="610B38"/>
                </a:solidFill>
                <a:latin typeface="erdana"/>
              </a:rPr>
              <a:t>Chatbots to attempt the Turing test</a:t>
            </a:r>
            <a:endParaRPr lang="en-US" dirty="0"/>
          </a:p>
        </p:txBody>
      </p:sp>
      <p:sp>
        <p:nvSpPr>
          <p:cNvPr id="3" name="Content Placeholder 2">
            <a:extLst>
              <a:ext uri="{FF2B5EF4-FFF2-40B4-BE49-F238E27FC236}">
                <a16:creationId xmlns:a16="http://schemas.microsoft.com/office/drawing/2014/main" id="{A3ED321A-43C4-4B87-A47C-CDC65427BD6D}"/>
              </a:ext>
            </a:extLst>
          </p:cNvPr>
          <p:cNvSpPr>
            <a:spLocks noGrp="1"/>
          </p:cNvSpPr>
          <p:nvPr>
            <p:ph idx="1"/>
          </p:nvPr>
        </p:nvSpPr>
        <p:spPr/>
        <p:txBody>
          <a:bodyPr/>
          <a:lstStyle/>
          <a:p>
            <a:pPr marL="0" indent="0">
              <a:buNone/>
            </a:pPr>
            <a:r>
              <a:rPr lang="en-US" b="1" dirty="0">
                <a:solidFill>
                  <a:srgbClr val="333333"/>
                </a:solidFill>
                <a:latin typeface="inter-bold"/>
              </a:rPr>
              <a:t>Eugene </a:t>
            </a:r>
            <a:r>
              <a:rPr lang="en-US" b="1" dirty="0" err="1">
                <a:solidFill>
                  <a:srgbClr val="333333"/>
                </a:solidFill>
                <a:latin typeface="inter-bold"/>
              </a:rPr>
              <a:t>Goostman</a:t>
            </a:r>
            <a:endParaRPr lang="en-US" b="1" dirty="0">
              <a:solidFill>
                <a:srgbClr val="333333"/>
              </a:solidFill>
              <a:latin typeface="inter-bold"/>
            </a:endParaRPr>
          </a:p>
          <a:p>
            <a:pPr lvl="1"/>
            <a:r>
              <a:rPr lang="en-US" dirty="0">
                <a:solidFill>
                  <a:srgbClr val="333333"/>
                </a:solidFill>
                <a:latin typeface="inter-regular"/>
              </a:rPr>
              <a:t>Eugene </a:t>
            </a:r>
            <a:r>
              <a:rPr lang="en-US" dirty="0" err="1">
                <a:solidFill>
                  <a:srgbClr val="333333"/>
                </a:solidFill>
                <a:latin typeface="inter-regular"/>
              </a:rPr>
              <a:t>Goostman</a:t>
            </a:r>
            <a:r>
              <a:rPr lang="en-US" dirty="0">
                <a:solidFill>
                  <a:srgbClr val="333333"/>
                </a:solidFill>
                <a:latin typeface="inter-regular"/>
              </a:rPr>
              <a:t> was a chatbot developed in Saint Petersburg in 2001. </a:t>
            </a:r>
          </a:p>
          <a:p>
            <a:pPr lvl="1"/>
            <a:r>
              <a:rPr lang="en-US" dirty="0">
                <a:solidFill>
                  <a:srgbClr val="333333"/>
                </a:solidFill>
                <a:latin typeface="inter-regular"/>
              </a:rPr>
              <a:t>This bot has competed in the various number of Turing Test. </a:t>
            </a:r>
          </a:p>
          <a:p>
            <a:pPr lvl="1"/>
            <a:r>
              <a:rPr lang="en-US" dirty="0">
                <a:solidFill>
                  <a:srgbClr val="333333"/>
                </a:solidFill>
                <a:latin typeface="inter-regular"/>
              </a:rPr>
              <a:t>In June 2012, at an event, </a:t>
            </a:r>
            <a:r>
              <a:rPr lang="en-US" dirty="0" err="1">
                <a:solidFill>
                  <a:srgbClr val="333333"/>
                </a:solidFill>
                <a:latin typeface="inter-regular"/>
              </a:rPr>
              <a:t>Goostman</a:t>
            </a:r>
            <a:r>
              <a:rPr lang="en-US" dirty="0">
                <a:solidFill>
                  <a:srgbClr val="333333"/>
                </a:solidFill>
                <a:latin typeface="inter-regular"/>
              </a:rPr>
              <a:t> won the competition promoted as largest-ever Turing test contestant, in which it has convinced 29% of judges that it was a human. </a:t>
            </a:r>
          </a:p>
          <a:p>
            <a:pPr lvl="1"/>
            <a:r>
              <a:rPr lang="en-US" dirty="0" err="1">
                <a:solidFill>
                  <a:srgbClr val="333333"/>
                </a:solidFill>
                <a:latin typeface="inter-regular"/>
              </a:rPr>
              <a:t>Goostman</a:t>
            </a:r>
            <a:r>
              <a:rPr lang="en-US" dirty="0">
                <a:solidFill>
                  <a:srgbClr val="333333"/>
                </a:solidFill>
                <a:latin typeface="inter-regular"/>
              </a:rPr>
              <a:t> resembled as a 13-year old virtual boy.</a:t>
            </a:r>
          </a:p>
          <a:p>
            <a:endParaRPr lang="en-US" dirty="0"/>
          </a:p>
        </p:txBody>
      </p:sp>
    </p:spTree>
    <p:extLst>
      <p:ext uri="{BB962C8B-B14F-4D97-AF65-F5344CB8AC3E}">
        <p14:creationId xmlns:p14="http://schemas.microsoft.com/office/powerpoint/2010/main" val="412174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4869</TotalTime>
  <Words>4324</Words>
  <Application>Microsoft Office PowerPoint</Application>
  <PresentationFormat>Widescreen</PresentationFormat>
  <Paragraphs>361</Paragraphs>
  <Slides>62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Arial</vt:lpstr>
      <vt:lpstr>Calibri</vt:lpstr>
      <vt:lpstr>Calibri Light</vt:lpstr>
      <vt:lpstr>erdana</vt:lpstr>
      <vt:lpstr>Heebo</vt:lpstr>
      <vt:lpstr>inherit</vt:lpstr>
      <vt:lpstr>inter-bold</vt:lpstr>
      <vt:lpstr>inter-regular</vt:lpstr>
      <vt:lpstr>Lato</vt:lpstr>
      <vt:lpstr>Nunito</vt:lpstr>
      <vt:lpstr>Open Sans</vt:lpstr>
      <vt:lpstr>Rockwell</vt:lpstr>
      <vt:lpstr>Söhne</vt:lpstr>
      <vt:lpstr>times new roman</vt:lpstr>
      <vt:lpstr>urw-din</vt:lpstr>
      <vt:lpstr>Office Theme</vt:lpstr>
      <vt:lpstr>Approaches to AI</vt:lpstr>
      <vt:lpstr>Turing Test</vt:lpstr>
      <vt:lpstr>Turing Test</vt:lpstr>
      <vt:lpstr>PowerPoint Presentation</vt:lpstr>
      <vt:lpstr>Turing Test</vt:lpstr>
      <vt:lpstr>Turing Test</vt:lpstr>
      <vt:lpstr>Competition for Turing Test</vt:lpstr>
      <vt:lpstr>Chatbots to attempt the Turing test</vt:lpstr>
      <vt:lpstr>Chatbots to attempt the Turing test</vt:lpstr>
      <vt:lpstr>The Chinese Room Argument</vt:lpstr>
      <vt:lpstr>The Chinese Room Argument</vt:lpstr>
      <vt:lpstr>Features required for a machine to pass the Turing test</vt:lpstr>
      <vt:lpstr>AI System </vt:lpstr>
      <vt:lpstr>Intelligent Agent</vt:lpstr>
      <vt:lpstr>knowing</vt:lpstr>
      <vt:lpstr>Inferences</vt:lpstr>
      <vt:lpstr>Types of inferences</vt:lpstr>
      <vt:lpstr>Induction</vt:lpstr>
      <vt:lpstr>RA 1 (Remote Agent 1)</vt:lpstr>
      <vt:lpstr>What are Intelligent Agent and Environment?</vt:lpstr>
      <vt:lpstr>PowerPoint Presentation</vt:lpstr>
      <vt:lpstr>Agent Terminology</vt:lpstr>
      <vt:lpstr>Structure of Intelligent Agents</vt:lpstr>
      <vt:lpstr>Rationality</vt:lpstr>
      <vt:lpstr>Rational agent approach in artificial intelligence</vt:lpstr>
      <vt:lpstr>Game Theory</vt:lpstr>
      <vt:lpstr>Decision Theory</vt:lpstr>
      <vt:lpstr>Rational Agent</vt:lpstr>
      <vt:lpstr>How Does a Rational Agent Work?</vt:lpstr>
      <vt:lpstr>How Does a Rational Agent Work?</vt:lpstr>
      <vt:lpstr>Real-World Applications of a Rational Agent</vt:lpstr>
      <vt:lpstr>Vacuum Cleaner</vt:lpstr>
      <vt:lpstr>What Makes a Rational Agent Effective?</vt:lpstr>
      <vt:lpstr>A self-driving car</vt:lpstr>
      <vt:lpstr>So, what is a rational agent? </vt:lpstr>
      <vt:lpstr>PEAS Representation</vt:lpstr>
      <vt:lpstr>PEAS for self-driving cars</vt:lpstr>
      <vt:lpstr>Example of Agents with their PEAS representation</vt:lpstr>
      <vt:lpstr>Types of Agents</vt:lpstr>
      <vt:lpstr>Simple Reflex agent</vt:lpstr>
      <vt:lpstr>Problems for the simple reflex agent design approach</vt:lpstr>
      <vt:lpstr>PowerPoint Presentation</vt:lpstr>
      <vt:lpstr>Model-based reflex agent</vt:lpstr>
      <vt:lpstr>Model-based reflex agent</vt:lpstr>
      <vt:lpstr>PowerPoint Presentation</vt:lpstr>
      <vt:lpstr>PowerPoint Presentation</vt:lpstr>
      <vt:lpstr>Goal-based agents</vt:lpstr>
      <vt:lpstr>PowerPoint Presentation</vt:lpstr>
      <vt:lpstr>Utility-based agents</vt:lpstr>
      <vt:lpstr>PowerPoint Presentation</vt:lpstr>
      <vt:lpstr>Learning Agents</vt:lpstr>
      <vt:lpstr>Learning agent</vt:lpstr>
      <vt:lpstr>PowerPoint Presentation</vt:lpstr>
      <vt:lpstr>Agent Environment in AI</vt:lpstr>
      <vt:lpstr>Features of Environment</vt:lpstr>
      <vt:lpstr>Fully observable vs Partially Observable</vt:lpstr>
      <vt:lpstr>Deterministic vs Stochastic</vt:lpstr>
      <vt:lpstr>Episodic vs Sequential</vt:lpstr>
      <vt:lpstr>Single-agent vs Multi-agent</vt:lpstr>
      <vt:lpstr>Static vs Dynamic</vt:lpstr>
      <vt:lpstr>Discrete vs Continuous</vt:lpstr>
      <vt:lpstr>Known vs Unknown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AI</dc:title>
  <dc:creator>Manjari Gupta</dc:creator>
  <cp:lastModifiedBy>Manjari Gupta</cp:lastModifiedBy>
  <cp:revision>272</cp:revision>
  <dcterms:created xsi:type="dcterms:W3CDTF">2022-06-22T14:45:43Z</dcterms:created>
  <dcterms:modified xsi:type="dcterms:W3CDTF">2023-07-12T05:19:50Z</dcterms:modified>
</cp:coreProperties>
</file>