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318" r:id="rId4"/>
    <p:sldId id="319" r:id="rId5"/>
    <p:sldId id="320" r:id="rId6"/>
    <p:sldId id="321" r:id="rId7"/>
    <p:sldId id="322" r:id="rId8"/>
    <p:sldId id="323" r:id="rId9"/>
    <p:sldId id="324" r:id="rId10"/>
    <p:sldId id="325" r:id="rId11"/>
    <p:sldId id="331" r:id="rId12"/>
    <p:sldId id="332" r:id="rId13"/>
    <p:sldId id="333" r:id="rId14"/>
    <p:sldId id="334" r:id="rId15"/>
    <p:sldId id="33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C047-CDBF-4014-8F46-5C46002A09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303166-ADF7-46A9-A957-31033D3D1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7F079E-A452-4715-A2AC-B14C6AE25236}"/>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5" name="Footer Placeholder 4">
            <a:extLst>
              <a:ext uri="{FF2B5EF4-FFF2-40B4-BE49-F238E27FC236}">
                <a16:creationId xmlns:a16="http://schemas.microsoft.com/office/drawing/2014/main" id="{B2C6C0EA-03CB-4AE6-B1D5-20CDCA79C7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BC4CF-4AE6-44F9-85F2-E509396BBDEE}"/>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236016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DD90-1411-46FC-80FB-E494F95B7F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AD01C1-E322-4D1B-AD01-457D6AAFF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27013-F62F-4049-89CB-69E9614ACDF4}"/>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5" name="Footer Placeholder 4">
            <a:extLst>
              <a:ext uri="{FF2B5EF4-FFF2-40B4-BE49-F238E27FC236}">
                <a16:creationId xmlns:a16="http://schemas.microsoft.com/office/drawing/2014/main" id="{DEDA3163-07A3-4686-B3DF-A5ED7F62F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B134A-223D-4C4B-816A-28ABB4CEB2F1}"/>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313570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C19C3-15BC-4F52-AEC1-CBE3091722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78BBB1-224D-432C-B2B2-E38DF41DF3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ABD0F-4534-4A0F-8121-43E091754B87}"/>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5" name="Footer Placeholder 4">
            <a:extLst>
              <a:ext uri="{FF2B5EF4-FFF2-40B4-BE49-F238E27FC236}">
                <a16:creationId xmlns:a16="http://schemas.microsoft.com/office/drawing/2014/main" id="{53E062F6-D174-412B-B918-34E3A54BE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54A59-F917-4CA4-B2AB-5EF17F03E739}"/>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138641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DBF9-E721-40E9-9267-36209AD76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35D0B-7378-4C84-9C45-1D60B3091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B9F64-0F76-4278-AFBE-E16C52CCC1B7}"/>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5" name="Footer Placeholder 4">
            <a:extLst>
              <a:ext uri="{FF2B5EF4-FFF2-40B4-BE49-F238E27FC236}">
                <a16:creationId xmlns:a16="http://schemas.microsoft.com/office/drawing/2014/main" id="{E3A60DBE-A43C-44E4-85C7-CD079D395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0550D-000C-4441-B10D-E52D399760F0}"/>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340590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E484-70A6-4F60-A6D9-2094B7CC0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CDCAF1-5AD8-4B44-B3BE-43D71D5CB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4C989-BDFE-4C03-87D3-BF7C4514B03F}"/>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5" name="Footer Placeholder 4">
            <a:extLst>
              <a:ext uri="{FF2B5EF4-FFF2-40B4-BE49-F238E27FC236}">
                <a16:creationId xmlns:a16="http://schemas.microsoft.com/office/drawing/2014/main" id="{ECED95BE-E27A-461B-859E-B97B81F5B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D8688-B9BC-4C8A-8D39-0C455FEEB485}"/>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363259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B33E-EE15-4647-8CCC-3CE2268ADC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499462-496A-46B3-AFC0-00C0BE96A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AF08D7-BC2B-42BE-BC86-1316F70434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0C8037-F49B-4DE7-A229-A8AEC90AC301}"/>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6" name="Footer Placeholder 5">
            <a:extLst>
              <a:ext uri="{FF2B5EF4-FFF2-40B4-BE49-F238E27FC236}">
                <a16:creationId xmlns:a16="http://schemas.microsoft.com/office/drawing/2014/main" id="{2C4DA41F-8F5F-4BF4-A022-06E867747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9E9F43-FFC6-45F7-A275-B92CD2DA6AFE}"/>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312437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3E65-72A4-4B72-B64B-E6848BFA6E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4235D-7C68-4D7A-995F-175287AE7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6CAD0-F5E4-40B2-A731-557220061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422BD8-AB61-4D74-BD3A-8DFA15267E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57991-1639-49BB-9FC0-9DAA4E06A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20F6E9-F0A9-4F0C-AF1E-587A7515A1E9}"/>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8" name="Footer Placeholder 7">
            <a:extLst>
              <a:ext uri="{FF2B5EF4-FFF2-40B4-BE49-F238E27FC236}">
                <a16:creationId xmlns:a16="http://schemas.microsoft.com/office/drawing/2014/main" id="{6F11F236-8149-4FCE-8778-1E1BA0569A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2AD50C-9713-4A1C-A1D4-712D9350E540}"/>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214265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E8C1-B680-468F-83D7-5CBEB13F99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662063-950E-41F4-AFE4-F5602E77A5EF}"/>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4" name="Footer Placeholder 3">
            <a:extLst>
              <a:ext uri="{FF2B5EF4-FFF2-40B4-BE49-F238E27FC236}">
                <a16:creationId xmlns:a16="http://schemas.microsoft.com/office/drawing/2014/main" id="{76F1BC41-C843-443F-9194-0668FE7A40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20B077-27EC-4EFA-BA68-955E730A018F}"/>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413267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F5173-3308-4461-AFEE-D8CC8B5EF3AA}"/>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3" name="Footer Placeholder 2">
            <a:extLst>
              <a:ext uri="{FF2B5EF4-FFF2-40B4-BE49-F238E27FC236}">
                <a16:creationId xmlns:a16="http://schemas.microsoft.com/office/drawing/2014/main" id="{AF81A7F0-0D5A-4CDA-B1C6-969A84C0B3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52679B-B72B-4D50-8457-90F8734A7D3B}"/>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209618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F0E2-3BA1-4D2C-A635-78CC2B41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272A6B-4B7E-4F0C-B2B1-34144DD23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A37DD1-DF95-4EF6-B02B-03041B4D7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0F20D-9F8F-42A2-A65E-97F592275E7B}"/>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6" name="Footer Placeholder 5">
            <a:extLst>
              <a:ext uri="{FF2B5EF4-FFF2-40B4-BE49-F238E27FC236}">
                <a16:creationId xmlns:a16="http://schemas.microsoft.com/office/drawing/2014/main" id="{2B8518CD-1743-4B35-8D16-29A164599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D6991-74CA-46A0-A0B0-7382D6E1328C}"/>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161781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7A45-2DB9-49DC-BF27-02E0C3599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E7407C-87A6-40B3-8611-3341B77A2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2CC3A2-3CF9-4B46-9E0B-6B2185DB6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C2945-0AEA-43D2-B2B1-9D402E54E850}"/>
              </a:ext>
            </a:extLst>
          </p:cNvPr>
          <p:cNvSpPr>
            <a:spLocks noGrp="1"/>
          </p:cNvSpPr>
          <p:nvPr>
            <p:ph type="dt" sz="half" idx="10"/>
          </p:nvPr>
        </p:nvSpPr>
        <p:spPr/>
        <p:txBody>
          <a:bodyPr/>
          <a:lstStyle/>
          <a:p>
            <a:fld id="{7301AD38-9D0C-4C6B-A7AD-30EEB16BF7A8}" type="datetimeFigureOut">
              <a:rPr lang="en-IN" smtClean="0"/>
              <a:t>12-07-2023</a:t>
            </a:fld>
            <a:endParaRPr lang="en-IN"/>
          </a:p>
        </p:txBody>
      </p:sp>
      <p:sp>
        <p:nvSpPr>
          <p:cNvPr id="6" name="Footer Placeholder 5">
            <a:extLst>
              <a:ext uri="{FF2B5EF4-FFF2-40B4-BE49-F238E27FC236}">
                <a16:creationId xmlns:a16="http://schemas.microsoft.com/office/drawing/2014/main" id="{DDC36A09-7DD8-4600-A224-1163CD587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6FE4D5-F9DD-4EFD-806D-1B1D0F4ED3CC}"/>
              </a:ext>
            </a:extLst>
          </p:cNvPr>
          <p:cNvSpPr>
            <a:spLocks noGrp="1"/>
          </p:cNvSpPr>
          <p:nvPr>
            <p:ph type="sldNum" sz="quarter" idx="12"/>
          </p:nvPr>
        </p:nvSpPr>
        <p:spPr/>
        <p:txBody>
          <a:bodyPr/>
          <a:lstStyle/>
          <a:p>
            <a:fld id="{A4961EDE-4D3C-4665-857B-9B4443BF393B}" type="slidenum">
              <a:rPr lang="en-IN" smtClean="0"/>
              <a:t>‹#›</a:t>
            </a:fld>
            <a:endParaRPr lang="en-IN"/>
          </a:p>
        </p:txBody>
      </p:sp>
    </p:spTree>
    <p:extLst>
      <p:ext uri="{BB962C8B-B14F-4D97-AF65-F5344CB8AC3E}">
        <p14:creationId xmlns:p14="http://schemas.microsoft.com/office/powerpoint/2010/main" val="385937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AB56E-3C22-4C8B-8213-42CF89005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80017D-303A-43C3-BA81-C5C0E939E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C3116-B3F3-4D13-B55A-C1D1C5E3D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1AD38-9D0C-4C6B-A7AD-30EEB16BF7A8}" type="datetimeFigureOut">
              <a:rPr lang="en-IN" smtClean="0"/>
              <a:t>12-07-2023</a:t>
            </a:fld>
            <a:endParaRPr lang="en-IN"/>
          </a:p>
        </p:txBody>
      </p:sp>
      <p:sp>
        <p:nvSpPr>
          <p:cNvPr id="5" name="Footer Placeholder 4">
            <a:extLst>
              <a:ext uri="{FF2B5EF4-FFF2-40B4-BE49-F238E27FC236}">
                <a16:creationId xmlns:a16="http://schemas.microsoft.com/office/drawing/2014/main" id="{0805EBA3-2727-4EFD-900D-2C600A890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EAC4EA-E401-4612-A212-C086E7835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61EDE-4D3C-4665-857B-9B4443BF393B}" type="slidenum">
              <a:rPr lang="en-IN" smtClean="0"/>
              <a:t>‹#›</a:t>
            </a:fld>
            <a:endParaRPr lang="en-IN"/>
          </a:p>
        </p:txBody>
      </p:sp>
    </p:spTree>
    <p:extLst>
      <p:ext uri="{BB962C8B-B14F-4D97-AF65-F5344CB8AC3E}">
        <p14:creationId xmlns:p14="http://schemas.microsoft.com/office/powerpoint/2010/main" val="315711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DABE-9238-48E1-ACA3-25D69B4C577B}"/>
              </a:ext>
            </a:extLst>
          </p:cNvPr>
          <p:cNvSpPr>
            <a:spLocks noGrp="1"/>
          </p:cNvSpPr>
          <p:nvPr>
            <p:ph type="ctrTitle"/>
          </p:nvPr>
        </p:nvSpPr>
        <p:spPr/>
        <p:txBody>
          <a:bodyPr/>
          <a:lstStyle/>
          <a:p>
            <a:r>
              <a:rPr lang="en-IN" dirty="0"/>
              <a:t>State Space Representation </a:t>
            </a:r>
            <a:r>
              <a:rPr lang="en-IN"/>
              <a:t>&amp; Heuristic </a:t>
            </a:r>
            <a:r>
              <a:rPr lang="en-IN" dirty="0"/>
              <a:t>Search</a:t>
            </a:r>
          </a:p>
        </p:txBody>
      </p:sp>
      <p:sp>
        <p:nvSpPr>
          <p:cNvPr id="3" name="Subtitle 2">
            <a:extLst>
              <a:ext uri="{FF2B5EF4-FFF2-40B4-BE49-F238E27FC236}">
                <a16:creationId xmlns:a16="http://schemas.microsoft.com/office/drawing/2014/main" id="{BED6A917-0F36-4FEA-8B4A-C783091355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80127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99F1-57DB-47EC-8127-C0A6B6279AD4}"/>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4FF8EE7-4017-44C7-86E9-3EB535F7E061}"/>
              </a:ext>
            </a:extLst>
          </p:cNvPr>
          <p:cNvSpPr>
            <a:spLocks noGrp="1"/>
          </p:cNvSpPr>
          <p:nvPr>
            <p:ph idx="1"/>
          </p:nvPr>
        </p:nvSpPr>
        <p:spPr/>
        <p:txBody>
          <a:bodyPr/>
          <a:lstStyle/>
          <a:p>
            <a:r>
              <a:rPr lang="en-US" dirty="0"/>
              <a:t>Prove x + (y  + z) = y + (z + x) given</a:t>
            </a:r>
          </a:p>
          <a:p>
            <a:pPr lvl="1"/>
            <a:r>
              <a:rPr lang="en-IN" dirty="0"/>
              <a:t>L + (M + N) = (L + M) + N</a:t>
            </a:r>
          </a:p>
          <a:p>
            <a:pPr lvl="1"/>
            <a:r>
              <a:rPr lang="en-IN" dirty="0"/>
              <a:t>M + N = N + M</a:t>
            </a:r>
          </a:p>
        </p:txBody>
      </p:sp>
      <p:pic>
        <p:nvPicPr>
          <p:cNvPr id="7" name="Picture 6">
            <a:extLst>
              <a:ext uri="{FF2B5EF4-FFF2-40B4-BE49-F238E27FC236}">
                <a16:creationId xmlns:a16="http://schemas.microsoft.com/office/drawing/2014/main" id="{6CC2D7A7-97FF-4436-9684-428B4D8C14DB}"/>
              </a:ext>
            </a:extLst>
          </p:cNvPr>
          <p:cNvPicPr>
            <a:picLocks noChangeAspect="1"/>
          </p:cNvPicPr>
          <p:nvPr/>
        </p:nvPicPr>
        <p:blipFill>
          <a:blip r:embed="rId2"/>
          <a:stretch>
            <a:fillRect/>
          </a:stretch>
        </p:blipFill>
        <p:spPr>
          <a:xfrm>
            <a:off x="1936571" y="3429000"/>
            <a:ext cx="4400000" cy="2495238"/>
          </a:xfrm>
          <a:prstGeom prst="rect">
            <a:avLst/>
          </a:prstGeom>
        </p:spPr>
      </p:pic>
      <p:pic>
        <p:nvPicPr>
          <p:cNvPr id="9" name="Picture 8">
            <a:extLst>
              <a:ext uri="{FF2B5EF4-FFF2-40B4-BE49-F238E27FC236}">
                <a16:creationId xmlns:a16="http://schemas.microsoft.com/office/drawing/2014/main" id="{D3B5AFA5-D524-4BAB-9ADE-028FE4BB564D}"/>
              </a:ext>
            </a:extLst>
          </p:cNvPr>
          <p:cNvPicPr>
            <a:picLocks noChangeAspect="1"/>
          </p:cNvPicPr>
          <p:nvPr/>
        </p:nvPicPr>
        <p:blipFill>
          <a:blip r:embed="rId3"/>
          <a:stretch>
            <a:fillRect/>
          </a:stretch>
        </p:blipFill>
        <p:spPr>
          <a:xfrm>
            <a:off x="7434942" y="2619476"/>
            <a:ext cx="4019048" cy="3304762"/>
          </a:xfrm>
          <a:prstGeom prst="rect">
            <a:avLst/>
          </a:prstGeom>
        </p:spPr>
      </p:pic>
    </p:spTree>
    <p:extLst>
      <p:ext uri="{BB962C8B-B14F-4D97-AF65-F5344CB8AC3E}">
        <p14:creationId xmlns:p14="http://schemas.microsoft.com/office/powerpoint/2010/main" val="82196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22F3-17E6-4C01-9C16-D16AE20B1A57}"/>
              </a:ext>
            </a:extLst>
          </p:cNvPr>
          <p:cNvSpPr>
            <a:spLocks noGrp="1"/>
          </p:cNvSpPr>
          <p:nvPr>
            <p:ph type="title"/>
          </p:nvPr>
        </p:nvSpPr>
        <p:spPr/>
        <p:txBody>
          <a:bodyPr/>
          <a:lstStyle/>
          <a:p>
            <a:r>
              <a:rPr lang="en-IN" b="0" i="0" dirty="0">
                <a:solidFill>
                  <a:srgbClr val="610B38"/>
                </a:solidFill>
                <a:effectLst/>
                <a:latin typeface="erdana"/>
              </a:rPr>
              <a:t>Search Algorithm Terminologies</a:t>
            </a:r>
            <a:endParaRPr lang="en-IN" dirty="0"/>
          </a:p>
        </p:txBody>
      </p:sp>
      <p:sp>
        <p:nvSpPr>
          <p:cNvPr id="3" name="Content Placeholder 2">
            <a:extLst>
              <a:ext uri="{FF2B5EF4-FFF2-40B4-BE49-F238E27FC236}">
                <a16:creationId xmlns:a16="http://schemas.microsoft.com/office/drawing/2014/main" id="{7D944E7E-B36C-4E0F-96D9-806C07C3024B}"/>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1" i="0" dirty="0">
                <a:solidFill>
                  <a:srgbClr val="000000"/>
                </a:solidFill>
                <a:effectLst/>
                <a:latin typeface="inter-bold"/>
              </a:rPr>
              <a:t>Search:</a:t>
            </a:r>
            <a:r>
              <a:rPr lang="en-US" b="0" i="0" dirty="0">
                <a:solidFill>
                  <a:srgbClr val="000000"/>
                </a:solidFill>
                <a:effectLst/>
                <a:latin typeface="inter-regular"/>
              </a:rPr>
              <a:t> </a:t>
            </a:r>
            <a:r>
              <a:rPr lang="en-US" b="0" i="0" dirty="0" err="1">
                <a:solidFill>
                  <a:srgbClr val="000000"/>
                </a:solidFill>
                <a:effectLst/>
                <a:latin typeface="inter-regular"/>
              </a:rPr>
              <a:t>Searchings</a:t>
            </a:r>
            <a:r>
              <a:rPr lang="en-US" b="0" i="0" dirty="0">
                <a:solidFill>
                  <a:srgbClr val="000000"/>
                </a:solidFill>
                <a:effectLst/>
                <a:latin typeface="inter-regular"/>
              </a:rPr>
              <a:t> a step by step procedure to solve a search-problem in a given search space. A search problem can have three main factors:</a:t>
            </a:r>
          </a:p>
          <a:p>
            <a:pPr marL="742950" lvl="1" indent="-285750" algn="just">
              <a:buFont typeface="Arial" panose="020B0604020202020204" pitchFamily="34" charset="0"/>
              <a:buChar char="•"/>
            </a:pPr>
            <a:r>
              <a:rPr lang="en-US" b="1" i="0" dirty="0">
                <a:solidFill>
                  <a:srgbClr val="000000"/>
                </a:solidFill>
                <a:effectLst/>
                <a:latin typeface="inter-bold"/>
              </a:rPr>
              <a:t>Search Space:</a:t>
            </a:r>
            <a:r>
              <a:rPr lang="en-US" b="0" i="0" dirty="0">
                <a:solidFill>
                  <a:srgbClr val="000000"/>
                </a:solidFill>
                <a:effectLst/>
                <a:latin typeface="inter-regular"/>
              </a:rPr>
              <a:t> Search space represents a set of possible solutions, which a system may have.</a:t>
            </a:r>
          </a:p>
          <a:p>
            <a:pPr marL="742950" lvl="1" indent="-285750" algn="just">
              <a:buFont typeface="Arial" panose="020B0604020202020204" pitchFamily="34" charset="0"/>
              <a:buChar char="•"/>
            </a:pPr>
            <a:r>
              <a:rPr lang="en-US" b="1" i="0" dirty="0">
                <a:solidFill>
                  <a:srgbClr val="000000"/>
                </a:solidFill>
                <a:effectLst/>
                <a:latin typeface="inter-bold"/>
              </a:rPr>
              <a:t>Start State:</a:t>
            </a:r>
            <a:r>
              <a:rPr lang="en-US" b="0" i="0" dirty="0">
                <a:solidFill>
                  <a:srgbClr val="000000"/>
                </a:solidFill>
                <a:effectLst/>
                <a:latin typeface="inter-regular"/>
              </a:rPr>
              <a:t> It is a state from where agent begins </a:t>
            </a:r>
            <a:r>
              <a:rPr lang="en-US" b="1" i="0" dirty="0">
                <a:solidFill>
                  <a:srgbClr val="000000"/>
                </a:solidFill>
                <a:effectLst/>
                <a:latin typeface="inter-bold"/>
              </a:rPr>
              <a:t>the search</a:t>
            </a:r>
            <a:r>
              <a:rPr lang="en-US" b="0" i="0" dirty="0">
                <a:solidFill>
                  <a:srgbClr val="000000"/>
                </a:solidFill>
                <a:effectLst/>
                <a:latin typeface="inter-regular"/>
              </a:rPr>
              <a:t>.</a:t>
            </a:r>
          </a:p>
          <a:p>
            <a:pPr marL="742950" lvl="1" indent="-285750" algn="just">
              <a:buFont typeface="Arial" panose="020B0604020202020204" pitchFamily="34" charset="0"/>
              <a:buChar char="•"/>
            </a:pPr>
            <a:r>
              <a:rPr lang="en-US" b="1" i="0" dirty="0">
                <a:solidFill>
                  <a:srgbClr val="000000"/>
                </a:solidFill>
                <a:effectLst/>
                <a:latin typeface="inter-bold"/>
              </a:rPr>
              <a:t>Goal test:</a:t>
            </a:r>
            <a:r>
              <a:rPr lang="en-US" b="0" i="0" dirty="0">
                <a:solidFill>
                  <a:srgbClr val="000000"/>
                </a:solidFill>
                <a:effectLst/>
                <a:latin typeface="inter-regular"/>
              </a:rPr>
              <a:t> It is a function which observe the current state and returns whether the goal state is achieved or not.</a:t>
            </a:r>
          </a:p>
          <a:p>
            <a:pPr algn="just">
              <a:buFont typeface="Arial" panose="020B0604020202020204" pitchFamily="34" charset="0"/>
              <a:buChar char="•"/>
            </a:pPr>
            <a:r>
              <a:rPr lang="en-US" b="1" i="0" dirty="0">
                <a:solidFill>
                  <a:srgbClr val="000000"/>
                </a:solidFill>
                <a:effectLst/>
                <a:latin typeface="inter-bold"/>
              </a:rPr>
              <a:t>Search tree:</a:t>
            </a:r>
            <a:r>
              <a:rPr lang="en-US" b="0" i="0" dirty="0">
                <a:solidFill>
                  <a:srgbClr val="000000"/>
                </a:solidFill>
                <a:effectLst/>
                <a:latin typeface="inter-regular"/>
              </a:rPr>
              <a:t> A tree representation of search problem is called Search tree. The root of the search tree is the root node which is corresponding to the initial state.</a:t>
            </a:r>
          </a:p>
          <a:p>
            <a:pPr algn="just">
              <a:buFont typeface="Arial" panose="020B0604020202020204" pitchFamily="34" charset="0"/>
              <a:buChar char="•"/>
            </a:pPr>
            <a:r>
              <a:rPr lang="en-US" b="1" i="0" dirty="0">
                <a:solidFill>
                  <a:srgbClr val="000000"/>
                </a:solidFill>
                <a:effectLst/>
                <a:latin typeface="inter-bold"/>
              </a:rPr>
              <a:t>Actions:</a:t>
            </a:r>
            <a:r>
              <a:rPr lang="en-US" b="0" i="0" dirty="0">
                <a:solidFill>
                  <a:srgbClr val="000000"/>
                </a:solidFill>
                <a:effectLst/>
                <a:latin typeface="inter-regular"/>
              </a:rPr>
              <a:t> It gives the description of all the available actions to the agent.</a:t>
            </a:r>
          </a:p>
          <a:p>
            <a:pPr algn="just">
              <a:buFont typeface="Arial" panose="020B0604020202020204" pitchFamily="34" charset="0"/>
              <a:buChar char="•"/>
            </a:pPr>
            <a:r>
              <a:rPr lang="en-US" b="1" i="0" dirty="0">
                <a:solidFill>
                  <a:srgbClr val="000000"/>
                </a:solidFill>
                <a:effectLst/>
                <a:latin typeface="inter-bold"/>
              </a:rPr>
              <a:t>Transition model:</a:t>
            </a:r>
            <a:r>
              <a:rPr lang="en-US" b="0" i="0" dirty="0">
                <a:solidFill>
                  <a:srgbClr val="000000"/>
                </a:solidFill>
                <a:effectLst/>
                <a:latin typeface="inter-regular"/>
              </a:rPr>
              <a:t> A description of what each action do, can be represented as a transition model.</a:t>
            </a:r>
          </a:p>
          <a:p>
            <a:pPr algn="just">
              <a:buFont typeface="Arial" panose="020B0604020202020204" pitchFamily="34" charset="0"/>
              <a:buChar char="•"/>
            </a:pPr>
            <a:r>
              <a:rPr lang="en-US" b="1" i="0" dirty="0">
                <a:solidFill>
                  <a:srgbClr val="000000"/>
                </a:solidFill>
                <a:effectLst/>
                <a:latin typeface="inter-bold"/>
              </a:rPr>
              <a:t>Path Cost:</a:t>
            </a:r>
            <a:r>
              <a:rPr lang="en-US" b="0" i="0" dirty="0">
                <a:solidFill>
                  <a:srgbClr val="000000"/>
                </a:solidFill>
                <a:effectLst/>
                <a:latin typeface="inter-regular"/>
              </a:rPr>
              <a:t> It is a function which assigns a numeric cost to each path.</a:t>
            </a:r>
          </a:p>
          <a:p>
            <a:pPr algn="just">
              <a:buFont typeface="Arial" panose="020B0604020202020204" pitchFamily="34" charset="0"/>
              <a:buChar char="•"/>
            </a:pPr>
            <a:r>
              <a:rPr lang="en-US" b="1" i="0" dirty="0">
                <a:solidFill>
                  <a:srgbClr val="000000"/>
                </a:solidFill>
                <a:effectLst/>
                <a:latin typeface="inter-bold"/>
              </a:rPr>
              <a:t>Solution:</a:t>
            </a:r>
            <a:r>
              <a:rPr lang="en-US" b="0" i="0" dirty="0">
                <a:solidFill>
                  <a:srgbClr val="000000"/>
                </a:solidFill>
                <a:effectLst/>
                <a:latin typeface="inter-regular"/>
              </a:rPr>
              <a:t> It is an action sequence which leads from the start node to the goal node.</a:t>
            </a:r>
          </a:p>
          <a:p>
            <a:pPr algn="just">
              <a:buFont typeface="Arial" panose="020B0604020202020204" pitchFamily="34" charset="0"/>
              <a:buChar char="•"/>
            </a:pPr>
            <a:r>
              <a:rPr lang="en-US" b="1" i="0" dirty="0">
                <a:solidFill>
                  <a:srgbClr val="000000"/>
                </a:solidFill>
                <a:effectLst/>
                <a:latin typeface="inter-bold"/>
              </a:rPr>
              <a:t>Optimal Solution:</a:t>
            </a:r>
            <a:r>
              <a:rPr lang="en-US" b="0" i="0" dirty="0">
                <a:solidFill>
                  <a:srgbClr val="000000"/>
                </a:solidFill>
                <a:effectLst/>
                <a:latin typeface="inter-regular"/>
              </a:rPr>
              <a:t> If a solution has the lowest cost among all solutions.</a:t>
            </a:r>
          </a:p>
          <a:p>
            <a:endParaRPr lang="en-IN" dirty="0"/>
          </a:p>
        </p:txBody>
      </p:sp>
    </p:spTree>
    <p:extLst>
      <p:ext uri="{BB962C8B-B14F-4D97-AF65-F5344CB8AC3E}">
        <p14:creationId xmlns:p14="http://schemas.microsoft.com/office/powerpoint/2010/main" val="198522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0813-45FA-40A9-9E91-69FBA223E5EF}"/>
              </a:ext>
            </a:extLst>
          </p:cNvPr>
          <p:cNvSpPr>
            <a:spLocks noGrp="1"/>
          </p:cNvSpPr>
          <p:nvPr>
            <p:ph type="title"/>
          </p:nvPr>
        </p:nvSpPr>
        <p:spPr/>
        <p:txBody>
          <a:bodyPr/>
          <a:lstStyle/>
          <a:p>
            <a:r>
              <a:rPr lang="en-IN" b="0" i="0" dirty="0">
                <a:effectLst/>
                <a:latin typeface="erdana"/>
              </a:rPr>
              <a:t>Properties of Search Algorithms</a:t>
            </a:r>
            <a:endParaRPr lang="en-IN" dirty="0"/>
          </a:p>
        </p:txBody>
      </p:sp>
      <p:sp>
        <p:nvSpPr>
          <p:cNvPr id="3" name="Content Placeholder 2">
            <a:extLst>
              <a:ext uri="{FF2B5EF4-FFF2-40B4-BE49-F238E27FC236}">
                <a16:creationId xmlns:a16="http://schemas.microsoft.com/office/drawing/2014/main" id="{CFC9C628-4751-410A-BD3F-140A5C9AF4B3}"/>
              </a:ext>
            </a:extLst>
          </p:cNvPr>
          <p:cNvSpPr>
            <a:spLocks noGrp="1"/>
          </p:cNvSpPr>
          <p:nvPr>
            <p:ph idx="1"/>
          </p:nvPr>
        </p:nvSpPr>
        <p:spPr/>
        <p:txBody>
          <a:bodyPr>
            <a:normAutofit fontScale="92500" lnSpcReduction="10000"/>
          </a:bodyPr>
          <a:lstStyle/>
          <a:p>
            <a:r>
              <a:rPr lang="en-US" b="0" i="0" dirty="0">
                <a:effectLst/>
                <a:latin typeface="inter-regular"/>
              </a:rPr>
              <a:t>Following are the four essential properties of search algorithms to compare the efficiency of these algorithms:</a:t>
            </a:r>
          </a:p>
          <a:p>
            <a:r>
              <a:rPr lang="en-US" b="1" i="0" dirty="0">
                <a:effectLst/>
                <a:latin typeface="inter-bold"/>
              </a:rPr>
              <a:t>Completeness:</a:t>
            </a:r>
            <a:r>
              <a:rPr lang="en-US" b="0" i="0" dirty="0">
                <a:effectLst/>
                <a:latin typeface="inter-regular"/>
              </a:rPr>
              <a:t> A search algorithm is said to be complete if it guarantees to return a solution if at least any solution exists for any random input.</a:t>
            </a:r>
            <a:endParaRPr lang="en-US" dirty="0">
              <a:latin typeface="inter-regular"/>
            </a:endParaRPr>
          </a:p>
          <a:p>
            <a:pPr algn="just"/>
            <a:r>
              <a:rPr lang="en-US" b="1" i="0" dirty="0">
                <a:effectLst/>
                <a:latin typeface="inter-bold"/>
              </a:rPr>
              <a:t>Optimality:</a:t>
            </a:r>
            <a:r>
              <a:rPr lang="en-US" b="0" i="0" dirty="0">
                <a:effectLst/>
                <a:latin typeface="inter-regular"/>
              </a:rPr>
              <a:t> If a solution found for an algorithm is guaranteed to be the best solution (lowest path cost) among all other solutions, then such a solution for is said to be an optimal solution.</a:t>
            </a:r>
          </a:p>
          <a:p>
            <a:pPr algn="just"/>
            <a:r>
              <a:rPr lang="en-US" b="1" i="0" dirty="0">
                <a:effectLst/>
                <a:latin typeface="inter-bold"/>
              </a:rPr>
              <a:t>Time Complexity:</a:t>
            </a:r>
            <a:r>
              <a:rPr lang="en-US" b="0" i="0" dirty="0">
                <a:effectLst/>
                <a:latin typeface="inter-regular"/>
              </a:rPr>
              <a:t> Time complexity is a measure of time for an algorithm to complete its task.</a:t>
            </a:r>
          </a:p>
          <a:p>
            <a:pPr algn="just"/>
            <a:r>
              <a:rPr lang="en-US" b="1" i="0" dirty="0">
                <a:effectLst/>
                <a:latin typeface="inter-bold"/>
              </a:rPr>
              <a:t>Space Complexity:</a:t>
            </a:r>
            <a:r>
              <a:rPr lang="en-US" b="0" i="0" dirty="0">
                <a:effectLst/>
                <a:latin typeface="inter-regular"/>
              </a:rPr>
              <a:t> It is the maximum storage space required at any point during the search, as the complexity of the problem.</a:t>
            </a:r>
          </a:p>
          <a:p>
            <a:endParaRPr lang="en-IN" dirty="0"/>
          </a:p>
        </p:txBody>
      </p:sp>
    </p:spTree>
    <p:extLst>
      <p:ext uri="{BB962C8B-B14F-4D97-AF65-F5344CB8AC3E}">
        <p14:creationId xmlns:p14="http://schemas.microsoft.com/office/powerpoint/2010/main" val="125476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2F52-729A-4DC4-A5C6-7988993FA2CE}"/>
              </a:ext>
            </a:extLst>
          </p:cNvPr>
          <p:cNvSpPr>
            <a:spLocks noGrp="1"/>
          </p:cNvSpPr>
          <p:nvPr>
            <p:ph type="title"/>
          </p:nvPr>
        </p:nvSpPr>
        <p:spPr/>
        <p:txBody>
          <a:bodyPr/>
          <a:lstStyle/>
          <a:p>
            <a:r>
              <a:rPr lang="en-IN" b="0" i="0" dirty="0">
                <a:solidFill>
                  <a:srgbClr val="610B38"/>
                </a:solidFill>
                <a:effectLst/>
                <a:latin typeface="erdana"/>
              </a:rPr>
              <a:t>Types of search algorithms</a:t>
            </a:r>
            <a:endParaRPr lang="en-IN" dirty="0"/>
          </a:p>
        </p:txBody>
      </p:sp>
      <p:sp>
        <p:nvSpPr>
          <p:cNvPr id="3" name="Content Placeholder 2">
            <a:extLst>
              <a:ext uri="{FF2B5EF4-FFF2-40B4-BE49-F238E27FC236}">
                <a16:creationId xmlns:a16="http://schemas.microsoft.com/office/drawing/2014/main" id="{3BD81CB2-0781-4F5B-A830-E95EFD8FFDCC}"/>
              </a:ext>
            </a:extLst>
          </p:cNvPr>
          <p:cNvSpPr>
            <a:spLocks noGrp="1"/>
          </p:cNvSpPr>
          <p:nvPr>
            <p:ph idx="1"/>
          </p:nvPr>
        </p:nvSpPr>
        <p:spPr>
          <a:xfrm>
            <a:off x="463062" y="1690688"/>
            <a:ext cx="5632938" cy="4351338"/>
          </a:xfrm>
        </p:spPr>
        <p:txBody>
          <a:bodyPr/>
          <a:lstStyle/>
          <a:p>
            <a:pPr algn="just"/>
            <a:r>
              <a:rPr lang="en-US" b="1" i="0" dirty="0">
                <a:solidFill>
                  <a:srgbClr val="333333"/>
                </a:solidFill>
                <a:effectLst/>
                <a:latin typeface="inter-bold"/>
              </a:rPr>
              <a:t>Based on the search problems we can classify the search algorithms into </a:t>
            </a:r>
          </a:p>
          <a:p>
            <a:pPr lvl="1" algn="just"/>
            <a:r>
              <a:rPr lang="en-US" b="1" i="0" dirty="0">
                <a:solidFill>
                  <a:srgbClr val="333333"/>
                </a:solidFill>
                <a:effectLst/>
                <a:latin typeface="inter-bold"/>
              </a:rPr>
              <a:t>uninformed (Blind search) search and </a:t>
            </a:r>
          </a:p>
          <a:p>
            <a:pPr lvl="1" algn="just"/>
            <a:r>
              <a:rPr lang="en-US" b="1" i="0" dirty="0">
                <a:solidFill>
                  <a:srgbClr val="333333"/>
                </a:solidFill>
                <a:effectLst/>
                <a:latin typeface="inter-bold"/>
              </a:rPr>
              <a:t>informed search (Heuristic search) algorithms.</a:t>
            </a:r>
            <a:endParaRPr lang="en-US" dirty="0">
              <a:solidFill>
                <a:srgbClr val="333333"/>
              </a:solidFill>
              <a:latin typeface="inter-regular"/>
            </a:endParaRPr>
          </a:p>
          <a:p>
            <a:pPr marL="457200" lvl="1" indent="0" algn="just">
              <a:buNone/>
            </a:pPr>
            <a:br>
              <a:rPr lang="en-US" dirty="0"/>
            </a:br>
            <a:endParaRPr lang="en-IN" dirty="0"/>
          </a:p>
        </p:txBody>
      </p:sp>
      <p:pic>
        <p:nvPicPr>
          <p:cNvPr id="5" name="Picture 4">
            <a:extLst>
              <a:ext uri="{FF2B5EF4-FFF2-40B4-BE49-F238E27FC236}">
                <a16:creationId xmlns:a16="http://schemas.microsoft.com/office/drawing/2014/main" id="{D1CD8648-F911-444D-B13C-FB99EE7A98B7}"/>
              </a:ext>
            </a:extLst>
          </p:cNvPr>
          <p:cNvPicPr>
            <a:picLocks noChangeAspect="1"/>
          </p:cNvPicPr>
          <p:nvPr/>
        </p:nvPicPr>
        <p:blipFill>
          <a:blip r:embed="rId2"/>
          <a:stretch>
            <a:fillRect/>
          </a:stretch>
        </p:blipFill>
        <p:spPr>
          <a:xfrm>
            <a:off x="6471138" y="1690688"/>
            <a:ext cx="5362575" cy="4143375"/>
          </a:xfrm>
          <a:prstGeom prst="rect">
            <a:avLst/>
          </a:prstGeom>
        </p:spPr>
      </p:pic>
    </p:spTree>
    <p:extLst>
      <p:ext uri="{BB962C8B-B14F-4D97-AF65-F5344CB8AC3E}">
        <p14:creationId xmlns:p14="http://schemas.microsoft.com/office/powerpoint/2010/main" val="31714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95DF-8356-442E-A806-981F0A541BF3}"/>
              </a:ext>
            </a:extLst>
          </p:cNvPr>
          <p:cNvSpPr>
            <a:spLocks noGrp="1"/>
          </p:cNvSpPr>
          <p:nvPr>
            <p:ph type="title"/>
          </p:nvPr>
        </p:nvSpPr>
        <p:spPr/>
        <p:txBody>
          <a:bodyPr/>
          <a:lstStyle/>
          <a:p>
            <a:r>
              <a:rPr lang="en-IN" b="0" i="0" dirty="0">
                <a:solidFill>
                  <a:srgbClr val="610B4B"/>
                </a:solidFill>
                <a:effectLst/>
                <a:latin typeface="erdana"/>
              </a:rPr>
              <a:t>Uninformed/Blind Search</a:t>
            </a:r>
            <a:endParaRPr lang="en-IN" dirty="0"/>
          </a:p>
        </p:txBody>
      </p:sp>
      <p:sp>
        <p:nvSpPr>
          <p:cNvPr id="3" name="Content Placeholder 2">
            <a:extLst>
              <a:ext uri="{FF2B5EF4-FFF2-40B4-BE49-F238E27FC236}">
                <a16:creationId xmlns:a16="http://schemas.microsoft.com/office/drawing/2014/main" id="{26D6E384-E163-4E42-AF4F-1B866BC1746C}"/>
              </a:ext>
            </a:extLst>
          </p:cNvPr>
          <p:cNvSpPr>
            <a:spLocks noGrp="1"/>
          </p:cNvSpPr>
          <p:nvPr>
            <p:ph idx="1"/>
          </p:nvPr>
        </p:nvSpPr>
        <p:spPr/>
        <p:txBody>
          <a:bodyPr/>
          <a:lstStyle/>
          <a:p>
            <a:r>
              <a:rPr lang="en-US" b="1" i="0" dirty="0">
                <a:effectLst/>
                <a:latin typeface="inter-bold"/>
              </a:rPr>
              <a:t>is a class of general-purpose search algorithms which operates in brute force-way </a:t>
            </a:r>
          </a:p>
          <a:p>
            <a:r>
              <a:rPr lang="en-US" b="0" i="0" dirty="0">
                <a:effectLst/>
                <a:latin typeface="inter-regular"/>
              </a:rPr>
              <a:t>The uninformed search does not contain any domain knowledge such as closeness, the location of the goal.</a:t>
            </a:r>
          </a:p>
          <a:p>
            <a:r>
              <a:rPr lang="en-US" b="1" dirty="0">
                <a:latin typeface="inter-bold"/>
              </a:rPr>
              <a:t>It knows only how</a:t>
            </a:r>
            <a:r>
              <a:rPr lang="en-US" b="1" i="0" dirty="0">
                <a:effectLst/>
                <a:latin typeface="inter-bold"/>
              </a:rPr>
              <a:t> to traverse the tree</a:t>
            </a:r>
            <a:endParaRPr lang="en-US" b="0" i="0" dirty="0">
              <a:effectLst/>
              <a:latin typeface="inter-regular"/>
            </a:endParaRPr>
          </a:p>
          <a:p>
            <a:r>
              <a:rPr lang="en-US" b="0" i="0" dirty="0">
                <a:effectLst/>
                <a:latin typeface="inter-regular"/>
              </a:rPr>
              <a:t>It examines each node of the tree until it achieves the goal node.</a:t>
            </a:r>
            <a:endParaRPr lang="en-IN" dirty="0"/>
          </a:p>
        </p:txBody>
      </p:sp>
    </p:spTree>
    <p:extLst>
      <p:ext uri="{BB962C8B-B14F-4D97-AF65-F5344CB8AC3E}">
        <p14:creationId xmlns:p14="http://schemas.microsoft.com/office/powerpoint/2010/main" val="318601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C3CA-C317-4C18-95C0-38A36C6D73AD}"/>
              </a:ext>
            </a:extLst>
          </p:cNvPr>
          <p:cNvSpPr>
            <a:spLocks noGrp="1"/>
          </p:cNvSpPr>
          <p:nvPr>
            <p:ph type="title"/>
          </p:nvPr>
        </p:nvSpPr>
        <p:spPr/>
        <p:txBody>
          <a:bodyPr/>
          <a:lstStyle/>
          <a:p>
            <a:r>
              <a:rPr lang="en-IN" b="0" i="0" dirty="0">
                <a:solidFill>
                  <a:srgbClr val="610B4B"/>
                </a:solidFill>
                <a:effectLst/>
                <a:latin typeface="erdana"/>
              </a:rPr>
              <a:t>Informed Search </a:t>
            </a:r>
            <a:r>
              <a:rPr lang="en-IN" b="0" i="0" dirty="0">
                <a:solidFill>
                  <a:srgbClr val="610B38"/>
                </a:solidFill>
                <a:effectLst/>
                <a:latin typeface="erdana"/>
              </a:rPr>
              <a:t>Algorithms</a:t>
            </a:r>
            <a:endParaRPr lang="en-IN" dirty="0"/>
          </a:p>
        </p:txBody>
      </p:sp>
      <p:sp>
        <p:nvSpPr>
          <p:cNvPr id="3" name="Content Placeholder 2">
            <a:extLst>
              <a:ext uri="{FF2B5EF4-FFF2-40B4-BE49-F238E27FC236}">
                <a16:creationId xmlns:a16="http://schemas.microsoft.com/office/drawing/2014/main" id="{D7417F91-72CF-460C-B55F-7D86A920B88F}"/>
              </a:ext>
            </a:extLst>
          </p:cNvPr>
          <p:cNvSpPr>
            <a:spLocks noGrp="1"/>
          </p:cNvSpPr>
          <p:nvPr>
            <p:ph idx="1"/>
          </p:nvPr>
        </p:nvSpPr>
        <p:spPr/>
        <p:txBody>
          <a:bodyPr/>
          <a:lstStyle/>
          <a:p>
            <a:pPr algn="just"/>
            <a:r>
              <a:rPr lang="en-US" b="0" i="0" dirty="0">
                <a:effectLst/>
                <a:latin typeface="inter-regular"/>
              </a:rPr>
              <a:t>Informed search algorithms use domain knowledge. </a:t>
            </a:r>
          </a:p>
          <a:p>
            <a:pPr algn="just"/>
            <a:r>
              <a:rPr lang="en-US" b="0" i="0" dirty="0">
                <a:effectLst/>
                <a:latin typeface="inter-regular"/>
              </a:rPr>
              <a:t>In an informed search, problem information is available which can guide the search. </a:t>
            </a:r>
          </a:p>
          <a:p>
            <a:pPr algn="just"/>
            <a:r>
              <a:rPr lang="en-US" b="0" i="0" dirty="0">
                <a:effectLst/>
                <a:latin typeface="inter-regular"/>
              </a:rPr>
              <a:t>Informed search strategies can find a solution more efficiently than an uninformed search strategy. </a:t>
            </a:r>
          </a:p>
          <a:p>
            <a:pPr algn="just"/>
            <a:r>
              <a:rPr lang="en-US" b="0" i="0" dirty="0">
                <a:effectLst/>
                <a:latin typeface="inter-regular"/>
              </a:rPr>
              <a:t>Informed search is also called a Heuristic search.</a:t>
            </a:r>
          </a:p>
          <a:p>
            <a:pPr algn="just"/>
            <a:r>
              <a:rPr lang="en-US" b="0" i="0" dirty="0">
                <a:effectLst/>
                <a:latin typeface="inter-regular"/>
              </a:rPr>
              <a:t>A heuristic is a way which might not always be guaranteed for best solutions but guaranteed to find a good solution in reasonable time.</a:t>
            </a:r>
          </a:p>
          <a:p>
            <a:endParaRPr lang="en-IN" dirty="0"/>
          </a:p>
        </p:txBody>
      </p:sp>
    </p:spTree>
    <p:extLst>
      <p:ext uri="{BB962C8B-B14F-4D97-AF65-F5344CB8AC3E}">
        <p14:creationId xmlns:p14="http://schemas.microsoft.com/office/powerpoint/2010/main" val="361634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2CB8-B0BA-4317-9EE6-30CDA2A1596B}"/>
              </a:ext>
            </a:extLst>
          </p:cNvPr>
          <p:cNvSpPr>
            <a:spLocks noGrp="1"/>
          </p:cNvSpPr>
          <p:nvPr>
            <p:ph type="title"/>
          </p:nvPr>
        </p:nvSpPr>
        <p:spPr/>
        <p:txBody>
          <a:bodyPr>
            <a:normAutofit/>
          </a:bodyPr>
          <a:lstStyle/>
          <a:p>
            <a:r>
              <a:rPr lang="en-US" sz="3200" dirty="0">
                <a:effectLst/>
                <a:latin typeface="Rockwell" panose="02060603020205020403" pitchFamily="18" charset="0"/>
                <a:ea typeface="Calibri" panose="020F0502020204030204" pitchFamily="34" charset="0"/>
                <a:cs typeface="Calibri" panose="020F0502020204030204" pitchFamily="34" charset="0"/>
              </a:rPr>
              <a:t>State Space Representation of Problems</a:t>
            </a:r>
            <a:endParaRPr lang="en-IN" sz="6600" dirty="0"/>
          </a:p>
        </p:txBody>
      </p:sp>
      <p:sp>
        <p:nvSpPr>
          <p:cNvPr id="3" name="Content Placeholder 2">
            <a:extLst>
              <a:ext uri="{FF2B5EF4-FFF2-40B4-BE49-F238E27FC236}">
                <a16:creationId xmlns:a16="http://schemas.microsoft.com/office/drawing/2014/main" id="{A7898A08-8FF4-4329-9F13-0F1DF63D47BA}"/>
              </a:ext>
            </a:extLst>
          </p:cNvPr>
          <p:cNvSpPr>
            <a:spLocks noGrp="1"/>
          </p:cNvSpPr>
          <p:nvPr>
            <p:ph idx="1"/>
          </p:nvPr>
        </p:nvSpPr>
        <p:spPr/>
        <p:txBody>
          <a:bodyPr/>
          <a:lstStyle/>
          <a:p>
            <a:r>
              <a:rPr lang="en-US" dirty="0"/>
              <a:t>Before an AI problem can be solved it must be represented as a state space. </a:t>
            </a:r>
          </a:p>
          <a:p>
            <a:r>
              <a:rPr lang="en-US" dirty="0"/>
              <a:t>The state space is then searched to find a solution to the problem.</a:t>
            </a:r>
          </a:p>
          <a:p>
            <a:r>
              <a:rPr lang="en-US" dirty="0"/>
              <a:t>Node:</a:t>
            </a:r>
          </a:p>
          <a:p>
            <a:pPr lvl="1"/>
            <a:r>
              <a:rPr lang="en-US" dirty="0"/>
              <a:t>A state space essentially consists of a set of nodes representing each state of the problem</a:t>
            </a:r>
          </a:p>
          <a:p>
            <a:r>
              <a:rPr lang="en-IN" dirty="0"/>
              <a:t>Arc:</a:t>
            </a:r>
          </a:p>
          <a:p>
            <a:pPr lvl="1"/>
            <a:r>
              <a:rPr lang="en-IN" dirty="0"/>
              <a:t>Arcs between nodes representing the legal moves from one state to another, an initial state and a goal state.</a:t>
            </a:r>
          </a:p>
          <a:p>
            <a:r>
              <a:rPr lang="en-IN" dirty="0"/>
              <a:t>Each state space takes the form of a tree or a graph.</a:t>
            </a:r>
          </a:p>
        </p:txBody>
      </p:sp>
    </p:spTree>
    <p:extLst>
      <p:ext uri="{BB962C8B-B14F-4D97-AF65-F5344CB8AC3E}">
        <p14:creationId xmlns:p14="http://schemas.microsoft.com/office/powerpoint/2010/main" val="235978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9318-E01D-437E-B8DA-2C672DB9B9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35FA5-1844-4655-85CA-41E7D0FE86D0}"/>
              </a:ext>
            </a:extLst>
          </p:cNvPr>
          <p:cNvSpPr>
            <a:spLocks noGrp="1"/>
          </p:cNvSpPr>
          <p:nvPr>
            <p:ph idx="1"/>
          </p:nvPr>
        </p:nvSpPr>
        <p:spPr/>
        <p:txBody>
          <a:bodyPr/>
          <a:lstStyle/>
          <a:p>
            <a:r>
              <a:rPr lang="en-US" dirty="0"/>
              <a:t>Factors that determine which search algorithm or technique will be used include the </a:t>
            </a:r>
          </a:p>
          <a:p>
            <a:pPr lvl="1"/>
            <a:r>
              <a:rPr lang="en-US" dirty="0"/>
              <a:t>Type of the problem and</a:t>
            </a:r>
          </a:p>
          <a:p>
            <a:pPr lvl="1"/>
            <a:r>
              <a:rPr lang="en-US" dirty="0"/>
              <a:t>How the problem can be represented.</a:t>
            </a:r>
            <a:endParaRPr lang="en-IN" dirty="0"/>
          </a:p>
        </p:txBody>
      </p:sp>
      <p:pic>
        <p:nvPicPr>
          <p:cNvPr id="4" name="Picture 3">
            <a:extLst>
              <a:ext uri="{FF2B5EF4-FFF2-40B4-BE49-F238E27FC236}">
                <a16:creationId xmlns:a16="http://schemas.microsoft.com/office/drawing/2014/main" id="{744D291E-1D94-413E-97A5-B7115B685998}"/>
              </a:ext>
            </a:extLst>
          </p:cNvPr>
          <p:cNvPicPr>
            <a:picLocks noChangeAspect="1"/>
          </p:cNvPicPr>
          <p:nvPr/>
        </p:nvPicPr>
        <p:blipFill>
          <a:blip r:embed="rId2"/>
          <a:stretch>
            <a:fillRect/>
          </a:stretch>
        </p:blipFill>
        <p:spPr>
          <a:xfrm>
            <a:off x="6414867" y="2349500"/>
            <a:ext cx="5362575" cy="4143375"/>
          </a:xfrm>
          <a:prstGeom prst="rect">
            <a:avLst/>
          </a:prstGeom>
        </p:spPr>
      </p:pic>
    </p:spTree>
    <p:extLst>
      <p:ext uri="{BB962C8B-B14F-4D97-AF65-F5344CB8AC3E}">
        <p14:creationId xmlns:p14="http://schemas.microsoft.com/office/powerpoint/2010/main" val="309658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4966-7E0A-40B5-A847-C75072E94911}"/>
              </a:ext>
            </a:extLst>
          </p:cNvPr>
          <p:cNvSpPr>
            <a:spLocks noGrp="1"/>
          </p:cNvSpPr>
          <p:nvPr>
            <p:ph type="title"/>
          </p:nvPr>
        </p:nvSpPr>
        <p:spPr/>
        <p:txBody>
          <a:bodyPr/>
          <a:lstStyle/>
          <a:p>
            <a:r>
              <a:rPr lang="en-US" dirty="0"/>
              <a:t>Classic AI Problems</a:t>
            </a:r>
            <a:endParaRPr lang="en-IN" dirty="0"/>
          </a:p>
        </p:txBody>
      </p:sp>
      <p:sp>
        <p:nvSpPr>
          <p:cNvPr id="3" name="Content Placeholder 2">
            <a:extLst>
              <a:ext uri="{FF2B5EF4-FFF2-40B4-BE49-F238E27FC236}">
                <a16:creationId xmlns:a16="http://schemas.microsoft.com/office/drawing/2014/main" id="{E1F706FF-56AD-44FB-A94E-BDAE4A5897E7}"/>
              </a:ext>
            </a:extLst>
          </p:cNvPr>
          <p:cNvSpPr>
            <a:spLocks noGrp="1"/>
          </p:cNvSpPr>
          <p:nvPr>
            <p:ph idx="1"/>
          </p:nvPr>
        </p:nvSpPr>
        <p:spPr/>
        <p:txBody>
          <a:bodyPr/>
          <a:lstStyle/>
          <a:p>
            <a:r>
              <a:rPr lang="en-US" dirty="0"/>
              <a:t>Travelling salesman problem</a:t>
            </a:r>
          </a:p>
          <a:p>
            <a:r>
              <a:rPr lang="en-US" dirty="0"/>
              <a:t>Towers of Hanoi</a:t>
            </a:r>
          </a:p>
          <a:p>
            <a:r>
              <a:rPr lang="en-US" dirty="0"/>
              <a:t>8-Puzzle</a:t>
            </a:r>
            <a:endParaRPr lang="en-IN" dirty="0"/>
          </a:p>
        </p:txBody>
      </p:sp>
    </p:spTree>
    <p:extLst>
      <p:ext uri="{BB962C8B-B14F-4D97-AF65-F5344CB8AC3E}">
        <p14:creationId xmlns:p14="http://schemas.microsoft.com/office/powerpoint/2010/main" val="270792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F86E-22E2-4A50-858C-8B44D2AE0BD5}"/>
              </a:ext>
            </a:extLst>
          </p:cNvPr>
          <p:cNvSpPr>
            <a:spLocks noGrp="1"/>
          </p:cNvSpPr>
          <p:nvPr>
            <p:ph type="title"/>
          </p:nvPr>
        </p:nvSpPr>
        <p:spPr/>
        <p:txBody>
          <a:bodyPr/>
          <a:lstStyle/>
          <a:p>
            <a:r>
              <a:rPr lang="en-US" dirty="0"/>
              <a:t>Problem Representation</a:t>
            </a:r>
            <a:endParaRPr lang="en-IN" dirty="0"/>
          </a:p>
        </p:txBody>
      </p:sp>
      <p:sp>
        <p:nvSpPr>
          <p:cNvPr id="3" name="Content Placeholder 2">
            <a:extLst>
              <a:ext uri="{FF2B5EF4-FFF2-40B4-BE49-F238E27FC236}">
                <a16:creationId xmlns:a16="http://schemas.microsoft.com/office/drawing/2014/main" id="{FF8EDDBB-0881-4603-9C8F-9483C136723D}"/>
              </a:ext>
            </a:extLst>
          </p:cNvPr>
          <p:cNvSpPr>
            <a:spLocks noGrp="1"/>
          </p:cNvSpPr>
          <p:nvPr>
            <p:ph idx="1"/>
          </p:nvPr>
        </p:nvSpPr>
        <p:spPr/>
        <p:txBody>
          <a:bodyPr>
            <a:normAutofit fontScale="92500" lnSpcReduction="20000"/>
          </a:bodyPr>
          <a:lstStyle/>
          <a:p>
            <a:r>
              <a:rPr lang="en-US" dirty="0"/>
              <a:t>A number of factors need to be taken into consideration when developing a state space representation:</a:t>
            </a:r>
          </a:p>
          <a:p>
            <a:pPr lvl="1"/>
            <a:r>
              <a:rPr lang="en-US" dirty="0"/>
              <a:t>What is the goal to be achieved</a:t>
            </a:r>
            <a:r>
              <a:rPr lang="en-IN" dirty="0"/>
              <a:t>?</a:t>
            </a:r>
          </a:p>
          <a:p>
            <a:pPr lvl="1"/>
            <a:r>
              <a:rPr lang="en-IN" dirty="0"/>
              <a:t>What are the legal moves and actions?</a:t>
            </a:r>
          </a:p>
          <a:p>
            <a:pPr lvl="1"/>
            <a:r>
              <a:rPr lang="en-IN" dirty="0"/>
              <a:t>What knowledge needs to be represented in the state description?</a:t>
            </a:r>
          </a:p>
          <a:p>
            <a:pPr lvl="1"/>
            <a:r>
              <a:rPr lang="en-IN" dirty="0"/>
              <a:t>Type of Problem</a:t>
            </a:r>
          </a:p>
          <a:p>
            <a:pPr lvl="2"/>
            <a:r>
              <a:rPr lang="en-IN" dirty="0"/>
              <a:t>That need only representation- crossword puzzles</a:t>
            </a:r>
          </a:p>
          <a:p>
            <a:pPr lvl="2"/>
            <a:r>
              <a:rPr lang="en-IN" dirty="0"/>
              <a:t>That require a yes or no response indicating whether a solution can be found or not</a:t>
            </a:r>
          </a:p>
          <a:p>
            <a:pPr lvl="2"/>
            <a:r>
              <a:rPr lang="en-IN" dirty="0"/>
              <a:t>That require a solution path as an output, e.g. mathematical theorems, Tower of Hanoi.</a:t>
            </a:r>
          </a:p>
          <a:p>
            <a:pPr lvl="3"/>
            <a:r>
              <a:rPr lang="en-IN" dirty="0"/>
              <a:t>In this case we need to know the goal state and we need to know how to attain this state.</a:t>
            </a:r>
          </a:p>
          <a:p>
            <a:pPr lvl="1"/>
            <a:r>
              <a:rPr lang="en-IN" dirty="0"/>
              <a:t>Best solution vs. Good enough solution</a:t>
            </a:r>
          </a:p>
          <a:p>
            <a:pPr lvl="2"/>
            <a:r>
              <a:rPr lang="en-IN" dirty="0"/>
              <a:t>For some problems a good enough solution is sufficient for e.g. Theorem proving, eight squares</a:t>
            </a:r>
          </a:p>
          <a:p>
            <a:pPr lvl="2"/>
            <a:r>
              <a:rPr lang="en-IN" dirty="0"/>
              <a:t>However, some problems require a best solution, e.g. the travelling salesman problem.</a:t>
            </a:r>
          </a:p>
          <a:p>
            <a:pPr lvl="2"/>
            <a:endParaRPr lang="en-US" dirty="0"/>
          </a:p>
        </p:txBody>
      </p:sp>
    </p:spTree>
    <p:extLst>
      <p:ext uri="{BB962C8B-B14F-4D97-AF65-F5344CB8AC3E}">
        <p14:creationId xmlns:p14="http://schemas.microsoft.com/office/powerpoint/2010/main" val="123800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E796-7D71-43E3-A73B-2B6DE8D2C642}"/>
              </a:ext>
            </a:extLst>
          </p:cNvPr>
          <p:cNvSpPr>
            <a:spLocks noGrp="1"/>
          </p:cNvSpPr>
          <p:nvPr>
            <p:ph type="title"/>
          </p:nvPr>
        </p:nvSpPr>
        <p:spPr/>
        <p:txBody>
          <a:bodyPr/>
          <a:lstStyle/>
          <a:p>
            <a:r>
              <a:rPr lang="en-US" dirty="0"/>
              <a:t>State Space Representation- Tower of Hanoi</a:t>
            </a:r>
            <a:endParaRPr lang="en-IN" dirty="0"/>
          </a:p>
        </p:txBody>
      </p:sp>
      <p:sp>
        <p:nvSpPr>
          <p:cNvPr id="3" name="Content Placeholder 2">
            <a:extLst>
              <a:ext uri="{FF2B5EF4-FFF2-40B4-BE49-F238E27FC236}">
                <a16:creationId xmlns:a16="http://schemas.microsoft.com/office/drawing/2014/main" id="{1B9070EC-D7DC-4A4F-8857-68F3CEAF6DC3}"/>
              </a:ext>
            </a:extLst>
          </p:cNvPr>
          <p:cNvSpPr>
            <a:spLocks noGrp="1"/>
          </p:cNvSpPr>
          <p:nvPr>
            <p:ph idx="1"/>
          </p:nvPr>
        </p:nvSpPr>
        <p:spPr>
          <a:xfrm>
            <a:off x="211016" y="1825625"/>
            <a:ext cx="6552177" cy="4351338"/>
          </a:xfrm>
        </p:spPr>
        <p:txBody>
          <a:bodyPr/>
          <a:lstStyle/>
          <a:p>
            <a:r>
              <a:rPr lang="en-US" dirty="0"/>
              <a:t>A possible state space representation using graph</a:t>
            </a:r>
          </a:p>
          <a:p>
            <a:r>
              <a:rPr lang="en-US" dirty="0"/>
              <a:t>The legal moves in this state space involve moving one ring from one pole to another, moving one ring at a time, and ensuring that a larger ring is not placed on a smaller ring.</a:t>
            </a:r>
            <a:endParaRPr lang="en-IN" dirty="0"/>
          </a:p>
        </p:txBody>
      </p:sp>
      <p:pic>
        <p:nvPicPr>
          <p:cNvPr id="5" name="Picture 4">
            <a:extLst>
              <a:ext uri="{FF2B5EF4-FFF2-40B4-BE49-F238E27FC236}">
                <a16:creationId xmlns:a16="http://schemas.microsoft.com/office/drawing/2014/main" id="{B5B3658B-AFA2-4DD1-9D39-A1BC6A27F19B}"/>
              </a:ext>
            </a:extLst>
          </p:cNvPr>
          <p:cNvPicPr>
            <a:picLocks noChangeAspect="1"/>
          </p:cNvPicPr>
          <p:nvPr/>
        </p:nvPicPr>
        <p:blipFill>
          <a:blip r:embed="rId2"/>
          <a:stretch>
            <a:fillRect/>
          </a:stretch>
        </p:blipFill>
        <p:spPr>
          <a:xfrm>
            <a:off x="6763193" y="2391569"/>
            <a:ext cx="5400675" cy="3219450"/>
          </a:xfrm>
          <a:prstGeom prst="rect">
            <a:avLst/>
          </a:prstGeom>
        </p:spPr>
      </p:pic>
    </p:spTree>
    <p:extLst>
      <p:ext uri="{BB962C8B-B14F-4D97-AF65-F5344CB8AC3E}">
        <p14:creationId xmlns:p14="http://schemas.microsoft.com/office/powerpoint/2010/main" val="96502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D104-BF1B-43D3-A843-21EAC7EAB047}"/>
              </a:ext>
            </a:extLst>
          </p:cNvPr>
          <p:cNvSpPr>
            <a:spLocks noGrp="1"/>
          </p:cNvSpPr>
          <p:nvPr>
            <p:ph type="title"/>
          </p:nvPr>
        </p:nvSpPr>
        <p:spPr/>
        <p:txBody>
          <a:bodyPr/>
          <a:lstStyle/>
          <a:p>
            <a:r>
              <a:rPr lang="en-US" dirty="0"/>
              <a:t>State Space Representation: 8-puzzle</a:t>
            </a:r>
            <a:endParaRPr lang="en-IN" dirty="0"/>
          </a:p>
        </p:txBody>
      </p:sp>
      <p:sp>
        <p:nvSpPr>
          <p:cNvPr id="3" name="Content Placeholder 2">
            <a:extLst>
              <a:ext uri="{FF2B5EF4-FFF2-40B4-BE49-F238E27FC236}">
                <a16:creationId xmlns:a16="http://schemas.microsoft.com/office/drawing/2014/main" id="{4E20FEBF-9CEF-44A2-B0E4-4A8E4C71519F}"/>
              </a:ext>
            </a:extLst>
          </p:cNvPr>
          <p:cNvSpPr>
            <a:spLocks noGrp="1"/>
          </p:cNvSpPr>
          <p:nvPr>
            <p:ph idx="1"/>
          </p:nvPr>
        </p:nvSpPr>
        <p:spPr>
          <a:xfrm>
            <a:off x="78544" y="1825625"/>
            <a:ext cx="6017456" cy="4351338"/>
          </a:xfrm>
        </p:spPr>
        <p:txBody>
          <a:bodyPr/>
          <a:lstStyle/>
          <a:p>
            <a:r>
              <a:rPr lang="en-US" dirty="0"/>
              <a:t>Although a player moves the tiles around the board to change the configuration of tiles.</a:t>
            </a:r>
          </a:p>
          <a:p>
            <a:r>
              <a:rPr lang="en-US" dirty="0"/>
              <a:t>However, we define the legal moves in terms of moving the space. </a:t>
            </a:r>
          </a:p>
          <a:p>
            <a:pPr lvl="1"/>
            <a:r>
              <a:rPr lang="en-US" dirty="0"/>
              <a:t>The space can be moved up, down, left and right.</a:t>
            </a:r>
            <a:endParaRPr lang="en-IN" dirty="0"/>
          </a:p>
        </p:txBody>
      </p:sp>
      <p:pic>
        <p:nvPicPr>
          <p:cNvPr id="1026" name="Picture 2" descr="Search-1">
            <a:extLst>
              <a:ext uri="{FF2B5EF4-FFF2-40B4-BE49-F238E27FC236}">
                <a16:creationId xmlns:a16="http://schemas.microsoft.com/office/drawing/2014/main" id="{7FA68409-A633-469C-944A-30B7FE805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800" y="1690688"/>
            <a:ext cx="6167657"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1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9BBE-ED67-4090-A0E9-544E5D316EA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790DA3E4-61CC-46DE-9BB8-D1E0E891D83D}"/>
              </a:ext>
            </a:extLst>
          </p:cNvPr>
          <p:cNvSpPr>
            <a:spLocks noGrp="1"/>
          </p:cNvSpPr>
          <p:nvPr>
            <p:ph idx="1"/>
          </p:nvPr>
        </p:nvSpPr>
        <p:spPr/>
        <p:txBody>
          <a:bodyPr>
            <a:normAutofit fontScale="85000" lnSpcReduction="20000"/>
          </a:bodyPr>
          <a:lstStyle/>
          <a:p>
            <a:r>
              <a:rPr lang="en-US" dirty="0"/>
              <a:t>A state space is a set of descriptions or states.</a:t>
            </a:r>
          </a:p>
          <a:p>
            <a:r>
              <a:rPr lang="en-US" dirty="0"/>
              <a:t>Each search problem consists of</a:t>
            </a:r>
          </a:p>
          <a:p>
            <a:pPr lvl="1"/>
            <a:r>
              <a:rPr lang="en-US" dirty="0"/>
              <a:t>One or more initial states</a:t>
            </a:r>
          </a:p>
          <a:p>
            <a:pPr lvl="1"/>
            <a:r>
              <a:rPr lang="en-US" dirty="0"/>
              <a:t>A set of legal actions</a:t>
            </a:r>
          </a:p>
          <a:p>
            <a:pPr lvl="2"/>
            <a:r>
              <a:rPr lang="en-US" dirty="0"/>
              <a:t>Actions are represented by operators or moves applied to each state. For example operators in state space representation of the 8-puzzle problem are left, right, up and down.</a:t>
            </a:r>
          </a:p>
          <a:p>
            <a:pPr lvl="1"/>
            <a:r>
              <a:rPr lang="en-US" dirty="0"/>
              <a:t>One or more goal states</a:t>
            </a:r>
          </a:p>
          <a:p>
            <a:r>
              <a:rPr lang="en-IN" dirty="0"/>
              <a:t>The number of operators are problem dependent and specific to a particular state space representation. </a:t>
            </a:r>
          </a:p>
          <a:p>
            <a:pPr lvl="1"/>
            <a:r>
              <a:rPr lang="en-IN" dirty="0"/>
              <a:t>The more operators the larger the branching factor of the state space</a:t>
            </a:r>
          </a:p>
          <a:p>
            <a:pPr lvl="1"/>
            <a:r>
              <a:rPr lang="en-IN" dirty="0"/>
              <a:t>Thus, the number of operators should kept to a minimum, e.g. in 8-puzzle problem, operations are defined in terms of moving the space instead of the titles.</a:t>
            </a:r>
          </a:p>
          <a:p>
            <a:r>
              <a:rPr lang="en-IN" dirty="0"/>
              <a:t>A search algorithm is applied to a state space representation to find a solution path.</a:t>
            </a:r>
          </a:p>
          <a:p>
            <a:pPr lvl="1"/>
            <a:r>
              <a:rPr lang="en-IN" dirty="0"/>
              <a:t>Each search algorithm applies a particular search strategy.</a:t>
            </a:r>
          </a:p>
        </p:txBody>
      </p:sp>
    </p:spTree>
    <p:extLst>
      <p:ext uri="{BB962C8B-B14F-4D97-AF65-F5344CB8AC3E}">
        <p14:creationId xmlns:p14="http://schemas.microsoft.com/office/powerpoint/2010/main" val="80175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39DB-D8EE-4F3E-81BB-91BF7B42D49A}"/>
              </a:ext>
            </a:extLst>
          </p:cNvPr>
          <p:cNvSpPr>
            <a:spLocks noGrp="1"/>
          </p:cNvSpPr>
          <p:nvPr>
            <p:ph type="title"/>
          </p:nvPr>
        </p:nvSpPr>
        <p:spPr/>
        <p:txBody>
          <a:bodyPr/>
          <a:lstStyle/>
          <a:p>
            <a:r>
              <a:rPr lang="en-US" dirty="0"/>
              <a:t>Graph versus Trees</a:t>
            </a:r>
            <a:endParaRPr lang="en-IN" dirty="0"/>
          </a:p>
        </p:txBody>
      </p:sp>
      <p:sp>
        <p:nvSpPr>
          <p:cNvPr id="3" name="Content Placeholder 2">
            <a:extLst>
              <a:ext uri="{FF2B5EF4-FFF2-40B4-BE49-F238E27FC236}">
                <a16:creationId xmlns:a16="http://schemas.microsoft.com/office/drawing/2014/main" id="{19C47444-3930-4097-A0C9-0ECC1B273B58}"/>
              </a:ext>
            </a:extLst>
          </p:cNvPr>
          <p:cNvSpPr>
            <a:spLocks noGrp="1"/>
          </p:cNvSpPr>
          <p:nvPr>
            <p:ph idx="1"/>
          </p:nvPr>
        </p:nvSpPr>
        <p:spPr/>
        <p:txBody>
          <a:bodyPr>
            <a:normAutofit fontScale="92500" lnSpcReduction="10000"/>
          </a:bodyPr>
          <a:lstStyle/>
          <a:p>
            <a:r>
              <a:rPr lang="en-US" dirty="0"/>
              <a:t>A directed graph can be used to represent the solution space</a:t>
            </a:r>
          </a:p>
          <a:p>
            <a:pPr lvl="1"/>
            <a:r>
              <a:rPr lang="en-US" dirty="0"/>
              <a:t>If states in the solution space can be revisited more than once</a:t>
            </a:r>
          </a:p>
          <a:p>
            <a:pPr lvl="1"/>
            <a:r>
              <a:rPr lang="en-US" dirty="0"/>
              <a:t>In a graph more than one move sequence can be used to get from one state to another</a:t>
            </a:r>
          </a:p>
          <a:p>
            <a:pPr lvl="1"/>
            <a:r>
              <a:rPr lang="en-US" dirty="0"/>
              <a:t>In a graph there is more than one path to a goal whereas in a tree a path to a goal is more clearly distinguishable.</a:t>
            </a:r>
          </a:p>
          <a:p>
            <a:r>
              <a:rPr lang="en-US" dirty="0"/>
              <a:t>In tree</a:t>
            </a:r>
          </a:p>
          <a:p>
            <a:pPr lvl="1"/>
            <a:r>
              <a:rPr lang="en-US" dirty="0"/>
              <a:t>A goal state may need to appear more than once.</a:t>
            </a:r>
          </a:p>
          <a:p>
            <a:r>
              <a:rPr lang="en-US" dirty="0"/>
              <a:t>Search algorithms for graphs have to cater for possible loops and cycles in the graph so trees may be more efficient for representing such problems as loops and cycles do not have to be catered for.</a:t>
            </a:r>
          </a:p>
          <a:p>
            <a:r>
              <a:rPr lang="en-US" dirty="0"/>
              <a:t>The entire tree or graph will not be generated.</a:t>
            </a:r>
          </a:p>
          <a:p>
            <a:endParaRPr lang="en-US" dirty="0"/>
          </a:p>
          <a:p>
            <a:pPr lvl="1"/>
            <a:endParaRPr lang="en-US" dirty="0"/>
          </a:p>
          <a:p>
            <a:pPr lvl="1"/>
            <a:endParaRPr lang="en-US" dirty="0"/>
          </a:p>
        </p:txBody>
      </p:sp>
    </p:spTree>
    <p:extLst>
      <p:ext uri="{BB962C8B-B14F-4D97-AF65-F5344CB8AC3E}">
        <p14:creationId xmlns:p14="http://schemas.microsoft.com/office/powerpoint/2010/main" val="4047711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1198</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erdana</vt:lpstr>
      <vt:lpstr>inter-bold</vt:lpstr>
      <vt:lpstr>inter-regular</vt:lpstr>
      <vt:lpstr>Rockwell</vt:lpstr>
      <vt:lpstr>Office Theme</vt:lpstr>
      <vt:lpstr>State Space Representation &amp; Heuristic Search</vt:lpstr>
      <vt:lpstr>State Space Representation of Problems</vt:lpstr>
      <vt:lpstr>PowerPoint Presentation</vt:lpstr>
      <vt:lpstr>Classic AI Problems</vt:lpstr>
      <vt:lpstr>Problem Representation</vt:lpstr>
      <vt:lpstr>State Space Representation- Tower of Hanoi</vt:lpstr>
      <vt:lpstr>State Space Representation: 8-puzzle</vt:lpstr>
      <vt:lpstr>Summary</vt:lpstr>
      <vt:lpstr>Graph versus Trees</vt:lpstr>
      <vt:lpstr>Example</vt:lpstr>
      <vt:lpstr>Search Algorithm Terminologies</vt:lpstr>
      <vt:lpstr>Properties of Search Algorithms</vt:lpstr>
      <vt:lpstr>Types of search algorithms</vt:lpstr>
      <vt:lpstr>Uninformed/Blind Search</vt:lpstr>
      <vt:lpstr>Informed Search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Space Representation &amp; Heuristic Search</dc:title>
  <dc:creator>Manjari Gupta</dc:creator>
  <cp:lastModifiedBy>Manjari Gupta</cp:lastModifiedBy>
  <cp:revision>6</cp:revision>
  <dcterms:created xsi:type="dcterms:W3CDTF">2022-06-27T16:24:55Z</dcterms:created>
  <dcterms:modified xsi:type="dcterms:W3CDTF">2023-07-12T05:34:30Z</dcterms:modified>
</cp:coreProperties>
</file>