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6" r:id="rId2"/>
    <p:sldId id="264" r:id="rId3"/>
    <p:sldId id="260" r:id="rId4"/>
    <p:sldId id="326" r:id="rId5"/>
    <p:sldId id="327" r:id="rId6"/>
    <p:sldId id="328" r:id="rId7"/>
    <p:sldId id="329" r:id="rId8"/>
    <p:sldId id="267" r:id="rId9"/>
    <p:sldId id="331" r:id="rId10"/>
    <p:sldId id="333" r:id="rId11"/>
    <p:sldId id="270" r:id="rId12"/>
    <p:sldId id="407" r:id="rId13"/>
    <p:sldId id="278" r:id="rId14"/>
    <p:sldId id="269" r:id="rId15"/>
    <p:sldId id="334" r:id="rId16"/>
    <p:sldId id="335" r:id="rId17"/>
    <p:sldId id="271" r:id="rId18"/>
    <p:sldId id="273" r:id="rId19"/>
    <p:sldId id="274" r:id="rId20"/>
    <p:sldId id="275" r:id="rId21"/>
    <p:sldId id="276" r:id="rId22"/>
    <p:sldId id="280" r:id="rId23"/>
    <p:sldId id="281" r:id="rId24"/>
    <p:sldId id="390" r:id="rId25"/>
    <p:sldId id="391" r:id="rId26"/>
    <p:sldId id="389" r:id="rId27"/>
    <p:sldId id="392" r:id="rId28"/>
    <p:sldId id="393" r:id="rId29"/>
    <p:sldId id="394" r:id="rId30"/>
    <p:sldId id="395" r:id="rId31"/>
    <p:sldId id="396" r:id="rId32"/>
    <p:sldId id="285" r:id="rId33"/>
    <p:sldId id="286" r:id="rId34"/>
    <p:sldId id="408" r:id="rId35"/>
    <p:sldId id="409" r:id="rId36"/>
    <p:sldId id="289" r:id="rId37"/>
    <p:sldId id="288" r:id="rId38"/>
    <p:sldId id="399" r:id="rId39"/>
    <p:sldId id="290" r:id="rId40"/>
    <p:sldId id="291" r:id="rId41"/>
    <p:sldId id="400" r:id="rId42"/>
    <p:sldId id="292" r:id="rId43"/>
    <p:sldId id="293" r:id="rId44"/>
    <p:sldId id="294" r:id="rId45"/>
    <p:sldId id="295" r:id="rId46"/>
    <p:sldId id="297" r:id="rId47"/>
    <p:sldId id="298" r:id="rId48"/>
    <p:sldId id="299" r:id="rId49"/>
    <p:sldId id="300" r:id="rId50"/>
    <p:sldId id="301" r:id="rId51"/>
    <p:sldId id="397" r:id="rId52"/>
    <p:sldId id="302" r:id="rId53"/>
    <p:sldId id="303" r:id="rId54"/>
    <p:sldId id="304" r:id="rId55"/>
    <p:sldId id="402" r:id="rId56"/>
    <p:sldId id="404" r:id="rId57"/>
    <p:sldId id="403" r:id="rId58"/>
    <p:sldId id="405" r:id="rId59"/>
    <p:sldId id="344" r:id="rId60"/>
    <p:sldId id="345" r:id="rId61"/>
    <p:sldId id="346" r:id="rId62"/>
    <p:sldId id="401" r:id="rId63"/>
    <p:sldId id="347" r:id="rId64"/>
    <p:sldId id="349" r:id="rId65"/>
    <p:sldId id="350" r:id="rId66"/>
    <p:sldId id="351" r:id="rId67"/>
    <p:sldId id="352" r:id="rId68"/>
    <p:sldId id="353" r:id="rId69"/>
    <p:sldId id="35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1" d="100"/>
          <a:sy n="51" d="100"/>
        </p:scale>
        <p:origin x="7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F145-08DA-49AC-9EDA-FCA6D1D71E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BF3897-E443-4404-86DC-6AF41BCD68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18415B-060C-4AD0-97C0-C88F5B207387}"/>
              </a:ext>
            </a:extLst>
          </p:cNvPr>
          <p:cNvSpPr>
            <a:spLocks noGrp="1"/>
          </p:cNvSpPr>
          <p:nvPr>
            <p:ph type="dt" sz="half" idx="10"/>
          </p:nvPr>
        </p:nvSpPr>
        <p:spPr/>
        <p:txBody>
          <a:bodyPr/>
          <a:lstStyle/>
          <a:p>
            <a:fld id="{CBD1B3D9-693F-457E-AAE3-092127CA5BD5}" type="datetimeFigureOut">
              <a:rPr lang="en-IN" smtClean="0"/>
              <a:t>23-08-2023</a:t>
            </a:fld>
            <a:endParaRPr lang="en-IN"/>
          </a:p>
        </p:txBody>
      </p:sp>
      <p:sp>
        <p:nvSpPr>
          <p:cNvPr id="5" name="Footer Placeholder 4">
            <a:extLst>
              <a:ext uri="{FF2B5EF4-FFF2-40B4-BE49-F238E27FC236}">
                <a16:creationId xmlns:a16="http://schemas.microsoft.com/office/drawing/2014/main" id="{F986E10E-F36E-4F55-BAA3-906AB2FE8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2D815-B8A5-42B1-8D41-E3D4AB01D655}"/>
              </a:ext>
            </a:extLst>
          </p:cNvPr>
          <p:cNvSpPr>
            <a:spLocks noGrp="1"/>
          </p:cNvSpPr>
          <p:nvPr>
            <p:ph type="sldNum" sz="quarter" idx="12"/>
          </p:nvPr>
        </p:nvSpPr>
        <p:spPr/>
        <p:txBody>
          <a:bodyPr/>
          <a:lstStyle/>
          <a:p>
            <a:fld id="{2B8E2464-39ED-489F-89A5-07B3A16558F3}" type="slidenum">
              <a:rPr lang="en-IN" smtClean="0"/>
              <a:t>‹#›</a:t>
            </a:fld>
            <a:endParaRPr lang="en-IN"/>
          </a:p>
        </p:txBody>
      </p:sp>
    </p:spTree>
    <p:extLst>
      <p:ext uri="{BB962C8B-B14F-4D97-AF65-F5344CB8AC3E}">
        <p14:creationId xmlns:p14="http://schemas.microsoft.com/office/powerpoint/2010/main" val="426126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A088-3256-49FC-98A3-98B5775644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121CB7-1C5D-47F5-8AAB-94FA53C8D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DDB111-4CD4-4704-85C8-719375F6896D}"/>
              </a:ext>
            </a:extLst>
          </p:cNvPr>
          <p:cNvSpPr>
            <a:spLocks noGrp="1"/>
          </p:cNvSpPr>
          <p:nvPr>
            <p:ph type="dt" sz="half" idx="10"/>
          </p:nvPr>
        </p:nvSpPr>
        <p:spPr/>
        <p:txBody>
          <a:bodyPr/>
          <a:lstStyle/>
          <a:p>
            <a:fld id="{CBD1B3D9-693F-457E-AAE3-092127CA5BD5}" type="datetimeFigureOut">
              <a:rPr lang="en-IN" smtClean="0"/>
              <a:t>23-08-2023</a:t>
            </a:fld>
            <a:endParaRPr lang="en-IN"/>
          </a:p>
        </p:txBody>
      </p:sp>
      <p:sp>
        <p:nvSpPr>
          <p:cNvPr id="5" name="Footer Placeholder 4">
            <a:extLst>
              <a:ext uri="{FF2B5EF4-FFF2-40B4-BE49-F238E27FC236}">
                <a16:creationId xmlns:a16="http://schemas.microsoft.com/office/drawing/2014/main" id="{3131F4C7-B574-4AD7-BA78-844FC24030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79554-3F9B-45C7-937C-41787A198DBB}"/>
              </a:ext>
            </a:extLst>
          </p:cNvPr>
          <p:cNvSpPr>
            <a:spLocks noGrp="1"/>
          </p:cNvSpPr>
          <p:nvPr>
            <p:ph type="sldNum" sz="quarter" idx="12"/>
          </p:nvPr>
        </p:nvSpPr>
        <p:spPr/>
        <p:txBody>
          <a:bodyPr/>
          <a:lstStyle/>
          <a:p>
            <a:fld id="{2B8E2464-39ED-489F-89A5-07B3A16558F3}" type="slidenum">
              <a:rPr lang="en-IN" smtClean="0"/>
              <a:t>‹#›</a:t>
            </a:fld>
            <a:endParaRPr lang="en-IN"/>
          </a:p>
        </p:txBody>
      </p:sp>
    </p:spTree>
    <p:extLst>
      <p:ext uri="{BB962C8B-B14F-4D97-AF65-F5344CB8AC3E}">
        <p14:creationId xmlns:p14="http://schemas.microsoft.com/office/powerpoint/2010/main" val="194559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F657E-94D5-4FF0-8C50-72499BCAC6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2C5B69-7C67-4EB1-BAD7-303E1B4B60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C4551-19BE-4BBC-BC45-FFFAD475E084}"/>
              </a:ext>
            </a:extLst>
          </p:cNvPr>
          <p:cNvSpPr>
            <a:spLocks noGrp="1"/>
          </p:cNvSpPr>
          <p:nvPr>
            <p:ph type="dt" sz="half" idx="10"/>
          </p:nvPr>
        </p:nvSpPr>
        <p:spPr/>
        <p:txBody>
          <a:bodyPr/>
          <a:lstStyle/>
          <a:p>
            <a:fld id="{CBD1B3D9-693F-457E-AAE3-092127CA5BD5}" type="datetimeFigureOut">
              <a:rPr lang="en-IN" smtClean="0"/>
              <a:t>23-08-2023</a:t>
            </a:fld>
            <a:endParaRPr lang="en-IN"/>
          </a:p>
        </p:txBody>
      </p:sp>
      <p:sp>
        <p:nvSpPr>
          <p:cNvPr id="5" name="Footer Placeholder 4">
            <a:extLst>
              <a:ext uri="{FF2B5EF4-FFF2-40B4-BE49-F238E27FC236}">
                <a16:creationId xmlns:a16="http://schemas.microsoft.com/office/drawing/2014/main" id="{75347A13-3918-4A4B-929B-4D7CBB8A5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37CB2E-C503-40B6-8141-FFADEF332E54}"/>
              </a:ext>
            </a:extLst>
          </p:cNvPr>
          <p:cNvSpPr>
            <a:spLocks noGrp="1"/>
          </p:cNvSpPr>
          <p:nvPr>
            <p:ph type="sldNum" sz="quarter" idx="12"/>
          </p:nvPr>
        </p:nvSpPr>
        <p:spPr/>
        <p:txBody>
          <a:bodyPr/>
          <a:lstStyle/>
          <a:p>
            <a:fld id="{2B8E2464-39ED-489F-89A5-07B3A16558F3}" type="slidenum">
              <a:rPr lang="en-IN" smtClean="0"/>
              <a:t>‹#›</a:t>
            </a:fld>
            <a:endParaRPr lang="en-IN"/>
          </a:p>
        </p:txBody>
      </p:sp>
    </p:spTree>
    <p:extLst>
      <p:ext uri="{BB962C8B-B14F-4D97-AF65-F5344CB8AC3E}">
        <p14:creationId xmlns:p14="http://schemas.microsoft.com/office/powerpoint/2010/main" val="88302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FF547-AAE8-4D0B-9DE7-C33975377A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69F358-9218-4D18-B124-1C30186359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D50B82-55DA-4E07-9582-6D26C66A9DE2}"/>
              </a:ext>
            </a:extLst>
          </p:cNvPr>
          <p:cNvSpPr>
            <a:spLocks noGrp="1"/>
          </p:cNvSpPr>
          <p:nvPr>
            <p:ph type="dt" sz="half" idx="10"/>
          </p:nvPr>
        </p:nvSpPr>
        <p:spPr/>
        <p:txBody>
          <a:bodyPr/>
          <a:lstStyle/>
          <a:p>
            <a:fld id="{CBD1B3D9-693F-457E-AAE3-092127CA5BD5}" type="datetimeFigureOut">
              <a:rPr lang="en-IN" smtClean="0"/>
              <a:t>23-08-2023</a:t>
            </a:fld>
            <a:endParaRPr lang="en-IN"/>
          </a:p>
        </p:txBody>
      </p:sp>
      <p:sp>
        <p:nvSpPr>
          <p:cNvPr id="5" name="Footer Placeholder 4">
            <a:extLst>
              <a:ext uri="{FF2B5EF4-FFF2-40B4-BE49-F238E27FC236}">
                <a16:creationId xmlns:a16="http://schemas.microsoft.com/office/drawing/2014/main" id="{FE1B7F50-86EF-4CBF-8250-E17D62D40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9D75D4-B88F-472F-BCF1-00A3176321AB}"/>
              </a:ext>
            </a:extLst>
          </p:cNvPr>
          <p:cNvSpPr>
            <a:spLocks noGrp="1"/>
          </p:cNvSpPr>
          <p:nvPr>
            <p:ph type="sldNum" sz="quarter" idx="12"/>
          </p:nvPr>
        </p:nvSpPr>
        <p:spPr/>
        <p:txBody>
          <a:bodyPr/>
          <a:lstStyle/>
          <a:p>
            <a:fld id="{2B8E2464-39ED-489F-89A5-07B3A16558F3}" type="slidenum">
              <a:rPr lang="en-IN" smtClean="0"/>
              <a:t>‹#›</a:t>
            </a:fld>
            <a:endParaRPr lang="en-IN"/>
          </a:p>
        </p:txBody>
      </p:sp>
    </p:spTree>
    <p:extLst>
      <p:ext uri="{BB962C8B-B14F-4D97-AF65-F5344CB8AC3E}">
        <p14:creationId xmlns:p14="http://schemas.microsoft.com/office/powerpoint/2010/main" val="263785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1EC9-F4FA-4FB5-8B24-C5B5BC958B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C8DE44-94D7-49A4-B070-37925425D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DFEEBD-89E4-44CA-AF3B-699C9E7AF312}"/>
              </a:ext>
            </a:extLst>
          </p:cNvPr>
          <p:cNvSpPr>
            <a:spLocks noGrp="1"/>
          </p:cNvSpPr>
          <p:nvPr>
            <p:ph type="dt" sz="half" idx="10"/>
          </p:nvPr>
        </p:nvSpPr>
        <p:spPr/>
        <p:txBody>
          <a:bodyPr/>
          <a:lstStyle/>
          <a:p>
            <a:fld id="{CBD1B3D9-693F-457E-AAE3-092127CA5BD5}" type="datetimeFigureOut">
              <a:rPr lang="en-IN" smtClean="0"/>
              <a:t>23-08-2023</a:t>
            </a:fld>
            <a:endParaRPr lang="en-IN"/>
          </a:p>
        </p:txBody>
      </p:sp>
      <p:sp>
        <p:nvSpPr>
          <p:cNvPr id="5" name="Footer Placeholder 4">
            <a:extLst>
              <a:ext uri="{FF2B5EF4-FFF2-40B4-BE49-F238E27FC236}">
                <a16:creationId xmlns:a16="http://schemas.microsoft.com/office/drawing/2014/main" id="{81952FD6-7611-44A1-9BBC-5F28E850C0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E6ABF-6DC8-490B-A995-61A7223A76F2}"/>
              </a:ext>
            </a:extLst>
          </p:cNvPr>
          <p:cNvSpPr>
            <a:spLocks noGrp="1"/>
          </p:cNvSpPr>
          <p:nvPr>
            <p:ph type="sldNum" sz="quarter" idx="12"/>
          </p:nvPr>
        </p:nvSpPr>
        <p:spPr/>
        <p:txBody>
          <a:bodyPr/>
          <a:lstStyle/>
          <a:p>
            <a:fld id="{2B8E2464-39ED-489F-89A5-07B3A16558F3}" type="slidenum">
              <a:rPr lang="en-IN" smtClean="0"/>
              <a:t>‹#›</a:t>
            </a:fld>
            <a:endParaRPr lang="en-IN"/>
          </a:p>
        </p:txBody>
      </p:sp>
    </p:spTree>
    <p:extLst>
      <p:ext uri="{BB962C8B-B14F-4D97-AF65-F5344CB8AC3E}">
        <p14:creationId xmlns:p14="http://schemas.microsoft.com/office/powerpoint/2010/main" val="372478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7611-1908-4B9A-B925-0E07F63BB7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74632D-1FB2-4F4F-915C-EA5017294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DA8846-3F18-4A63-A430-1E497C868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464154-B734-4512-8378-C208D94A9ACA}"/>
              </a:ext>
            </a:extLst>
          </p:cNvPr>
          <p:cNvSpPr>
            <a:spLocks noGrp="1"/>
          </p:cNvSpPr>
          <p:nvPr>
            <p:ph type="dt" sz="half" idx="10"/>
          </p:nvPr>
        </p:nvSpPr>
        <p:spPr/>
        <p:txBody>
          <a:bodyPr/>
          <a:lstStyle/>
          <a:p>
            <a:fld id="{CBD1B3D9-693F-457E-AAE3-092127CA5BD5}" type="datetimeFigureOut">
              <a:rPr lang="en-IN" smtClean="0"/>
              <a:t>23-08-2023</a:t>
            </a:fld>
            <a:endParaRPr lang="en-IN"/>
          </a:p>
        </p:txBody>
      </p:sp>
      <p:sp>
        <p:nvSpPr>
          <p:cNvPr id="6" name="Footer Placeholder 5">
            <a:extLst>
              <a:ext uri="{FF2B5EF4-FFF2-40B4-BE49-F238E27FC236}">
                <a16:creationId xmlns:a16="http://schemas.microsoft.com/office/drawing/2014/main" id="{210EC920-9604-44F1-B072-FBC81CA0D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D64542-BA1C-489C-AA16-A671DCE64C01}"/>
              </a:ext>
            </a:extLst>
          </p:cNvPr>
          <p:cNvSpPr>
            <a:spLocks noGrp="1"/>
          </p:cNvSpPr>
          <p:nvPr>
            <p:ph type="sldNum" sz="quarter" idx="12"/>
          </p:nvPr>
        </p:nvSpPr>
        <p:spPr/>
        <p:txBody>
          <a:bodyPr/>
          <a:lstStyle/>
          <a:p>
            <a:fld id="{2B8E2464-39ED-489F-89A5-07B3A16558F3}" type="slidenum">
              <a:rPr lang="en-IN" smtClean="0"/>
              <a:t>‹#›</a:t>
            </a:fld>
            <a:endParaRPr lang="en-IN"/>
          </a:p>
        </p:txBody>
      </p:sp>
    </p:spTree>
    <p:extLst>
      <p:ext uri="{BB962C8B-B14F-4D97-AF65-F5344CB8AC3E}">
        <p14:creationId xmlns:p14="http://schemas.microsoft.com/office/powerpoint/2010/main" val="132687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8CBE-B25B-4E64-A66A-4EB947EE5F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780909-33BE-4BF6-A2CC-FFF1E0DDE1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03572A-EBCC-425C-8D2D-12E5278FEA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FF74D-B604-42B2-BE9B-4A2C7217DE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751171-1961-461E-A5C1-96C75959C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C03E07-1368-44AA-AA8F-931BD6A1903E}"/>
              </a:ext>
            </a:extLst>
          </p:cNvPr>
          <p:cNvSpPr>
            <a:spLocks noGrp="1"/>
          </p:cNvSpPr>
          <p:nvPr>
            <p:ph type="dt" sz="half" idx="10"/>
          </p:nvPr>
        </p:nvSpPr>
        <p:spPr/>
        <p:txBody>
          <a:bodyPr/>
          <a:lstStyle/>
          <a:p>
            <a:fld id="{CBD1B3D9-693F-457E-AAE3-092127CA5BD5}" type="datetimeFigureOut">
              <a:rPr lang="en-IN" smtClean="0"/>
              <a:t>23-08-2023</a:t>
            </a:fld>
            <a:endParaRPr lang="en-IN"/>
          </a:p>
        </p:txBody>
      </p:sp>
      <p:sp>
        <p:nvSpPr>
          <p:cNvPr id="8" name="Footer Placeholder 7">
            <a:extLst>
              <a:ext uri="{FF2B5EF4-FFF2-40B4-BE49-F238E27FC236}">
                <a16:creationId xmlns:a16="http://schemas.microsoft.com/office/drawing/2014/main" id="{4C168FC6-A391-458E-A42E-76C5725557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1D4C4C-7850-4121-82DA-4C9543588055}"/>
              </a:ext>
            </a:extLst>
          </p:cNvPr>
          <p:cNvSpPr>
            <a:spLocks noGrp="1"/>
          </p:cNvSpPr>
          <p:nvPr>
            <p:ph type="sldNum" sz="quarter" idx="12"/>
          </p:nvPr>
        </p:nvSpPr>
        <p:spPr/>
        <p:txBody>
          <a:bodyPr/>
          <a:lstStyle/>
          <a:p>
            <a:fld id="{2B8E2464-39ED-489F-89A5-07B3A16558F3}" type="slidenum">
              <a:rPr lang="en-IN" smtClean="0"/>
              <a:t>‹#›</a:t>
            </a:fld>
            <a:endParaRPr lang="en-IN"/>
          </a:p>
        </p:txBody>
      </p:sp>
    </p:spTree>
    <p:extLst>
      <p:ext uri="{BB962C8B-B14F-4D97-AF65-F5344CB8AC3E}">
        <p14:creationId xmlns:p14="http://schemas.microsoft.com/office/powerpoint/2010/main" val="4163876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79D0-F471-4152-AEC7-B10B8A4688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B92C30-4ADE-4471-A51E-305B730B7CAD}"/>
              </a:ext>
            </a:extLst>
          </p:cNvPr>
          <p:cNvSpPr>
            <a:spLocks noGrp="1"/>
          </p:cNvSpPr>
          <p:nvPr>
            <p:ph type="dt" sz="half" idx="10"/>
          </p:nvPr>
        </p:nvSpPr>
        <p:spPr/>
        <p:txBody>
          <a:bodyPr/>
          <a:lstStyle/>
          <a:p>
            <a:fld id="{CBD1B3D9-693F-457E-AAE3-092127CA5BD5}" type="datetimeFigureOut">
              <a:rPr lang="en-IN" smtClean="0"/>
              <a:t>23-08-2023</a:t>
            </a:fld>
            <a:endParaRPr lang="en-IN"/>
          </a:p>
        </p:txBody>
      </p:sp>
      <p:sp>
        <p:nvSpPr>
          <p:cNvPr id="4" name="Footer Placeholder 3">
            <a:extLst>
              <a:ext uri="{FF2B5EF4-FFF2-40B4-BE49-F238E27FC236}">
                <a16:creationId xmlns:a16="http://schemas.microsoft.com/office/drawing/2014/main" id="{E14E1782-E023-47F3-BF74-EE35A115E5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C8C2EA-CED3-4E1B-BB82-EC3355ED62C4}"/>
              </a:ext>
            </a:extLst>
          </p:cNvPr>
          <p:cNvSpPr>
            <a:spLocks noGrp="1"/>
          </p:cNvSpPr>
          <p:nvPr>
            <p:ph type="sldNum" sz="quarter" idx="12"/>
          </p:nvPr>
        </p:nvSpPr>
        <p:spPr/>
        <p:txBody>
          <a:bodyPr/>
          <a:lstStyle/>
          <a:p>
            <a:fld id="{2B8E2464-39ED-489F-89A5-07B3A16558F3}" type="slidenum">
              <a:rPr lang="en-IN" smtClean="0"/>
              <a:t>‹#›</a:t>
            </a:fld>
            <a:endParaRPr lang="en-IN"/>
          </a:p>
        </p:txBody>
      </p:sp>
    </p:spTree>
    <p:extLst>
      <p:ext uri="{BB962C8B-B14F-4D97-AF65-F5344CB8AC3E}">
        <p14:creationId xmlns:p14="http://schemas.microsoft.com/office/powerpoint/2010/main" val="1754156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3C796-947B-4D73-B5A5-DB355F298925}"/>
              </a:ext>
            </a:extLst>
          </p:cNvPr>
          <p:cNvSpPr>
            <a:spLocks noGrp="1"/>
          </p:cNvSpPr>
          <p:nvPr>
            <p:ph type="dt" sz="half" idx="10"/>
          </p:nvPr>
        </p:nvSpPr>
        <p:spPr/>
        <p:txBody>
          <a:bodyPr/>
          <a:lstStyle/>
          <a:p>
            <a:fld id="{CBD1B3D9-693F-457E-AAE3-092127CA5BD5}" type="datetimeFigureOut">
              <a:rPr lang="en-IN" smtClean="0"/>
              <a:t>23-08-2023</a:t>
            </a:fld>
            <a:endParaRPr lang="en-IN"/>
          </a:p>
        </p:txBody>
      </p:sp>
      <p:sp>
        <p:nvSpPr>
          <p:cNvPr id="3" name="Footer Placeholder 2">
            <a:extLst>
              <a:ext uri="{FF2B5EF4-FFF2-40B4-BE49-F238E27FC236}">
                <a16:creationId xmlns:a16="http://schemas.microsoft.com/office/drawing/2014/main" id="{89621420-CB66-44FF-ADE0-B24D06E78A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87A00C-038E-46DE-8365-1D065299EE11}"/>
              </a:ext>
            </a:extLst>
          </p:cNvPr>
          <p:cNvSpPr>
            <a:spLocks noGrp="1"/>
          </p:cNvSpPr>
          <p:nvPr>
            <p:ph type="sldNum" sz="quarter" idx="12"/>
          </p:nvPr>
        </p:nvSpPr>
        <p:spPr/>
        <p:txBody>
          <a:bodyPr/>
          <a:lstStyle/>
          <a:p>
            <a:fld id="{2B8E2464-39ED-489F-89A5-07B3A16558F3}" type="slidenum">
              <a:rPr lang="en-IN" smtClean="0"/>
              <a:t>‹#›</a:t>
            </a:fld>
            <a:endParaRPr lang="en-IN"/>
          </a:p>
        </p:txBody>
      </p:sp>
    </p:spTree>
    <p:extLst>
      <p:ext uri="{BB962C8B-B14F-4D97-AF65-F5344CB8AC3E}">
        <p14:creationId xmlns:p14="http://schemas.microsoft.com/office/powerpoint/2010/main" val="379066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49FE-B9B4-44E0-B336-C8B96AE38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94706F-0FFA-48DA-994F-A22B4C46C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287710-AD9A-4F82-A746-3D7D939E4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D344F-347F-46E6-B6C0-28896DD8EA11}"/>
              </a:ext>
            </a:extLst>
          </p:cNvPr>
          <p:cNvSpPr>
            <a:spLocks noGrp="1"/>
          </p:cNvSpPr>
          <p:nvPr>
            <p:ph type="dt" sz="half" idx="10"/>
          </p:nvPr>
        </p:nvSpPr>
        <p:spPr/>
        <p:txBody>
          <a:bodyPr/>
          <a:lstStyle/>
          <a:p>
            <a:fld id="{CBD1B3D9-693F-457E-AAE3-092127CA5BD5}" type="datetimeFigureOut">
              <a:rPr lang="en-IN" smtClean="0"/>
              <a:t>23-08-2023</a:t>
            </a:fld>
            <a:endParaRPr lang="en-IN"/>
          </a:p>
        </p:txBody>
      </p:sp>
      <p:sp>
        <p:nvSpPr>
          <p:cNvPr id="6" name="Footer Placeholder 5">
            <a:extLst>
              <a:ext uri="{FF2B5EF4-FFF2-40B4-BE49-F238E27FC236}">
                <a16:creationId xmlns:a16="http://schemas.microsoft.com/office/drawing/2014/main" id="{984AE1EE-652D-41D1-A942-8E0812C0F0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8496AD-0949-4D56-A8F2-B34BC2ABF7B4}"/>
              </a:ext>
            </a:extLst>
          </p:cNvPr>
          <p:cNvSpPr>
            <a:spLocks noGrp="1"/>
          </p:cNvSpPr>
          <p:nvPr>
            <p:ph type="sldNum" sz="quarter" idx="12"/>
          </p:nvPr>
        </p:nvSpPr>
        <p:spPr/>
        <p:txBody>
          <a:bodyPr/>
          <a:lstStyle/>
          <a:p>
            <a:fld id="{2B8E2464-39ED-489F-89A5-07B3A16558F3}" type="slidenum">
              <a:rPr lang="en-IN" smtClean="0"/>
              <a:t>‹#›</a:t>
            </a:fld>
            <a:endParaRPr lang="en-IN"/>
          </a:p>
        </p:txBody>
      </p:sp>
    </p:spTree>
    <p:extLst>
      <p:ext uri="{BB962C8B-B14F-4D97-AF65-F5344CB8AC3E}">
        <p14:creationId xmlns:p14="http://schemas.microsoft.com/office/powerpoint/2010/main" val="48452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A0E2-F120-4DA1-9C66-DD6DBC1E4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9A1916-F52A-4446-AAFF-2916A6812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10FA70-173C-4EA0-A1AA-25F6C663E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28015-6FC2-498D-BD25-98548FA3DC4D}"/>
              </a:ext>
            </a:extLst>
          </p:cNvPr>
          <p:cNvSpPr>
            <a:spLocks noGrp="1"/>
          </p:cNvSpPr>
          <p:nvPr>
            <p:ph type="dt" sz="half" idx="10"/>
          </p:nvPr>
        </p:nvSpPr>
        <p:spPr/>
        <p:txBody>
          <a:bodyPr/>
          <a:lstStyle/>
          <a:p>
            <a:fld id="{CBD1B3D9-693F-457E-AAE3-092127CA5BD5}" type="datetimeFigureOut">
              <a:rPr lang="en-IN" smtClean="0"/>
              <a:t>23-08-2023</a:t>
            </a:fld>
            <a:endParaRPr lang="en-IN"/>
          </a:p>
        </p:txBody>
      </p:sp>
      <p:sp>
        <p:nvSpPr>
          <p:cNvPr id="6" name="Footer Placeholder 5">
            <a:extLst>
              <a:ext uri="{FF2B5EF4-FFF2-40B4-BE49-F238E27FC236}">
                <a16:creationId xmlns:a16="http://schemas.microsoft.com/office/drawing/2014/main" id="{F908376D-3FA3-47B0-8343-210652A986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14C731-5B18-4A89-8423-A36E29355056}"/>
              </a:ext>
            </a:extLst>
          </p:cNvPr>
          <p:cNvSpPr>
            <a:spLocks noGrp="1"/>
          </p:cNvSpPr>
          <p:nvPr>
            <p:ph type="sldNum" sz="quarter" idx="12"/>
          </p:nvPr>
        </p:nvSpPr>
        <p:spPr/>
        <p:txBody>
          <a:bodyPr/>
          <a:lstStyle/>
          <a:p>
            <a:fld id="{2B8E2464-39ED-489F-89A5-07B3A16558F3}" type="slidenum">
              <a:rPr lang="en-IN" smtClean="0"/>
              <a:t>‹#›</a:t>
            </a:fld>
            <a:endParaRPr lang="en-IN"/>
          </a:p>
        </p:txBody>
      </p:sp>
    </p:spTree>
    <p:extLst>
      <p:ext uri="{BB962C8B-B14F-4D97-AF65-F5344CB8AC3E}">
        <p14:creationId xmlns:p14="http://schemas.microsoft.com/office/powerpoint/2010/main" val="224950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C91AA-3A9E-4C55-A266-AF1D015593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79C424-A406-4C05-ACB3-4075AF379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2DEA0-E755-4ED0-9240-02D31E146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1B3D9-693F-457E-AAE3-092127CA5BD5}" type="datetimeFigureOut">
              <a:rPr lang="en-IN" smtClean="0"/>
              <a:t>23-08-2023</a:t>
            </a:fld>
            <a:endParaRPr lang="en-IN"/>
          </a:p>
        </p:txBody>
      </p:sp>
      <p:sp>
        <p:nvSpPr>
          <p:cNvPr id="5" name="Footer Placeholder 4">
            <a:extLst>
              <a:ext uri="{FF2B5EF4-FFF2-40B4-BE49-F238E27FC236}">
                <a16:creationId xmlns:a16="http://schemas.microsoft.com/office/drawing/2014/main" id="{086F4AF5-A263-42E2-96F9-EFDB32513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C28AFD-21B5-4C39-8B52-35B849A14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E2464-39ED-489F-89A5-07B3A16558F3}" type="slidenum">
              <a:rPr lang="en-IN" smtClean="0"/>
              <a:t>‹#›</a:t>
            </a:fld>
            <a:endParaRPr lang="en-IN"/>
          </a:p>
        </p:txBody>
      </p:sp>
    </p:spTree>
    <p:extLst>
      <p:ext uri="{BB962C8B-B14F-4D97-AF65-F5344CB8AC3E}">
        <p14:creationId xmlns:p14="http://schemas.microsoft.com/office/powerpoint/2010/main" val="1437094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A4AF-8C5E-4D27-8295-6A10B6E1ABE6}"/>
              </a:ext>
            </a:extLst>
          </p:cNvPr>
          <p:cNvSpPr>
            <a:spLocks noGrp="1"/>
          </p:cNvSpPr>
          <p:nvPr>
            <p:ph type="title"/>
          </p:nvPr>
        </p:nvSpPr>
        <p:spPr/>
        <p:txBody>
          <a:bodyPr/>
          <a:lstStyle/>
          <a:p>
            <a:r>
              <a:rPr lang="en-IN" dirty="0"/>
              <a:t>Blind/uninformed search</a:t>
            </a:r>
          </a:p>
        </p:txBody>
      </p:sp>
      <p:sp>
        <p:nvSpPr>
          <p:cNvPr id="3" name="Content Placeholder 2">
            <a:extLst>
              <a:ext uri="{FF2B5EF4-FFF2-40B4-BE49-F238E27FC236}">
                <a16:creationId xmlns:a16="http://schemas.microsoft.com/office/drawing/2014/main" id="{E92F3269-700F-4DEB-89FD-0ABBC1CEE797}"/>
              </a:ext>
            </a:extLst>
          </p:cNvPr>
          <p:cNvSpPr>
            <a:spLocks noGrp="1"/>
          </p:cNvSpPr>
          <p:nvPr>
            <p:ph idx="1"/>
          </p:nvPr>
        </p:nvSpPr>
        <p:spPr/>
        <p:txBody>
          <a:bodyPr>
            <a:normAutofit fontScale="92500" lnSpcReduction="20000"/>
          </a:bodyPr>
          <a:lstStyle/>
          <a:p>
            <a:r>
              <a:rPr lang="en-IN" dirty="0"/>
              <a:t>Depth first search</a:t>
            </a:r>
          </a:p>
          <a:p>
            <a:r>
              <a:rPr lang="en-IN" dirty="0"/>
              <a:t>Breadth first search</a:t>
            </a:r>
          </a:p>
          <a:p>
            <a:r>
              <a:rPr lang="en-IN" dirty="0"/>
              <a:t>These search algorithms explore the state space in the same order, irrespective of the goal to be achieved</a:t>
            </a:r>
          </a:p>
          <a:p>
            <a:pPr lvl="1"/>
            <a:r>
              <a:rPr lang="en-IN" dirty="0"/>
              <a:t>That’s why called as blind or uninformed search</a:t>
            </a:r>
          </a:p>
          <a:p>
            <a:r>
              <a:rPr lang="en-IN" dirty="0"/>
              <a:t>These search algorithms maintain a list, called OPEN, of candidate nodes.</a:t>
            </a:r>
          </a:p>
          <a:p>
            <a:r>
              <a:rPr lang="en-IN" dirty="0"/>
              <a:t>If the algorithms operates OPEN as a stack, the behaviour is depth first</a:t>
            </a:r>
          </a:p>
          <a:p>
            <a:r>
              <a:rPr lang="en-IN" dirty="0"/>
              <a:t>If the algorithms operates OPEN as a quest, the </a:t>
            </a:r>
            <a:r>
              <a:rPr lang="en-IN" dirty="0" err="1"/>
              <a:t>beahavior</a:t>
            </a:r>
            <a:r>
              <a:rPr lang="en-IN" dirty="0"/>
              <a:t> is breadth first</a:t>
            </a:r>
          </a:p>
          <a:p>
            <a:r>
              <a:rPr lang="en-IN" dirty="0"/>
              <a:t>We would like the algorithm could make a guess as to which of the candidates is more likely to lead to goal</a:t>
            </a:r>
          </a:p>
          <a:p>
            <a:pPr lvl="1"/>
            <a:r>
              <a:rPr lang="en-IN" dirty="0"/>
              <a:t>It would have a chance of finding the goal node faster.</a:t>
            </a:r>
          </a:p>
        </p:txBody>
      </p:sp>
    </p:spTree>
    <p:extLst>
      <p:ext uri="{BB962C8B-B14F-4D97-AF65-F5344CB8AC3E}">
        <p14:creationId xmlns:p14="http://schemas.microsoft.com/office/powerpoint/2010/main" val="349224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C6A6-67F8-432E-A343-673323A69438}"/>
              </a:ext>
            </a:extLst>
          </p:cNvPr>
          <p:cNvSpPr>
            <a:spLocks noGrp="1"/>
          </p:cNvSpPr>
          <p:nvPr>
            <p:ph type="title"/>
          </p:nvPr>
        </p:nvSpPr>
        <p:spPr/>
        <p:txBody>
          <a:bodyPr/>
          <a:lstStyle/>
          <a:p>
            <a:r>
              <a:rPr lang="en-US" b="0" i="0" dirty="0">
                <a:effectLst/>
                <a:latin typeface="inter-regular"/>
              </a:rPr>
              <a:t>Best-first search</a:t>
            </a:r>
            <a:endParaRPr lang="en-IN" dirty="0"/>
          </a:p>
        </p:txBody>
      </p:sp>
      <p:sp>
        <p:nvSpPr>
          <p:cNvPr id="3" name="Content Placeholder 2">
            <a:extLst>
              <a:ext uri="{FF2B5EF4-FFF2-40B4-BE49-F238E27FC236}">
                <a16:creationId xmlns:a16="http://schemas.microsoft.com/office/drawing/2014/main" id="{3BEFF2DA-2E57-47F9-8F58-5251633343B5}"/>
              </a:ext>
            </a:extLst>
          </p:cNvPr>
          <p:cNvSpPr>
            <a:spLocks noGrp="1"/>
          </p:cNvSpPr>
          <p:nvPr>
            <p:ph idx="1"/>
          </p:nvPr>
        </p:nvSpPr>
        <p:spPr/>
        <p:txBody>
          <a:bodyPr>
            <a:normAutofit lnSpcReduction="10000"/>
          </a:bodyPr>
          <a:lstStyle/>
          <a:p>
            <a:r>
              <a:rPr lang="en-US" b="0" i="0" dirty="0">
                <a:solidFill>
                  <a:srgbClr val="333333"/>
                </a:solidFill>
                <a:effectLst/>
                <a:latin typeface="inter-regular"/>
              </a:rPr>
              <a:t>Best-first search allows us to take the advantages of both algorithms</a:t>
            </a:r>
          </a:p>
          <a:p>
            <a:r>
              <a:rPr lang="en-US" b="0" i="0" dirty="0">
                <a:solidFill>
                  <a:srgbClr val="333333"/>
                </a:solidFill>
                <a:effectLst/>
                <a:latin typeface="inter-regular"/>
              </a:rPr>
              <a:t>It is the combination of depth-first search and breadth-first search algorithms.</a:t>
            </a:r>
          </a:p>
          <a:p>
            <a:r>
              <a:rPr lang="en-US" b="0" i="0" dirty="0">
                <a:solidFill>
                  <a:srgbClr val="333333"/>
                </a:solidFill>
                <a:effectLst/>
                <a:latin typeface="inter-regular"/>
              </a:rPr>
              <a:t>It uses the heuristic function and search.</a:t>
            </a:r>
          </a:p>
          <a:p>
            <a:r>
              <a:rPr lang="en-US" b="0" i="0" dirty="0">
                <a:solidFill>
                  <a:srgbClr val="222222"/>
                </a:solidFill>
                <a:effectLst/>
                <a:latin typeface="Poppins"/>
              </a:rPr>
              <a:t>BFS uses the concept of a Priority queue and heuristic search. </a:t>
            </a:r>
            <a:r>
              <a:rPr lang="en-US" b="0" i="0" dirty="0">
                <a:solidFill>
                  <a:srgbClr val="333333"/>
                </a:solidFill>
                <a:effectLst/>
                <a:latin typeface="inter-regular"/>
              </a:rPr>
              <a:t> </a:t>
            </a:r>
            <a:endParaRPr lang="en-US" dirty="0">
              <a:solidFill>
                <a:srgbClr val="333333"/>
              </a:solidFill>
              <a:latin typeface="inter-regular"/>
            </a:endParaRPr>
          </a:p>
          <a:p>
            <a:pPr algn="l"/>
            <a:r>
              <a:rPr lang="en-US" b="0" i="0" dirty="0">
                <a:solidFill>
                  <a:srgbClr val="222222"/>
                </a:solidFill>
                <a:effectLst/>
                <a:latin typeface="Poppins"/>
              </a:rPr>
              <a:t>This algorithm will traverse the shortest path first in the queue. </a:t>
            </a:r>
          </a:p>
          <a:p>
            <a:pPr algn="l"/>
            <a:r>
              <a:rPr lang="en-US" b="0" i="0" dirty="0">
                <a:solidFill>
                  <a:srgbClr val="222222"/>
                </a:solidFill>
                <a:effectLst/>
                <a:latin typeface="Poppins"/>
              </a:rPr>
              <a:t>The time complexity of the algorithm is given by O(n*</a:t>
            </a:r>
            <a:r>
              <a:rPr lang="en-US" b="0" i="0" dirty="0" err="1">
                <a:solidFill>
                  <a:srgbClr val="222222"/>
                </a:solidFill>
                <a:effectLst/>
                <a:latin typeface="Poppins"/>
              </a:rPr>
              <a:t>logn</a:t>
            </a:r>
            <a:r>
              <a:rPr lang="en-US" b="0" i="0" dirty="0">
                <a:solidFill>
                  <a:srgbClr val="222222"/>
                </a:solidFill>
                <a:effectLst/>
                <a:latin typeface="Poppins"/>
              </a:rPr>
              <a:t>).</a:t>
            </a:r>
          </a:p>
          <a:p>
            <a:pPr algn="l"/>
            <a:r>
              <a:rPr lang="en-US" dirty="0">
                <a:solidFill>
                  <a:srgbClr val="222222"/>
                </a:solidFill>
                <a:latin typeface="Poppins"/>
              </a:rPr>
              <a:t>Search algorithms that are guaranteed to find the shortest path are called admissible algorithms. </a:t>
            </a:r>
          </a:p>
          <a:p>
            <a:pPr lvl="1"/>
            <a:r>
              <a:rPr lang="en-US" b="0" i="0" dirty="0">
                <a:solidFill>
                  <a:srgbClr val="222222"/>
                </a:solidFill>
                <a:effectLst/>
                <a:latin typeface="Poppins"/>
              </a:rPr>
              <a:t>The Best first search is an example of an admissible algorithm.</a:t>
            </a:r>
          </a:p>
          <a:p>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822036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A71E-E30E-49CE-8B56-65A1E4AD0BC4}"/>
              </a:ext>
            </a:extLst>
          </p:cNvPr>
          <p:cNvSpPr>
            <a:spLocks noGrp="1"/>
          </p:cNvSpPr>
          <p:nvPr>
            <p:ph type="title"/>
          </p:nvPr>
        </p:nvSpPr>
        <p:spPr/>
        <p:txBody>
          <a:bodyPr/>
          <a:lstStyle/>
          <a:p>
            <a:r>
              <a:rPr lang="en-IN" b="0" i="0" dirty="0">
                <a:effectLst/>
                <a:latin typeface="erdana"/>
              </a:rPr>
              <a:t>Best first search algorithm</a:t>
            </a:r>
            <a:endParaRPr lang="en-IN" dirty="0"/>
          </a:p>
        </p:txBody>
      </p:sp>
      <p:sp>
        <p:nvSpPr>
          <p:cNvPr id="3" name="Content Placeholder 2">
            <a:extLst>
              <a:ext uri="{FF2B5EF4-FFF2-40B4-BE49-F238E27FC236}">
                <a16:creationId xmlns:a16="http://schemas.microsoft.com/office/drawing/2014/main" id="{9C11C68B-3AF7-4E99-BE01-56A32BF3EB75}"/>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1" i="0" dirty="0">
                <a:solidFill>
                  <a:srgbClr val="000000"/>
                </a:solidFill>
                <a:effectLst/>
                <a:latin typeface="inter-bold"/>
              </a:rPr>
              <a:t>Step 1:</a:t>
            </a:r>
            <a:r>
              <a:rPr lang="en-US" b="0" i="0" dirty="0">
                <a:solidFill>
                  <a:srgbClr val="000000"/>
                </a:solidFill>
                <a:effectLst/>
                <a:latin typeface="inter-regular"/>
              </a:rPr>
              <a:t> Place the starting node into the OPEN list.</a:t>
            </a:r>
          </a:p>
          <a:p>
            <a:pPr algn="just">
              <a:buFont typeface="Arial" panose="020B0604020202020204" pitchFamily="34" charset="0"/>
              <a:buChar char="•"/>
            </a:pPr>
            <a:r>
              <a:rPr lang="en-US" b="1" i="0" dirty="0">
                <a:solidFill>
                  <a:srgbClr val="000000"/>
                </a:solidFill>
                <a:effectLst/>
                <a:latin typeface="inter-bold"/>
              </a:rPr>
              <a:t>Step 2:</a:t>
            </a:r>
            <a:r>
              <a:rPr lang="en-US" b="0" i="0" dirty="0">
                <a:solidFill>
                  <a:srgbClr val="000000"/>
                </a:solidFill>
                <a:effectLst/>
                <a:latin typeface="inter-regular"/>
              </a:rPr>
              <a:t> If the OPEN list is empty, Stop and return failure.</a:t>
            </a:r>
          </a:p>
          <a:p>
            <a:pPr algn="just">
              <a:buFont typeface="Arial" panose="020B0604020202020204" pitchFamily="34" charset="0"/>
              <a:buChar char="•"/>
            </a:pPr>
            <a:r>
              <a:rPr lang="en-US" b="1" i="0" dirty="0">
                <a:solidFill>
                  <a:srgbClr val="000000"/>
                </a:solidFill>
                <a:effectLst/>
                <a:latin typeface="inter-bold"/>
              </a:rPr>
              <a:t>Step 3:</a:t>
            </a:r>
            <a:r>
              <a:rPr lang="en-US" b="0" i="0" dirty="0">
                <a:solidFill>
                  <a:srgbClr val="000000"/>
                </a:solidFill>
                <a:effectLst/>
                <a:latin typeface="inter-regular"/>
              </a:rPr>
              <a:t> Remove the node n, from the OPEN list which has the lowest value of h(n), and places it in the CLOSED list.</a:t>
            </a:r>
          </a:p>
          <a:p>
            <a:pPr algn="just">
              <a:buFont typeface="Arial" panose="020B0604020202020204" pitchFamily="34" charset="0"/>
              <a:buChar char="•"/>
            </a:pPr>
            <a:r>
              <a:rPr lang="en-US" b="1" i="0" dirty="0">
                <a:solidFill>
                  <a:srgbClr val="000000"/>
                </a:solidFill>
                <a:effectLst/>
                <a:latin typeface="inter-bold"/>
              </a:rPr>
              <a:t>Step 4:</a:t>
            </a:r>
            <a:r>
              <a:rPr lang="en-US" b="0" i="0" dirty="0">
                <a:solidFill>
                  <a:srgbClr val="000000"/>
                </a:solidFill>
                <a:effectLst/>
                <a:latin typeface="inter-regular"/>
              </a:rPr>
              <a:t> Expand the node n, and generate the successors of node n.</a:t>
            </a:r>
          </a:p>
          <a:p>
            <a:pPr algn="just">
              <a:buFont typeface="Arial" panose="020B0604020202020204" pitchFamily="34" charset="0"/>
              <a:buChar char="•"/>
            </a:pPr>
            <a:r>
              <a:rPr lang="en-US" b="1" i="0" dirty="0">
                <a:solidFill>
                  <a:srgbClr val="000000"/>
                </a:solidFill>
                <a:effectLst/>
                <a:latin typeface="inter-bold"/>
              </a:rPr>
              <a:t>Step 5:</a:t>
            </a:r>
            <a:r>
              <a:rPr lang="en-US" b="0" i="0" dirty="0">
                <a:solidFill>
                  <a:srgbClr val="000000"/>
                </a:solidFill>
                <a:effectLst/>
                <a:latin typeface="inter-regular"/>
              </a:rPr>
              <a:t> Check each successor of node n, and find whether any node is a goal node or not. If any successor node is goal node, then return success and terminate the search, else proceed to Step 6.</a:t>
            </a:r>
          </a:p>
          <a:p>
            <a:pPr algn="just">
              <a:buFont typeface="Arial" panose="020B0604020202020204" pitchFamily="34" charset="0"/>
              <a:buChar char="•"/>
            </a:pPr>
            <a:r>
              <a:rPr lang="en-US" b="1" i="0" dirty="0">
                <a:solidFill>
                  <a:srgbClr val="000000"/>
                </a:solidFill>
                <a:effectLst/>
                <a:latin typeface="inter-bold"/>
              </a:rPr>
              <a:t>Step 6:</a:t>
            </a:r>
            <a:r>
              <a:rPr lang="en-US" b="0" i="0" dirty="0">
                <a:solidFill>
                  <a:srgbClr val="000000"/>
                </a:solidFill>
                <a:effectLst/>
                <a:latin typeface="inter-regular"/>
              </a:rPr>
              <a:t> For each successor node, algorithm checks for evaluation function f(n), and then check if the node has been in either OPEN or CLOSED list. If the node has not been in both list, then add it to the OPEN list.</a:t>
            </a:r>
          </a:p>
          <a:p>
            <a:pPr algn="just">
              <a:buFont typeface="Arial" panose="020B0604020202020204" pitchFamily="34" charset="0"/>
              <a:buChar char="•"/>
            </a:pPr>
            <a:r>
              <a:rPr lang="en-US" b="1" i="0" dirty="0">
                <a:solidFill>
                  <a:srgbClr val="000000"/>
                </a:solidFill>
                <a:effectLst/>
                <a:latin typeface="inter-bold"/>
              </a:rPr>
              <a:t>Step 7:</a:t>
            </a:r>
            <a:r>
              <a:rPr lang="en-US" b="0" i="0" dirty="0">
                <a:solidFill>
                  <a:srgbClr val="000000"/>
                </a:solidFill>
                <a:effectLst/>
                <a:latin typeface="inter-regular"/>
              </a:rPr>
              <a:t> Return to Step 2.</a:t>
            </a:r>
          </a:p>
          <a:p>
            <a:endParaRPr lang="en-IN" dirty="0"/>
          </a:p>
        </p:txBody>
      </p:sp>
    </p:spTree>
    <p:extLst>
      <p:ext uri="{BB962C8B-B14F-4D97-AF65-F5344CB8AC3E}">
        <p14:creationId xmlns:p14="http://schemas.microsoft.com/office/powerpoint/2010/main" val="240840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82F6-AC3E-4882-BBC1-873658A4DB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4C5140-F818-498B-8E07-AB43718D0BBC}"/>
              </a:ext>
            </a:extLst>
          </p:cNvPr>
          <p:cNvSpPr>
            <a:spLocks noGrp="1"/>
          </p:cNvSpPr>
          <p:nvPr>
            <p:ph idx="1"/>
          </p:nvPr>
        </p:nvSpPr>
        <p:spPr/>
        <p:txBody>
          <a:bodyPr/>
          <a:lstStyle/>
          <a:p>
            <a:r>
              <a:rPr lang="en-IN" dirty="0"/>
              <a:t>It would be more efficient to implement OPEN as a priority queue</a:t>
            </a:r>
          </a:p>
        </p:txBody>
      </p:sp>
    </p:spTree>
    <p:extLst>
      <p:ext uri="{BB962C8B-B14F-4D97-AF65-F5344CB8AC3E}">
        <p14:creationId xmlns:p14="http://schemas.microsoft.com/office/powerpoint/2010/main" val="240095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5DB4-BCC6-4090-B365-3A8FFB65EAEE}"/>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7BC23EB-3A2D-4410-9D11-BB1584E149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631" y="2372139"/>
            <a:ext cx="8057977" cy="2311325"/>
          </a:xfrm>
        </p:spPr>
      </p:pic>
    </p:spTree>
    <p:extLst>
      <p:ext uri="{BB962C8B-B14F-4D97-AF65-F5344CB8AC3E}">
        <p14:creationId xmlns:p14="http://schemas.microsoft.com/office/powerpoint/2010/main" val="3247434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9EA-AE1F-4F3E-9357-CAABB648A860}"/>
              </a:ext>
            </a:extLst>
          </p:cNvPr>
          <p:cNvSpPr>
            <a:spLocks noGrp="1"/>
          </p:cNvSpPr>
          <p:nvPr>
            <p:ph type="title"/>
          </p:nvPr>
        </p:nvSpPr>
        <p:spPr/>
        <p:txBody>
          <a:bodyPr/>
          <a:lstStyle/>
          <a:p>
            <a:r>
              <a:rPr lang="en-US" b="0" i="0" dirty="0">
                <a:effectLst/>
                <a:latin typeface="erdana"/>
              </a:rPr>
              <a:t>Greedy vs. A* Best-first Search Algorithm</a:t>
            </a:r>
            <a:endParaRPr lang="en-IN" dirty="0"/>
          </a:p>
        </p:txBody>
      </p:sp>
      <p:sp>
        <p:nvSpPr>
          <p:cNvPr id="3" name="Content Placeholder 2">
            <a:extLst>
              <a:ext uri="{FF2B5EF4-FFF2-40B4-BE49-F238E27FC236}">
                <a16:creationId xmlns:a16="http://schemas.microsoft.com/office/drawing/2014/main" id="{05318413-88EE-4F40-8EE3-862C606FE5F7}"/>
              </a:ext>
            </a:extLst>
          </p:cNvPr>
          <p:cNvSpPr>
            <a:spLocks noGrp="1"/>
          </p:cNvSpPr>
          <p:nvPr>
            <p:ph idx="1"/>
          </p:nvPr>
        </p:nvSpPr>
        <p:spPr/>
        <p:txBody>
          <a:bodyPr>
            <a:normAutofit/>
          </a:bodyPr>
          <a:lstStyle/>
          <a:p>
            <a:r>
              <a:rPr lang="en-US" b="0" i="0" dirty="0">
                <a:solidFill>
                  <a:srgbClr val="222222"/>
                </a:solidFill>
                <a:effectLst/>
                <a:latin typeface="Poppins"/>
              </a:rPr>
              <a:t>The only difference between Greedy BFS and A* BFS is in the evaluation function. </a:t>
            </a:r>
          </a:p>
          <a:p>
            <a:r>
              <a:rPr lang="en-US" b="0" i="0" dirty="0">
                <a:solidFill>
                  <a:srgbClr val="222222"/>
                </a:solidFill>
                <a:effectLst/>
                <a:latin typeface="Poppins"/>
              </a:rPr>
              <a:t>For Greedy BFS the evaluation function is f(n) = h(n) </a:t>
            </a:r>
          </a:p>
          <a:p>
            <a:pPr lvl="1"/>
            <a:r>
              <a:rPr lang="en-US" dirty="0">
                <a:solidFill>
                  <a:srgbClr val="222222"/>
                </a:solidFill>
                <a:latin typeface="Poppins"/>
              </a:rPr>
              <a:t>It is possible that Greedy BFS can choose a longer solution in terms of number of moves required to reach goal node.</a:t>
            </a:r>
          </a:p>
          <a:p>
            <a:pPr lvl="2"/>
            <a:r>
              <a:rPr lang="en-US" b="0" i="0" dirty="0">
                <a:solidFill>
                  <a:srgbClr val="222222"/>
                </a:solidFill>
                <a:effectLst/>
                <a:latin typeface="Poppins"/>
              </a:rPr>
              <a:t>Because algorithm is not taking into account the cost of reaching the states.</a:t>
            </a:r>
          </a:p>
          <a:p>
            <a:r>
              <a:rPr lang="en-US" b="0" i="0" dirty="0">
                <a:solidFill>
                  <a:srgbClr val="222222"/>
                </a:solidFill>
                <a:effectLst/>
                <a:latin typeface="Poppins"/>
              </a:rPr>
              <a:t>while for A* the evaluation function is f(n) = g(n) + h(n).</a:t>
            </a:r>
            <a:endParaRPr lang="en-IN" b="1" dirty="0"/>
          </a:p>
        </p:txBody>
      </p:sp>
    </p:spTree>
    <p:extLst>
      <p:ext uri="{BB962C8B-B14F-4D97-AF65-F5344CB8AC3E}">
        <p14:creationId xmlns:p14="http://schemas.microsoft.com/office/powerpoint/2010/main" val="254379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9635-D4BC-46C4-983C-FF1B4AB5C346}"/>
              </a:ext>
            </a:extLst>
          </p:cNvPr>
          <p:cNvSpPr>
            <a:spLocks noGrp="1"/>
          </p:cNvSpPr>
          <p:nvPr>
            <p:ph type="title"/>
          </p:nvPr>
        </p:nvSpPr>
        <p:spPr/>
        <p:txBody>
          <a:bodyPr/>
          <a:lstStyle/>
          <a:p>
            <a:r>
              <a:rPr lang="en-US" b="0" i="0" dirty="0">
                <a:effectLst/>
                <a:latin typeface="inter-regular"/>
              </a:rPr>
              <a:t>A* search</a:t>
            </a:r>
            <a:endParaRPr lang="en-IN" dirty="0"/>
          </a:p>
        </p:txBody>
      </p:sp>
      <p:sp>
        <p:nvSpPr>
          <p:cNvPr id="3" name="Content Placeholder 2">
            <a:extLst>
              <a:ext uri="{FF2B5EF4-FFF2-40B4-BE49-F238E27FC236}">
                <a16:creationId xmlns:a16="http://schemas.microsoft.com/office/drawing/2014/main" id="{9AD84F7A-DA27-4CDE-A9DB-8E18876E4E4F}"/>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b="0" i="0" dirty="0">
                <a:solidFill>
                  <a:srgbClr val="303030"/>
                </a:solidFill>
                <a:effectLst/>
                <a:latin typeface="Arimo"/>
              </a:rPr>
              <a:t>A* Algorithm is one of the best and popular techniques used for path finding and graph traversals.</a:t>
            </a:r>
          </a:p>
          <a:p>
            <a:pPr algn="l" fontAlgn="base">
              <a:buFont typeface="Arial" panose="020B0604020202020204" pitchFamily="34" charset="0"/>
              <a:buChar char="•"/>
            </a:pPr>
            <a:r>
              <a:rPr lang="en-US" b="0" i="0" dirty="0">
                <a:solidFill>
                  <a:srgbClr val="303030"/>
                </a:solidFill>
                <a:effectLst/>
                <a:latin typeface="Arimo"/>
              </a:rPr>
              <a:t>A lot of games and web-based maps use this algorithm for finding the shortest path efficiently.</a:t>
            </a:r>
          </a:p>
          <a:p>
            <a:r>
              <a:rPr lang="en-US" b="0" i="0" dirty="0">
                <a:solidFill>
                  <a:srgbClr val="333333"/>
                </a:solidFill>
                <a:effectLst/>
                <a:latin typeface="inter-regular"/>
              </a:rPr>
              <a:t>A* search is the most commonly known form of best-first search. </a:t>
            </a:r>
          </a:p>
          <a:p>
            <a:r>
              <a:rPr lang="en-US" b="0" i="0" dirty="0">
                <a:solidFill>
                  <a:srgbClr val="333333"/>
                </a:solidFill>
                <a:effectLst/>
                <a:latin typeface="inter-regular"/>
              </a:rPr>
              <a:t>It has combined features of Uniform cost search (UCS) and greedy best-first search, by which it solve the problem efficiently. </a:t>
            </a:r>
          </a:p>
          <a:p>
            <a:r>
              <a:rPr lang="en-US" b="0" i="0">
                <a:solidFill>
                  <a:srgbClr val="333333"/>
                </a:solidFill>
                <a:effectLst/>
                <a:latin typeface="inter-regular"/>
              </a:rPr>
              <a:t>This </a:t>
            </a:r>
            <a:r>
              <a:rPr lang="en-US" b="0" i="0" dirty="0">
                <a:solidFill>
                  <a:srgbClr val="333333"/>
                </a:solidFill>
                <a:effectLst/>
                <a:latin typeface="inter-regular"/>
              </a:rPr>
              <a:t>search algorithm expands less search tree and provides optimal result faster. </a:t>
            </a:r>
          </a:p>
          <a:p>
            <a:r>
              <a:rPr lang="en-US" b="0" i="0" dirty="0">
                <a:solidFill>
                  <a:srgbClr val="222222"/>
                </a:solidFill>
                <a:effectLst/>
                <a:latin typeface="Poppins"/>
              </a:rPr>
              <a:t>A* is more optimal of the two approaches as it also takes into consideration the total distance travelled so far i.e. g(n).</a:t>
            </a: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80233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1E9B-837D-46D0-904B-9117BB95318A}"/>
              </a:ext>
            </a:extLst>
          </p:cNvPr>
          <p:cNvSpPr>
            <a:spLocks noGrp="1"/>
          </p:cNvSpPr>
          <p:nvPr>
            <p:ph type="title"/>
          </p:nvPr>
        </p:nvSpPr>
        <p:spPr/>
        <p:txBody>
          <a:bodyPr/>
          <a:lstStyle/>
          <a:p>
            <a:r>
              <a:rPr lang="en-IN" dirty="0"/>
              <a:t>Comparison</a:t>
            </a:r>
          </a:p>
        </p:txBody>
      </p:sp>
      <p:sp>
        <p:nvSpPr>
          <p:cNvPr id="3" name="Content Placeholder 2">
            <a:extLst>
              <a:ext uri="{FF2B5EF4-FFF2-40B4-BE49-F238E27FC236}">
                <a16:creationId xmlns:a16="http://schemas.microsoft.com/office/drawing/2014/main" id="{BB446964-0876-4E18-89CE-A467930A7A36}"/>
              </a:ext>
            </a:extLst>
          </p:cNvPr>
          <p:cNvSpPr>
            <a:spLocks noGrp="1"/>
          </p:cNvSpPr>
          <p:nvPr>
            <p:ph idx="1"/>
          </p:nvPr>
        </p:nvSpPr>
        <p:spPr/>
        <p:txBody>
          <a:bodyPr>
            <a:normAutofit/>
          </a:bodyPr>
          <a:lstStyle/>
          <a:p>
            <a:r>
              <a:rPr lang="en-US" dirty="0">
                <a:solidFill>
                  <a:srgbClr val="222222"/>
                </a:solidFill>
                <a:latin typeface="Poppins"/>
              </a:rPr>
              <a:t>B</a:t>
            </a:r>
            <a:r>
              <a:rPr lang="en-US" b="0" i="0" dirty="0">
                <a:solidFill>
                  <a:srgbClr val="222222"/>
                </a:solidFill>
                <a:effectLst/>
                <a:latin typeface="Poppins"/>
              </a:rPr>
              <a:t>oth Greedy BFS and A* are the Best first searches </a:t>
            </a:r>
          </a:p>
          <a:p>
            <a:r>
              <a:rPr lang="en-US" b="0" i="0" dirty="0">
                <a:solidFill>
                  <a:srgbClr val="222222"/>
                </a:solidFill>
                <a:effectLst/>
                <a:latin typeface="Poppins"/>
              </a:rPr>
              <a:t>but Greedy BFS is neither complete nor optimal </a:t>
            </a:r>
          </a:p>
          <a:p>
            <a:pPr lvl="1" algn="just"/>
            <a:r>
              <a:rPr lang="en-US" b="0" i="0" dirty="0">
                <a:solidFill>
                  <a:srgbClr val="000000"/>
                </a:solidFill>
                <a:effectLst/>
                <a:latin typeface="inter-regular"/>
              </a:rPr>
              <a:t>It can behave as an unguided depth-first search in the worst case scenario.</a:t>
            </a:r>
          </a:p>
          <a:p>
            <a:pPr lvl="1" algn="just"/>
            <a:r>
              <a:rPr lang="en-US" b="0" i="0" dirty="0">
                <a:solidFill>
                  <a:srgbClr val="000000"/>
                </a:solidFill>
                <a:effectLst/>
                <a:latin typeface="inter-regular"/>
              </a:rPr>
              <a:t>It can get stuck in a loop as DFS.</a:t>
            </a:r>
          </a:p>
          <a:p>
            <a:r>
              <a:rPr lang="en-US" b="0" i="0" dirty="0">
                <a:solidFill>
                  <a:srgbClr val="222222"/>
                </a:solidFill>
                <a:effectLst/>
                <a:latin typeface="Poppins"/>
              </a:rPr>
              <a:t>whereas A* is both complete and optimal</a:t>
            </a:r>
          </a:p>
          <a:p>
            <a:pPr lvl="1"/>
            <a:r>
              <a:rPr lang="en-US" b="0" i="0" dirty="0">
                <a:solidFill>
                  <a:srgbClr val="222222"/>
                </a:solidFill>
                <a:effectLst/>
                <a:latin typeface="Poppins"/>
              </a:rPr>
              <a:t>A* algorithm is able to come up with is a more optimal path than Greedy BFS</a:t>
            </a:r>
          </a:p>
          <a:p>
            <a:pPr lvl="1"/>
            <a:r>
              <a:rPr lang="en-US" b="0" i="0" dirty="0">
                <a:solidFill>
                  <a:srgbClr val="222222"/>
                </a:solidFill>
                <a:effectLst/>
                <a:latin typeface="Poppins"/>
              </a:rPr>
              <a:t>However, A* uses more memory than Greedy BFS, but it guarantees that the path found is optimal.</a:t>
            </a:r>
          </a:p>
          <a:p>
            <a:r>
              <a:rPr lang="en-US" b="0" i="0" dirty="0">
                <a:solidFill>
                  <a:srgbClr val="333333"/>
                </a:solidFill>
                <a:effectLst/>
                <a:latin typeface="Iowan Old Style"/>
              </a:rPr>
              <a:t>Greedy Best-First-Search is </a:t>
            </a:r>
            <a:r>
              <a:rPr lang="en-US" b="0" i="1" dirty="0">
                <a:solidFill>
                  <a:srgbClr val="333333"/>
                </a:solidFill>
                <a:effectLst/>
                <a:latin typeface="Iowan Old Style"/>
              </a:rPr>
              <a:t>not</a:t>
            </a:r>
            <a:r>
              <a:rPr lang="en-US" b="0" i="0" dirty="0">
                <a:solidFill>
                  <a:srgbClr val="333333"/>
                </a:solidFill>
                <a:effectLst/>
                <a:latin typeface="Iowan Old Style"/>
              </a:rPr>
              <a:t> guaranteed to find a shortest path.</a:t>
            </a:r>
            <a:endParaRPr lang="en-IN" dirty="0"/>
          </a:p>
        </p:txBody>
      </p:sp>
    </p:spTree>
    <p:extLst>
      <p:ext uri="{BB962C8B-B14F-4D97-AF65-F5344CB8AC3E}">
        <p14:creationId xmlns:p14="http://schemas.microsoft.com/office/powerpoint/2010/main" val="3206772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06D0-1437-4A17-8B2E-551DA86719A4}"/>
              </a:ext>
            </a:extLst>
          </p:cNvPr>
          <p:cNvSpPr>
            <a:spLocks noGrp="1"/>
          </p:cNvSpPr>
          <p:nvPr>
            <p:ph type="title"/>
          </p:nvPr>
        </p:nvSpPr>
        <p:spPr/>
        <p:txBody>
          <a:bodyPr/>
          <a:lstStyle/>
          <a:p>
            <a:r>
              <a:rPr lang="en-IN" b="0" i="0" dirty="0">
                <a:effectLst/>
                <a:latin typeface="erdana"/>
              </a:rPr>
              <a:t>Advantages</a:t>
            </a:r>
            <a:endParaRPr lang="en-IN" dirty="0"/>
          </a:p>
        </p:txBody>
      </p:sp>
      <p:sp>
        <p:nvSpPr>
          <p:cNvPr id="3" name="Content Placeholder 2">
            <a:extLst>
              <a:ext uri="{FF2B5EF4-FFF2-40B4-BE49-F238E27FC236}">
                <a16:creationId xmlns:a16="http://schemas.microsoft.com/office/drawing/2014/main" id="{CE6FA30B-5C38-43F8-9996-CEC567F525A9}"/>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Best first search can switch between BFS and DFS by gaining the advantages of both the algorithms.</a:t>
            </a:r>
          </a:p>
          <a:p>
            <a:pPr algn="just">
              <a:buFont typeface="Arial" panose="020B0604020202020204" pitchFamily="34" charset="0"/>
              <a:buChar char="•"/>
            </a:pPr>
            <a:r>
              <a:rPr lang="en-US" b="0" i="0" dirty="0">
                <a:solidFill>
                  <a:srgbClr val="000000"/>
                </a:solidFill>
                <a:effectLst/>
                <a:latin typeface="inter-regular"/>
              </a:rPr>
              <a:t>This algorithm is more efficient than BFS and DFS algorithms.</a:t>
            </a:r>
          </a:p>
          <a:p>
            <a:endParaRPr lang="en-IN" dirty="0"/>
          </a:p>
        </p:txBody>
      </p:sp>
    </p:spTree>
    <p:extLst>
      <p:ext uri="{BB962C8B-B14F-4D97-AF65-F5344CB8AC3E}">
        <p14:creationId xmlns:p14="http://schemas.microsoft.com/office/powerpoint/2010/main" val="1002259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F757-2223-4ACB-9DF7-E85959811F91}"/>
              </a:ext>
            </a:extLst>
          </p:cNvPr>
          <p:cNvSpPr>
            <a:spLocks noGrp="1"/>
          </p:cNvSpPr>
          <p:nvPr>
            <p:ph type="title"/>
          </p:nvPr>
        </p:nvSpPr>
        <p:spPr/>
        <p:txBody>
          <a:bodyPr/>
          <a:lstStyle/>
          <a:p>
            <a:r>
              <a:rPr lang="en-IN" b="0" i="0" dirty="0">
                <a:effectLst/>
                <a:latin typeface="erdana"/>
              </a:rPr>
              <a:t>Example</a:t>
            </a:r>
            <a:endParaRPr lang="en-IN" dirty="0"/>
          </a:p>
        </p:txBody>
      </p:sp>
      <p:sp>
        <p:nvSpPr>
          <p:cNvPr id="3" name="Content Placeholder 2">
            <a:extLst>
              <a:ext uri="{FF2B5EF4-FFF2-40B4-BE49-F238E27FC236}">
                <a16:creationId xmlns:a16="http://schemas.microsoft.com/office/drawing/2014/main" id="{88DA5698-906A-4682-8915-3910AD6AF21F}"/>
              </a:ext>
            </a:extLst>
          </p:cNvPr>
          <p:cNvSpPr>
            <a:spLocks noGrp="1"/>
          </p:cNvSpPr>
          <p:nvPr>
            <p:ph idx="1"/>
          </p:nvPr>
        </p:nvSpPr>
        <p:spPr/>
        <p:txBody>
          <a:bodyPr/>
          <a:lstStyle/>
          <a:p>
            <a:r>
              <a:rPr lang="en-US" b="0" i="0" dirty="0">
                <a:solidFill>
                  <a:srgbClr val="333333"/>
                </a:solidFill>
                <a:effectLst/>
                <a:latin typeface="inter-regular"/>
              </a:rPr>
              <a:t>Consider the below search problem, and we will traverse it using greedy best-first search. </a:t>
            </a:r>
          </a:p>
          <a:p>
            <a:r>
              <a:rPr lang="en-US" b="0" i="0" dirty="0">
                <a:solidFill>
                  <a:srgbClr val="333333"/>
                </a:solidFill>
                <a:effectLst/>
                <a:latin typeface="inter-regular"/>
              </a:rPr>
              <a:t>At each iteration, each node is expanded using evaluation function f(n)=h(n) , which is given in the below table.</a:t>
            </a:r>
            <a:endParaRPr lang="en-IN" dirty="0"/>
          </a:p>
        </p:txBody>
      </p:sp>
    </p:spTree>
    <p:extLst>
      <p:ext uri="{BB962C8B-B14F-4D97-AF65-F5344CB8AC3E}">
        <p14:creationId xmlns:p14="http://schemas.microsoft.com/office/powerpoint/2010/main" val="401627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1261-48CB-4C74-AB13-9C7CF20E1FD3}"/>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91281322-9292-4C74-B00E-C96681341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6759" y="1976949"/>
            <a:ext cx="5058481" cy="4048690"/>
          </a:xfrm>
        </p:spPr>
      </p:pic>
    </p:spTree>
    <p:extLst>
      <p:ext uri="{BB962C8B-B14F-4D97-AF65-F5344CB8AC3E}">
        <p14:creationId xmlns:p14="http://schemas.microsoft.com/office/powerpoint/2010/main" val="381322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FD48-27E8-4ABD-93EB-E619B1456CDF}"/>
              </a:ext>
            </a:extLst>
          </p:cNvPr>
          <p:cNvSpPr>
            <a:spLocks noGrp="1"/>
          </p:cNvSpPr>
          <p:nvPr>
            <p:ph type="title"/>
          </p:nvPr>
        </p:nvSpPr>
        <p:spPr/>
        <p:txBody>
          <a:bodyPr/>
          <a:lstStyle/>
          <a:p>
            <a:r>
              <a:rPr lang="en-US" b="0" i="0" dirty="0">
                <a:effectLst/>
                <a:latin typeface="inter-regular"/>
              </a:rPr>
              <a:t>Informed search</a:t>
            </a:r>
            <a:endParaRPr lang="en-IN" dirty="0"/>
          </a:p>
        </p:txBody>
      </p:sp>
      <p:sp>
        <p:nvSpPr>
          <p:cNvPr id="3" name="Content Placeholder 2">
            <a:extLst>
              <a:ext uri="{FF2B5EF4-FFF2-40B4-BE49-F238E27FC236}">
                <a16:creationId xmlns:a16="http://schemas.microsoft.com/office/drawing/2014/main" id="{7641CC78-8C4E-47B0-BF08-CD9328A36698}"/>
              </a:ext>
            </a:extLst>
          </p:cNvPr>
          <p:cNvSpPr>
            <a:spLocks noGrp="1"/>
          </p:cNvSpPr>
          <p:nvPr>
            <p:ph idx="1"/>
          </p:nvPr>
        </p:nvSpPr>
        <p:spPr/>
        <p:txBody>
          <a:bodyPr>
            <a:normAutofit lnSpcReduction="10000"/>
          </a:bodyPr>
          <a:lstStyle/>
          <a:p>
            <a:r>
              <a:rPr lang="en-US" dirty="0"/>
              <a:t>one that uses problem-specific knowledge beyond the definition of the problem itself</a:t>
            </a:r>
            <a:endParaRPr lang="en-US" b="0" i="0" dirty="0">
              <a:effectLst/>
              <a:latin typeface="inter-regular"/>
            </a:endParaRPr>
          </a:p>
          <a:p>
            <a:r>
              <a:rPr lang="en-US" b="0" i="0" dirty="0">
                <a:effectLst/>
                <a:latin typeface="inter-regular"/>
              </a:rPr>
              <a:t>informed search algorithm contains an array of knowledge such as how far we are from the goal, path cost, how to reach to goal node, etc. </a:t>
            </a:r>
          </a:p>
          <a:p>
            <a:r>
              <a:rPr lang="en-US" b="0" i="0" dirty="0">
                <a:effectLst/>
                <a:latin typeface="inter-regular"/>
              </a:rPr>
              <a:t>This knowledge help agents to explore less to the search space and find more efficiently the goal node.</a:t>
            </a:r>
          </a:p>
          <a:p>
            <a:r>
              <a:rPr lang="en-US" b="0" i="0" dirty="0">
                <a:effectLst/>
                <a:latin typeface="inter-regular"/>
              </a:rPr>
              <a:t>The informed search algorithm is more useful for large search space. </a:t>
            </a:r>
          </a:p>
          <a:p>
            <a:r>
              <a:rPr lang="en-US" b="0" i="0" dirty="0">
                <a:effectLst/>
                <a:latin typeface="inter-regular"/>
              </a:rPr>
              <a:t>Informed search algorithm uses the idea of heuristic, so it is also called Heuristic search.</a:t>
            </a:r>
            <a:endParaRPr lang="en-IN" dirty="0"/>
          </a:p>
        </p:txBody>
      </p:sp>
    </p:spTree>
    <p:extLst>
      <p:ext uri="{BB962C8B-B14F-4D97-AF65-F5344CB8AC3E}">
        <p14:creationId xmlns:p14="http://schemas.microsoft.com/office/powerpoint/2010/main" val="2805600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9AB6-4E64-4C53-9B11-CF6ADE3307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4522C0-4F5C-43A1-A422-DA6C913866E8}"/>
              </a:ext>
            </a:extLst>
          </p:cNvPr>
          <p:cNvSpPr>
            <a:spLocks noGrp="1"/>
          </p:cNvSpPr>
          <p:nvPr>
            <p:ph idx="1"/>
          </p:nvPr>
        </p:nvSpPr>
        <p:spPr>
          <a:xfrm>
            <a:off x="838200" y="1825625"/>
            <a:ext cx="10515600" cy="1403405"/>
          </a:xfrm>
        </p:spPr>
        <p:txBody>
          <a:bodyPr/>
          <a:lstStyle/>
          <a:p>
            <a:r>
              <a:rPr lang="en-US" b="0" i="0" dirty="0">
                <a:solidFill>
                  <a:srgbClr val="333333"/>
                </a:solidFill>
                <a:effectLst/>
                <a:latin typeface="inter-regular"/>
              </a:rPr>
              <a:t>In this search example, we are using two lists which are </a:t>
            </a:r>
            <a:r>
              <a:rPr lang="en-US" b="1" i="0" dirty="0">
                <a:solidFill>
                  <a:srgbClr val="333333"/>
                </a:solidFill>
                <a:effectLst/>
                <a:latin typeface="inter-bold"/>
              </a:rPr>
              <a:t>OPEN</a:t>
            </a:r>
            <a:r>
              <a:rPr lang="en-US" b="0" i="0" dirty="0">
                <a:solidFill>
                  <a:srgbClr val="333333"/>
                </a:solidFill>
                <a:effectLst/>
                <a:latin typeface="inter-regular"/>
              </a:rPr>
              <a:t> and </a:t>
            </a:r>
            <a:r>
              <a:rPr lang="en-US" b="1" i="0" dirty="0">
                <a:solidFill>
                  <a:srgbClr val="333333"/>
                </a:solidFill>
                <a:effectLst/>
                <a:latin typeface="inter-bold"/>
              </a:rPr>
              <a:t>CLOSED</a:t>
            </a:r>
            <a:r>
              <a:rPr lang="en-US" b="0" i="0" dirty="0">
                <a:solidFill>
                  <a:srgbClr val="333333"/>
                </a:solidFill>
                <a:effectLst/>
                <a:latin typeface="inter-regular"/>
              </a:rPr>
              <a:t> Lists. Following are the iteration for traversing the above example</a:t>
            </a:r>
          </a:p>
          <a:p>
            <a:endParaRPr lang="en-US" dirty="0">
              <a:solidFill>
                <a:srgbClr val="333333"/>
              </a:solidFill>
              <a:latin typeface="inter-regular"/>
            </a:endParaRPr>
          </a:p>
          <a:p>
            <a:endParaRPr lang="en-US" dirty="0">
              <a:solidFill>
                <a:srgbClr val="333333"/>
              </a:solidFill>
              <a:latin typeface="inter-regular"/>
            </a:endParaRPr>
          </a:p>
          <a:p>
            <a:endParaRPr lang="en-US" dirty="0">
              <a:solidFill>
                <a:srgbClr val="333333"/>
              </a:solidFill>
              <a:latin typeface="inter-regular"/>
            </a:endParaRPr>
          </a:p>
          <a:p>
            <a:endParaRPr lang="en-US" dirty="0">
              <a:solidFill>
                <a:srgbClr val="333333"/>
              </a:solidFill>
              <a:latin typeface="inter-regular"/>
            </a:endParaRPr>
          </a:p>
          <a:p>
            <a:endParaRPr lang="en-US" dirty="0">
              <a:solidFill>
                <a:srgbClr val="333333"/>
              </a:solidFill>
              <a:latin typeface="inter-regular"/>
            </a:endParaRPr>
          </a:p>
          <a:p>
            <a:endParaRPr lang="en-US" dirty="0">
              <a:solidFill>
                <a:srgbClr val="333333"/>
              </a:solidFill>
              <a:latin typeface="inter-regular"/>
            </a:endParaRPr>
          </a:p>
          <a:p>
            <a:endParaRPr lang="en-IN" dirty="0"/>
          </a:p>
        </p:txBody>
      </p:sp>
      <p:pic>
        <p:nvPicPr>
          <p:cNvPr id="8" name="Picture 7">
            <a:extLst>
              <a:ext uri="{FF2B5EF4-FFF2-40B4-BE49-F238E27FC236}">
                <a16:creationId xmlns:a16="http://schemas.microsoft.com/office/drawing/2014/main" id="{AA799092-9F74-4D20-9677-97DD469BE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73" y="2953828"/>
            <a:ext cx="3677163" cy="3410426"/>
          </a:xfrm>
          <a:prstGeom prst="rect">
            <a:avLst/>
          </a:prstGeom>
        </p:spPr>
      </p:pic>
      <p:sp>
        <p:nvSpPr>
          <p:cNvPr id="9" name="Content Placeholder 2">
            <a:extLst>
              <a:ext uri="{FF2B5EF4-FFF2-40B4-BE49-F238E27FC236}">
                <a16:creationId xmlns:a16="http://schemas.microsoft.com/office/drawing/2014/main" id="{988E129A-932C-441B-895E-235539779C50}"/>
              </a:ext>
            </a:extLst>
          </p:cNvPr>
          <p:cNvSpPr txBox="1">
            <a:spLocks/>
          </p:cNvSpPr>
          <p:nvPr/>
        </p:nvSpPr>
        <p:spPr>
          <a:xfrm>
            <a:off x="2270760" y="3530837"/>
            <a:ext cx="10515600" cy="1403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0" name="Content Placeholder 2">
            <a:extLst>
              <a:ext uri="{FF2B5EF4-FFF2-40B4-BE49-F238E27FC236}">
                <a16:creationId xmlns:a16="http://schemas.microsoft.com/office/drawing/2014/main" id="{15AA1455-C180-467D-BB3D-0D3F43D250FF}"/>
              </a:ext>
            </a:extLst>
          </p:cNvPr>
          <p:cNvSpPr txBox="1">
            <a:spLocks/>
          </p:cNvSpPr>
          <p:nvPr/>
        </p:nvSpPr>
        <p:spPr>
          <a:xfrm>
            <a:off x="3793203" y="3327163"/>
            <a:ext cx="7737231" cy="247839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333333"/>
                </a:solidFill>
                <a:effectLst/>
                <a:latin typeface="inter-bold"/>
              </a:rPr>
              <a:t>Expand the nodes of S and put in the CLOSED list</a:t>
            </a:r>
            <a:endParaRPr lang="en-US" b="0" i="0" dirty="0">
              <a:solidFill>
                <a:srgbClr val="333333"/>
              </a:solidFill>
              <a:effectLst/>
              <a:latin typeface="inter-regular"/>
            </a:endParaRPr>
          </a:p>
          <a:p>
            <a:pPr algn="just"/>
            <a:r>
              <a:rPr lang="en-US" b="1" i="0" dirty="0">
                <a:solidFill>
                  <a:srgbClr val="333333"/>
                </a:solidFill>
                <a:effectLst/>
                <a:latin typeface="inter-bold"/>
              </a:rPr>
              <a:t>Initialization:</a:t>
            </a:r>
            <a:r>
              <a:rPr lang="en-US" b="0" i="0" dirty="0">
                <a:solidFill>
                  <a:srgbClr val="333333"/>
                </a:solidFill>
                <a:effectLst/>
                <a:latin typeface="inter-regular"/>
              </a:rPr>
              <a:t> Open [A, B], Closed [S]</a:t>
            </a:r>
          </a:p>
          <a:p>
            <a:pPr algn="just"/>
            <a:r>
              <a:rPr lang="en-US" b="1" i="0" dirty="0">
                <a:solidFill>
                  <a:srgbClr val="333333"/>
                </a:solidFill>
                <a:effectLst/>
                <a:latin typeface="inter-bold"/>
              </a:rPr>
              <a:t>Iteration 1:</a:t>
            </a:r>
            <a:r>
              <a:rPr lang="en-US" b="0" i="0" dirty="0">
                <a:solidFill>
                  <a:srgbClr val="333333"/>
                </a:solidFill>
                <a:effectLst/>
                <a:latin typeface="inter-regular"/>
              </a:rPr>
              <a:t> Open [A], Closed [S, B]</a:t>
            </a:r>
          </a:p>
          <a:p>
            <a:pPr algn="just"/>
            <a:r>
              <a:rPr lang="en-US" b="1" i="0" dirty="0">
                <a:solidFill>
                  <a:srgbClr val="333333"/>
                </a:solidFill>
                <a:effectLst/>
                <a:latin typeface="inter-bold"/>
              </a:rPr>
              <a:t>Iteration 2:</a:t>
            </a:r>
            <a:r>
              <a:rPr lang="en-US" b="0" i="0" dirty="0">
                <a:solidFill>
                  <a:srgbClr val="333333"/>
                </a:solidFill>
                <a:effectLst/>
                <a:latin typeface="inter-regular"/>
              </a:rPr>
              <a:t> Open [E, F, A], Closed [S, B]</a:t>
            </a:r>
            <a:br>
              <a:rPr lang="en-US" b="0" i="0" dirty="0">
                <a:solidFill>
                  <a:srgbClr val="333333"/>
                </a:solidFill>
                <a:effectLst/>
                <a:latin typeface="inter-regular"/>
              </a:rPr>
            </a:br>
            <a:r>
              <a:rPr lang="en-US" b="0" i="0" dirty="0">
                <a:solidFill>
                  <a:srgbClr val="333333"/>
                </a:solidFill>
                <a:effectLst/>
                <a:latin typeface="inter-regular"/>
              </a:rPr>
              <a:t>                  : Open [E, A], Closed [S, B, F]</a:t>
            </a:r>
          </a:p>
          <a:p>
            <a:pPr algn="just"/>
            <a:r>
              <a:rPr lang="en-US" b="1" i="0" dirty="0">
                <a:solidFill>
                  <a:srgbClr val="333333"/>
                </a:solidFill>
                <a:effectLst/>
                <a:latin typeface="inter-bold"/>
              </a:rPr>
              <a:t>Iteration 3:</a:t>
            </a:r>
            <a:r>
              <a:rPr lang="en-US" b="0" i="0" dirty="0">
                <a:solidFill>
                  <a:srgbClr val="333333"/>
                </a:solidFill>
                <a:effectLst/>
                <a:latin typeface="inter-regular"/>
              </a:rPr>
              <a:t> Open [I, G, E, A], Closed [S, B, F]</a:t>
            </a:r>
            <a:br>
              <a:rPr lang="en-US" dirty="0"/>
            </a:br>
            <a:r>
              <a:rPr lang="en-US" b="0" i="0" dirty="0">
                <a:solidFill>
                  <a:srgbClr val="333333"/>
                </a:solidFill>
                <a:effectLst/>
                <a:latin typeface="inter-regular"/>
              </a:rPr>
              <a:t>                  : Open [I, E, A], Closed [S, B, F, G]</a:t>
            </a:r>
          </a:p>
        </p:txBody>
      </p:sp>
      <p:sp>
        <p:nvSpPr>
          <p:cNvPr id="13" name="TextBox 12">
            <a:extLst>
              <a:ext uri="{FF2B5EF4-FFF2-40B4-BE49-F238E27FC236}">
                <a16:creationId xmlns:a16="http://schemas.microsoft.com/office/drawing/2014/main" id="{B195AA9A-31E0-4C30-8565-207104984F98}"/>
              </a:ext>
            </a:extLst>
          </p:cNvPr>
          <p:cNvSpPr txBox="1"/>
          <p:nvPr/>
        </p:nvSpPr>
        <p:spPr>
          <a:xfrm>
            <a:off x="4180064" y="6179588"/>
            <a:ext cx="6393766" cy="369332"/>
          </a:xfrm>
          <a:prstGeom prst="rect">
            <a:avLst/>
          </a:prstGeom>
          <a:noFill/>
        </p:spPr>
        <p:txBody>
          <a:bodyPr wrap="square">
            <a:spAutoFit/>
          </a:bodyPr>
          <a:lstStyle/>
          <a:p>
            <a:r>
              <a:rPr lang="en-US" b="0" i="0" dirty="0">
                <a:solidFill>
                  <a:srgbClr val="333333"/>
                </a:solidFill>
                <a:effectLst/>
                <a:latin typeface="inter-regular"/>
              </a:rPr>
              <a:t>Hence the final solution path will be: </a:t>
            </a:r>
            <a:r>
              <a:rPr lang="en-US" b="1" i="0" dirty="0">
                <a:solidFill>
                  <a:srgbClr val="333333"/>
                </a:solidFill>
                <a:effectLst/>
                <a:latin typeface="inter-bold"/>
              </a:rPr>
              <a:t>S----&gt; B-----&gt;F----&gt; G</a:t>
            </a:r>
            <a:endParaRPr lang="en-IN" dirty="0"/>
          </a:p>
        </p:txBody>
      </p:sp>
    </p:spTree>
    <p:extLst>
      <p:ext uri="{BB962C8B-B14F-4D97-AF65-F5344CB8AC3E}">
        <p14:creationId xmlns:p14="http://schemas.microsoft.com/office/powerpoint/2010/main" val="11116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E28F-97F8-4121-9356-2E63AFF76D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2F3D31-174A-4B38-9653-DEAEF42155F4}"/>
              </a:ext>
            </a:extLst>
          </p:cNvPr>
          <p:cNvSpPr>
            <a:spLocks noGrp="1"/>
          </p:cNvSpPr>
          <p:nvPr>
            <p:ph idx="1"/>
          </p:nvPr>
        </p:nvSpPr>
        <p:spPr/>
        <p:txBody>
          <a:bodyPr>
            <a:normAutofit fontScale="85000" lnSpcReduction="20000"/>
          </a:bodyPr>
          <a:lstStyle/>
          <a:p>
            <a:r>
              <a:rPr lang="en-US" b="1" i="0" dirty="0">
                <a:solidFill>
                  <a:srgbClr val="333333"/>
                </a:solidFill>
                <a:effectLst/>
                <a:latin typeface="inter-bold"/>
              </a:rPr>
              <a:t>Time Complexity:</a:t>
            </a:r>
            <a:r>
              <a:rPr lang="en-US" b="0" i="0" dirty="0">
                <a:solidFill>
                  <a:srgbClr val="333333"/>
                </a:solidFill>
                <a:effectLst/>
                <a:latin typeface="inter-regular"/>
              </a:rPr>
              <a:t> </a:t>
            </a:r>
          </a:p>
          <a:p>
            <a:pPr lvl="1"/>
            <a:r>
              <a:rPr lang="en-US" b="0" i="0" dirty="0">
                <a:solidFill>
                  <a:srgbClr val="000000"/>
                </a:solidFill>
                <a:effectLst/>
                <a:latin typeface="Nunito"/>
              </a:rPr>
              <a:t>The maximum number of nodes that are created.</a:t>
            </a:r>
            <a:endParaRPr lang="en-US" dirty="0">
              <a:solidFill>
                <a:srgbClr val="333333"/>
              </a:solidFill>
              <a:latin typeface="inter-regular"/>
            </a:endParaRPr>
          </a:p>
          <a:p>
            <a:pPr lvl="1"/>
            <a:r>
              <a:rPr lang="en-US" b="0" i="0" dirty="0">
                <a:solidFill>
                  <a:srgbClr val="333333"/>
                </a:solidFill>
                <a:effectLst/>
                <a:latin typeface="inter-regular"/>
              </a:rPr>
              <a:t>The worst case time complexity of Greedy best first search is O(</a:t>
            </a:r>
            <a:r>
              <a:rPr lang="en-US" b="0" i="0" dirty="0" err="1">
                <a:solidFill>
                  <a:srgbClr val="333333"/>
                </a:solidFill>
                <a:effectLst/>
                <a:latin typeface="inter-regular"/>
              </a:rPr>
              <a:t>b</a:t>
            </a:r>
            <a:r>
              <a:rPr lang="en-US" b="0" i="0" baseline="30000" dirty="0" err="1">
                <a:solidFill>
                  <a:srgbClr val="333333"/>
                </a:solidFill>
                <a:effectLst/>
                <a:latin typeface="inter-regular"/>
              </a:rPr>
              <a:t>m</a:t>
            </a:r>
            <a:r>
              <a:rPr lang="en-US" b="0" i="0" dirty="0">
                <a:solidFill>
                  <a:srgbClr val="333333"/>
                </a:solidFill>
                <a:effectLst/>
                <a:latin typeface="inter-regular"/>
              </a:rPr>
              <a:t>).</a:t>
            </a:r>
          </a:p>
          <a:p>
            <a:pPr algn="just"/>
            <a:r>
              <a:rPr lang="en-US" b="1" i="0" dirty="0">
                <a:solidFill>
                  <a:srgbClr val="333333"/>
                </a:solidFill>
                <a:effectLst/>
                <a:latin typeface="inter-bold"/>
              </a:rPr>
              <a:t>Space Complexity:</a:t>
            </a:r>
            <a:r>
              <a:rPr lang="en-US" b="0" i="0" dirty="0">
                <a:solidFill>
                  <a:srgbClr val="333333"/>
                </a:solidFill>
                <a:effectLst/>
                <a:latin typeface="inter-regular"/>
              </a:rPr>
              <a:t> </a:t>
            </a:r>
          </a:p>
          <a:p>
            <a:pPr lvl="1" algn="just"/>
            <a:r>
              <a:rPr lang="en-US" b="0" i="0" dirty="0">
                <a:solidFill>
                  <a:srgbClr val="000000"/>
                </a:solidFill>
                <a:effectLst/>
                <a:latin typeface="Nunito"/>
              </a:rPr>
              <a:t>The maximum number of nodes that are stored in memory.</a:t>
            </a:r>
            <a:endParaRPr lang="en-US" dirty="0">
              <a:solidFill>
                <a:srgbClr val="333333"/>
              </a:solidFill>
              <a:latin typeface="inter-regular"/>
            </a:endParaRPr>
          </a:p>
          <a:p>
            <a:pPr lvl="1" algn="just"/>
            <a:r>
              <a:rPr lang="en-US" b="0" i="0" dirty="0">
                <a:solidFill>
                  <a:srgbClr val="333333"/>
                </a:solidFill>
                <a:effectLst/>
                <a:latin typeface="inter-regular"/>
              </a:rPr>
              <a:t>The worst case space complexity of Greedy best first search is O(</a:t>
            </a:r>
            <a:r>
              <a:rPr lang="en-US" b="0" i="0" dirty="0" err="1">
                <a:solidFill>
                  <a:srgbClr val="333333"/>
                </a:solidFill>
                <a:effectLst/>
                <a:latin typeface="inter-regular"/>
              </a:rPr>
              <a:t>b</a:t>
            </a:r>
            <a:r>
              <a:rPr lang="en-US" b="0" i="0" baseline="30000" dirty="0" err="1">
                <a:solidFill>
                  <a:srgbClr val="333333"/>
                </a:solidFill>
                <a:effectLst/>
                <a:latin typeface="inter-regular"/>
              </a:rPr>
              <a:t>m</a:t>
            </a:r>
            <a:r>
              <a:rPr lang="en-US" b="0" i="0" dirty="0">
                <a:solidFill>
                  <a:srgbClr val="333333"/>
                </a:solidFill>
                <a:effectLst/>
                <a:latin typeface="inter-regular"/>
              </a:rPr>
              <a:t>). Where, m is the maximum depth of the search space.</a:t>
            </a:r>
          </a:p>
          <a:p>
            <a:pPr algn="just"/>
            <a:r>
              <a:rPr lang="en-US" b="1" i="0" dirty="0">
                <a:solidFill>
                  <a:srgbClr val="333333"/>
                </a:solidFill>
                <a:effectLst/>
                <a:latin typeface="inter-bold"/>
              </a:rPr>
              <a:t>Complete:</a:t>
            </a:r>
            <a:r>
              <a:rPr lang="en-US" b="0" i="0" dirty="0">
                <a:solidFill>
                  <a:srgbClr val="333333"/>
                </a:solidFill>
                <a:effectLst/>
                <a:latin typeface="inter-regular"/>
              </a:rPr>
              <a:t> Greedy best-first search is also incomplete, even if the given state space is finite.</a:t>
            </a:r>
          </a:p>
          <a:p>
            <a:pPr algn="just"/>
            <a:r>
              <a:rPr lang="en-US" b="1" i="0" dirty="0">
                <a:solidFill>
                  <a:srgbClr val="333333"/>
                </a:solidFill>
                <a:effectLst/>
                <a:latin typeface="inter-bold"/>
              </a:rPr>
              <a:t>Optimal:</a:t>
            </a:r>
            <a:r>
              <a:rPr lang="en-US" b="0" i="0" dirty="0">
                <a:solidFill>
                  <a:srgbClr val="333333"/>
                </a:solidFill>
                <a:effectLst/>
                <a:latin typeface="inter-regular"/>
              </a:rPr>
              <a:t> Greedy best first search algorithm is not optimal.</a:t>
            </a:r>
          </a:p>
          <a:p>
            <a:pPr algn="just"/>
            <a:r>
              <a:rPr lang="en-US" b="1" i="0" dirty="0">
                <a:solidFill>
                  <a:srgbClr val="000000"/>
                </a:solidFill>
                <a:effectLst/>
                <a:latin typeface="Nunito"/>
              </a:rPr>
              <a:t>Depth</a:t>
            </a:r>
            <a:r>
              <a:rPr lang="en-US" b="0" i="0" dirty="0">
                <a:solidFill>
                  <a:srgbClr val="000000"/>
                </a:solidFill>
                <a:effectLst/>
                <a:latin typeface="Nunito"/>
              </a:rPr>
              <a:t> − Length of the shortest path from initial state to goal state.</a:t>
            </a:r>
          </a:p>
          <a:p>
            <a:pPr algn="just"/>
            <a:r>
              <a:rPr lang="en-US" b="1" i="0">
                <a:solidFill>
                  <a:srgbClr val="000000"/>
                </a:solidFill>
                <a:effectLst/>
                <a:latin typeface="Nunito"/>
              </a:rPr>
              <a:t>Branching Factor</a:t>
            </a:r>
            <a:r>
              <a:rPr lang="en-US" b="0" i="0">
                <a:solidFill>
                  <a:srgbClr val="000000"/>
                </a:solidFill>
                <a:effectLst/>
                <a:latin typeface="Nunito"/>
              </a:rPr>
              <a:t> − The average number of child nodes in the problem space graph.</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553456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AE09-F3CD-44DA-8963-39170D8B77B6}"/>
              </a:ext>
            </a:extLst>
          </p:cNvPr>
          <p:cNvSpPr>
            <a:spLocks noGrp="1"/>
          </p:cNvSpPr>
          <p:nvPr>
            <p:ph type="title"/>
          </p:nvPr>
        </p:nvSpPr>
        <p:spPr/>
        <p:txBody>
          <a:bodyPr/>
          <a:lstStyle/>
          <a:p>
            <a:r>
              <a:rPr lang="en-IN" b="0" i="0" dirty="0">
                <a:effectLst/>
                <a:latin typeface="erdana"/>
              </a:rPr>
              <a:t>Advantages</a:t>
            </a:r>
            <a:endParaRPr lang="en-IN" dirty="0"/>
          </a:p>
        </p:txBody>
      </p:sp>
      <p:sp>
        <p:nvSpPr>
          <p:cNvPr id="3" name="Content Placeholder 2">
            <a:extLst>
              <a:ext uri="{FF2B5EF4-FFF2-40B4-BE49-F238E27FC236}">
                <a16:creationId xmlns:a16="http://schemas.microsoft.com/office/drawing/2014/main" id="{941A95B3-BFFD-4245-9DCF-3CDE86AB7EB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 search algorithm is the best algorithm than other search algorithms.</a:t>
            </a:r>
          </a:p>
          <a:p>
            <a:pPr algn="just">
              <a:buFont typeface="Arial" panose="020B0604020202020204" pitchFamily="34" charset="0"/>
              <a:buChar char="•"/>
            </a:pPr>
            <a:r>
              <a:rPr lang="en-US" b="0" i="0" dirty="0">
                <a:solidFill>
                  <a:srgbClr val="000000"/>
                </a:solidFill>
                <a:effectLst/>
                <a:latin typeface="inter-regular"/>
              </a:rPr>
              <a:t>A* search algorithm is optimal and complete.</a:t>
            </a:r>
          </a:p>
          <a:p>
            <a:pPr algn="just">
              <a:buFont typeface="Arial" panose="020B0604020202020204" pitchFamily="34" charset="0"/>
              <a:buChar char="•"/>
            </a:pPr>
            <a:r>
              <a:rPr lang="en-US" b="0" i="0" dirty="0">
                <a:solidFill>
                  <a:srgbClr val="000000"/>
                </a:solidFill>
                <a:effectLst/>
                <a:latin typeface="inter-regular"/>
              </a:rPr>
              <a:t>This algorithm can solve very complex problems.</a:t>
            </a:r>
          </a:p>
          <a:p>
            <a:endParaRPr lang="en-IN" dirty="0"/>
          </a:p>
        </p:txBody>
      </p:sp>
    </p:spTree>
    <p:extLst>
      <p:ext uri="{BB962C8B-B14F-4D97-AF65-F5344CB8AC3E}">
        <p14:creationId xmlns:p14="http://schemas.microsoft.com/office/powerpoint/2010/main" val="2280278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1D9B-705E-44E2-AE02-208C4D1B5053}"/>
              </a:ext>
            </a:extLst>
          </p:cNvPr>
          <p:cNvSpPr>
            <a:spLocks noGrp="1"/>
          </p:cNvSpPr>
          <p:nvPr>
            <p:ph type="title"/>
          </p:nvPr>
        </p:nvSpPr>
        <p:spPr/>
        <p:txBody>
          <a:bodyPr/>
          <a:lstStyle/>
          <a:p>
            <a:r>
              <a:rPr lang="en-IN" b="0" i="0" dirty="0">
                <a:effectLst/>
                <a:latin typeface="erdana"/>
              </a:rPr>
              <a:t>Disadvantages</a:t>
            </a:r>
            <a:endParaRPr lang="en-IN" dirty="0"/>
          </a:p>
        </p:txBody>
      </p:sp>
      <p:sp>
        <p:nvSpPr>
          <p:cNvPr id="3" name="Content Placeholder 2">
            <a:extLst>
              <a:ext uri="{FF2B5EF4-FFF2-40B4-BE49-F238E27FC236}">
                <a16:creationId xmlns:a16="http://schemas.microsoft.com/office/drawing/2014/main" id="{BBF309AC-CDEA-4502-BFE1-237AA0B811F7}"/>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It does not always produce the shortest path as it mostly based on heuristics and approximation.</a:t>
            </a:r>
          </a:p>
          <a:p>
            <a:pPr algn="just">
              <a:buFont typeface="Arial" panose="020B0604020202020204" pitchFamily="34" charset="0"/>
              <a:buChar char="•"/>
            </a:pPr>
            <a:r>
              <a:rPr lang="en-US" b="0" i="0" dirty="0">
                <a:solidFill>
                  <a:srgbClr val="000000"/>
                </a:solidFill>
                <a:effectLst/>
                <a:latin typeface="inter-regular"/>
              </a:rPr>
              <a:t>A* search algorithm has some complexity issues.</a:t>
            </a:r>
          </a:p>
          <a:p>
            <a:pPr algn="just">
              <a:buFont typeface="Arial" panose="020B0604020202020204" pitchFamily="34" charset="0"/>
              <a:buChar char="•"/>
            </a:pPr>
            <a:r>
              <a:rPr lang="en-US" b="0" i="0" dirty="0">
                <a:solidFill>
                  <a:srgbClr val="000000"/>
                </a:solidFill>
                <a:effectLst/>
                <a:latin typeface="inter-regular"/>
              </a:rPr>
              <a:t>The main drawback of A* is memory requirement as it keeps all generated nodes in the memory, so it is not practical for various large-scale problems.</a:t>
            </a:r>
          </a:p>
          <a:p>
            <a:pPr algn="just">
              <a:buFont typeface="Arial" panose="020B0604020202020204" pitchFamily="34" charset="0"/>
              <a:buChar char="•"/>
            </a:pPr>
            <a:r>
              <a:rPr lang="en-US" b="0" i="0" dirty="0">
                <a:solidFill>
                  <a:srgbClr val="232629"/>
                </a:solidFill>
                <a:effectLst/>
                <a:latin typeface="-apple-system"/>
              </a:rPr>
              <a:t>A* becomes impractical when the search space is huge. </a:t>
            </a:r>
          </a:p>
          <a:p>
            <a:pPr algn="just">
              <a:buFont typeface="Arial" panose="020B0604020202020204" pitchFamily="34" charset="0"/>
              <a:buChar char="•"/>
            </a:pPr>
            <a:r>
              <a:rPr lang="en-US" b="0" i="0" dirty="0">
                <a:solidFill>
                  <a:srgbClr val="232629"/>
                </a:solidFill>
                <a:effectLst/>
                <a:latin typeface="-apple-system"/>
              </a:rPr>
              <a:t>However, A* also guarantees that the found path between the starting node and the goal node is the optimal one and that the algorithm eventually terminates. Greedy BFS, on the other hand, uses less memory, but does not provide the optimality and completeness guarantees of A*. So, which algorithm is the "best" depends on the context, but both are "best"-first searches.</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564898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C5DF-92F3-4814-8639-EE653A810C8C}"/>
              </a:ext>
            </a:extLst>
          </p:cNvPr>
          <p:cNvSpPr>
            <a:spLocks noGrp="1"/>
          </p:cNvSpPr>
          <p:nvPr>
            <p:ph type="title"/>
          </p:nvPr>
        </p:nvSpPr>
        <p:spPr/>
        <p:txBody>
          <a:bodyPr>
            <a:normAutofit/>
          </a:bodyPr>
          <a:lstStyle/>
          <a:p>
            <a:r>
              <a:rPr lang="en-US" b="1" i="0" u="sng" dirty="0">
                <a:solidFill>
                  <a:srgbClr val="303030"/>
                </a:solidFill>
                <a:effectLst/>
                <a:latin typeface="roboto condensed"/>
              </a:rPr>
              <a:t>PRACTICE PROBLEMS BASED ON A* ALGORITHM</a:t>
            </a:r>
            <a:endParaRPr lang="en-IN" dirty="0"/>
          </a:p>
        </p:txBody>
      </p:sp>
      <p:sp>
        <p:nvSpPr>
          <p:cNvPr id="3" name="Content Placeholder 2">
            <a:extLst>
              <a:ext uri="{FF2B5EF4-FFF2-40B4-BE49-F238E27FC236}">
                <a16:creationId xmlns:a16="http://schemas.microsoft.com/office/drawing/2014/main" id="{49AF6072-17C4-4580-BD71-D5D104425716}"/>
              </a:ext>
            </a:extLst>
          </p:cNvPr>
          <p:cNvSpPr>
            <a:spLocks noGrp="1"/>
          </p:cNvSpPr>
          <p:nvPr>
            <p:ph idx="1"/>
          </p:nvPr>
        </p:nvSpPr>
        <p:spPr/>
        <p:txBody>
          <a:bodyPr/>
          <a:lstStyle/>
          <a:p>
            <a:r>
              <a:rPr lang="en-IN" b="1" i="0" u="sng" dirty="0">
                <a:solidFill>
                  <a:srgbClr val="303030"/>
                </a:solidFill>
                <a:effectLst/>
                <a:latin typeface="roboto condensed"/>
              </a:rPr>
              <a:t>Problem-01</a:t>
            </a:r>
            <a:endParaRPr lang="en-IN" b="1" i="0" dirty="0">
              <a:solidFill>
                <a:srgbClr val="303030"/>
              </a:solidFill>
              <a:effectLst/>
              <a:latin typeface="roboto condensed"/>
            </a:endParaRPr>
          </a:p>
          <a:p>
            <a:r>
              <a:rPr lang="en-US" b="0" i="0" dirty="0">
                <a:solidFill>
                  <a:srgbClr val="303030"/>
                </a:solidFill>
                <a:effectLst/>
                <a:latin typeface="Arimo"/>
              </a:rPr>
              <a:t>Given an initial state of a 8-puzzle problem and final state to be reached-</a:t>
            </a:r>
          </a:p>
          <a:p>
            <a:endParaRPr lang="en-US" dirty="0">
              <a:solidFill>
                <a:srgbClr val="303030"/>
              </a:solidFill>
              <a:latin typeface="Arimo"/>
            </a:endParaRPr>
          </a:p>
          <a:p>
            <a:endParaRPr lang="en-US" dirty="0">
              <a:solidFill>
                <a:srgbClr val="303030"/>
              </a:solidFill>
              <a:latin typeface="Arimo"/>
            </a:endParaRPr>
          </a:p>
          <a:p>
            <a:endParaRPr lang="en-US" dirty="0">
              <a:solidFill>
                <a:srgbClr val="303030"/>
              </a:solidFill>
              <a:latin typeface="Arimo"/>
            </a:endParaRPr>
          </a:p>
          <a:p>
            <a:pPr algn="l" fontAlgn="base"/>
            <a:r>
              <a:rPr lang="en-US" b="0" i="0" dirty="0">
                <a:solidFill>
                  <a:srgbClr val="303030"/>
                </a:solidFill>
                <a:effectLst/>
                <a:latin typeface="Arimo"/>
              </a:rPr>
              <a:t>Find the most cost-effective path to reach the final state from initial state using A* Algorithm.</a:t>
            </a:r>
          </a:p>
          <a:p>
            <a:pPr algn="l" fontAlgn="base"/>
            <a:r>
              <a:rPr lang="en-US" b="0" i="0" dirty="0">
                <a:solidFill>
                  <a:srgbClr val="303030"/>
                </a:solidFill>
                <a:effectLst/>
                <a:latin typeface="Arimo"/>
              </a:rPr>
              <a:t>Consider g(n) = Depth of node and h(n) = Number of misplaced tiles.</a:t>
            </a:r>
          </a:p>
          <a:p>
            <a:endParaRPr lang="en-IN" dirty="0"/>
          </a:p>
        </p:txBody>
      </p:sp>
      <p:pic>
        <p:nvPicPr>
          <p:cNvPr id="2050" name="Picture 2">
            <a:extLst>
              <a:ext uri="{FF2B5EF4-FFF2-40B4-BE49-F238E27FC236}">
                <a16:creationId xmlns:a16="http://schemas.microsoft.com/office/drawing/2014/main" id="{0CC71F17-C93C-438C-8EB1-11503CB0C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397" y="3123753"/>
            <a:ext cx="382905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279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AD83-7BFA-4BE8-B485-B807FB8686CD}"/>
              </a:ext>
            </a:extLst>
          </p:cNvPr>
          <p:cNvSpPr>
            <a:spLocks noGrp="1"/>
          </p:cNvSpPr>
          <p:nvPr>
            <p:ph type="title"/>
          </p:nvPr>
        </p:nvSpPr>
        <p:spPr/>
        <p:txBody>
          <a:bodyPr/>
          <a:lstStyle/>
          <a:p>
            <a:r>
              <a:rPr lang="en-IN" b="1" i="0" u="sng" dirty="0">
                <a:solidFill>
                  <a:srgbClr val="303030"/>
                </a:solidFill>
                <a:effectLst/>
                <a:latin typeface="roboto condensed"/>
              </a:rPr>
              <a:t>Solution</a:t>
            </a:r>
            <a:endParaRPr lang="en-IN" dirty="0"/>
          </a:p>
        </p:txBody>
      </p:sp>
      <p:sp>
        <p:nvSpPr>
          <p:cNvPr id="3" name="Content Placeholder 2">
            <a:extLst>
              <a:ext uri="{FF2B5EF4-FFF2-40B4-BE49-F238E27FC236}">
                <a16:creationId xmlns:a16="http://schemas.microsoft.com/office/drawing/2014/main" id="{AB4C48C0-A07D-4A14-84CD-243802E4A0E4}"/>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303030"/>
                </a:solidFill>
                <a:effectLst/>
                <a:latin typeface="Arimo"/>
              </a:rPr>
              <a:t>A* Algorithm maintains a tree of paths originating at the initial state.</a:t>
            </a:r>
          </a:p>
          <a:p>
            <a:pPr algn="l" fontAlgn="base">
              <a:buFont typeface="Arial" panose="020B0604020202020204" pitchFamily="34" charset="0"/>
              <a:buChar char="•"/>
            </a:pPr>
            <a:r>
              <a:rPr lang="en-US" b="0" i="0" dirty="0">
                <a:solidFill>
                  <a:srgbClr val="303030"/>
                </a:solidFill>
                <a:effectLst/>
                <a:latin typeface="Arimo"/>
              </a:rPr>
              <a:t>It extends those paths one edge at a time.</a:t>
            </a:r>
          </a:p>
          <a:p>
            <a:pPr algn="l" fontAlgn="base">
              <a:buFont typeface="Arial" panose="020B0604020202020204" pitchFamily="34" charset="0"/>
              <a:buChar char="•"/>
            </a:pPr>
            <a:r>
              <a:rPr lang="en-US" b="0" i="0" dirty="0">
                <a:solidFill>
                  <a:srgbClr val="303030"/>
                </a:solidFill>
                <a:effectLst/>
                <a:latin typeface="Arimo"/>
              </a:rPr>
              <a:t>It continues until final state is reached.</a:t>
            </a:r>
          </a:p>
          <a:p>
            <a:endParaRPr lang="en-IN" dirty="0"/>
          </a:p>
        </p:txBody>
      </p:sp>
    </p:spTree>
    <p:extLst>
      <p:ext uri="{BB962C8B-B14F-4D97-AF65-F5344CB8AC3E}">
        <p14:creationId xmlns:p14="http://schemas.microsoft.com/office/powerpoint/2010/main" val="387778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AB8C609-CC16-4AA1-BF9B-CE4710630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384" y="198782"/>
            <a:ext cx="10442712" cy="6506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040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19A8-F2C1-42B1-BE30-5477E8560A73}"/>
              </a:ext>
            </a:extLst>
          </p:cNvPr>
          <p:cNvSpPr>
            <a:spLocks noGrp="1"/>
          </p:cNvSpPr>
          <p:nvPr>
            <p:ph type="title"/>
          </p:nvPr>
        </p:nvSpPr>
        <p:spPr/>
        <p:txBody>
          <a:bodyPr/>
          <a:lstStyle/>
          <a:p>
            <a:r>
              <a:rPr lang="en-IN" dirty="0"/>
              <a:t>Problem 2</a:t>
            </a:r>
          </a:p>
        </p:txBody>
      </p:sp>
      <p:sp>
        <p:nvSpPr>
          <p:cNvPr id="3" name="Content Placeholder 2">
            <a:extLst>
              <a:ext uri="{FF2B5EF4-FFF2-40B4-BE49-F238E27FC236}">
                <a16:creationId xmlns:a16="http://schemas.microsoft.com/office/drawing/2014/main" id="{B96ED44F-3F2F-4B5B-BF88-935DC7AE2BB3}"/>
              </a:ext>
            </a:extLst>
          </p:cNvPr>
          <p:cNvSpPr>
            <a:spLocks noGrp="1"/>
          </p:cNvSpPr>
          <p:nvPr>
            <p:ph idx="1"/>
          </p:nvPr>
        </p:nvSpPr>
        <p:spPr>
          <a:xfrm>
            <a:off x="291548" y="1825625"/>
            <a:ext cx="6082748" cy="4351338"/>
          </a:xfrm>
        </p:spPr>
        <p:txBody>
          <a:bodyPr/>
          <a:lstStyle/>
          <a:p>
            <a:r>
              <a:rPr lang="en-IN" b="0" i="0" dirty="0">
                <a:solidFill>
                  <a:srgbClr val="303030"/>
                </a:solidFill>
                <a:effectLst/>
                <a:latin typeface="Arimo"/>
              </a:rPr>
              <a:t>Consider the following graph</a:t>
            </a:r>
          </a:p>
          <a:p>
            <a:pPr algn="l" fontAlgn="base"/>
            <a:r>
              <a:rPr lang="en-US" b="0" i="0" dirty="0">
                <a:solidFill>
                  <a:srgbClr val="303030"/>
                </a:solidFill>
                <a:effectLst/>
                <a:latin typeface="Arimo"/>
              </a:rPr>
              <a:t>The numbers written on edges represent the distance between the nodes.</a:t>
            </a:r>
          </a:p>
          <a:p>
            <a:pPr algn="l" fontAlgn="base"/>
            <a:r>
              <a:rPr lang="en-US" b="0" i="0" dirty="0">
                <a:solidFill>
                  <a:srgbClr val="303030"/>
                </a:solidFill>
                <a:effectLst/>
                <a:latin typeface="Arimo"/>
              </a:rPr>
              <a:t>The numbers written on nodes represent the heuristic value.</a:t>
            </a:r>
          </a:p>
          <a:p>
            <a:pPr algn="l" fontAlgn="base"/>
            <a:r>
              <a:rPr lang="en-US" b="0" i="0" dirty="0">
                <a:solidFill>
                  <a:srgbClr val="303030"/>
                </a:solidFill>
                <a:effectLst/>
                <a:latin typeface="Arimo"/>
              </a:rPr>
              <a:t>Find the most cost-effective path to reach from start state A to final state J using A* Algorithm.</a:t>
            </a:r>
          </a:p>
          <a:p>
            <a:endParaRPr lang="en-IN" dirty="0"/>
          </a:p>
        </p:txBody>
      </p:sp>
      <p:pic>
        <p:nvPicPr>
          <p:cNvPr id="3074" name="Picture 2">
            <a:extLst>
              <a:ext uri="{FF2B5EF4-FFF2-40B4-BE49-F238E27FC236}">
                <a16:creationId xmlns:a16="http://schemas.microsoft.com/office/drawing/2014/main" id="{19D4F1E6-F69D-407C-888B-EC106D788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987" y="1943894"/>
            <a:ext cx="62960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353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B9AF-6BD6-447B-9AE3-5D1920C5B101}"/>
              </a:ext>
            </a:extLst>
          </p:cNvPr>
          <p:cNvSpPr>
            <a:spLocks noGrp="1"/>
          </p:cNvSpPr>
          <p:nvPr>
            <p:ph type="title"/>
          </p:nvPr>
        </p:nvSpPr>
        <p:spPr/>
        <p:txBody>
          <a:bodyPr/>
          <a:lstStyle/>
          <a:p>
            <a:r>
              <a:rPr lang="en-IN" b="1" i="0" u="sng" dirty="0">
                <a:solidFill>
                  <a:srgbClr val="303030"/>
                </a:solidFill>
                <a:effectLst/>
                <a:latin typeface="roboto condensed"/>
              </a:rPr>
              <a:t>Solution</a:t>
            </a:r>
            <a:endParaRPr lang="en-IN" dirty="0"/>
          </a:p>
        </p:txBody>
      </p:sp>
      <p:sp>
        <p:nvSpPr>
          <p:cNvPr id="3" name="Content Placeholder 2">
            <a:extLst>
              <a:ext uri="{FF2B5EF4-FFF2-40B4-BE49-F238E27FC236}">
                <a16:creationId xmlns:a16="http://schemas.microsoft.com/office/drawing/2014/main" id="{737A7C40-2EE0-4D9B-B2CC-8D7ECAD54B4A}"/>
              </a:ext>
            </a:extLst>
          </p:cNvPr>
          <p:cNvSpPr>
            <a:spLocks noGrp="1"/>
          </p:cNvSpPr>
          <p:nvPr>
            <p:ph idx="1"/>
          </p:nvPr>
        </p:nvSpPr>
        <p:spPr/>
        <p:txBody>
          <a:bodyPr>
            <a:normAutofit fontScale="77500" lnSpcReduction="20000"/>
          </a:bodyPr>
          <a:lstStyle/>
          <a:p>
            <a:pPr algn="l" fontAlgn="base"/>
            <a:r>
              <a:rPr lang="en-US" b="1" i="0" u="sng" dirty="0">
                <a:solidFill>
                  <a:srgbClr val="303030"/>
                </a:solidFill>
                <a:effectLst/>
                <a:latin typeface="roboto condensed"/>
              </a:rPr>
              <a:t>Step-01:</a:t>
            </a:r>
            <a:endParaRPr lang="en-US" b="1" i="0" dirty="0">
              <a:solidFill>
                <a:srgbClr val="303030"/>
              </a:solidFill>
              <a:effectLst/>
              <a:latin typeface="roboto condensed"/>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We start with node A.</a:t>
            </a:r>
          </a:p>
          <a:p>
            <a:pPr algn="l" fontAlgn="base">
              <a:buFont typeface="Arial" panose="020B0604020202020204" pitchFamily="34" charset="0"/>
              <a:buChar char="•"/>
            </a:pPr>
            <a:r>
              <a:rPr lang="en-US" b="0" i="0" dirty="0">
                <a:solidFill>
                  <a:srgbClr val="303030"/>
                </a:solidFill>
                <a:effectLst/>
                <a:latin typeface="Arimo"/>
              </a:rPr>
              <a:t>Node B and Node F can be reached from node A.</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A* Algorithm calculates f(B) and f(F).</a:t>
            </a:r>
          </a:p>
          <a:p>
            <a:pPr algn="l" fontAlgn="base">
              <a:buFont typeface="Arial" panose="020B0604020202020204" pitchFamily="34" charset="0"/>
              <a:buChar char="•"/>
            </a:pPr>
            <a:r>
              <a:rPr lang="en-US" b="0" i="0" dirty="0">
                <a:solidFill>
                  <a:srgbClr val="303030"/>
                </a:solidFill>
                <a:effectLst/>
                <a:latin typeface="Arimo"/>
              </a:rPr>
              <a:t>f(B) = 6 + 8 = 14</a:t>
            </a:r>
          </a:p>
          <a:p>
            <a:pPr algn="l" fontAlgn="base">
              <a:buFont typeface="Arial" panose="020B0604020202020204" pitchFamily="34" charset="0"/>
              <a:buChar char="•"/>
            </a:pPr>
            <a:r>
              <a:rPr lang="en-US" b="0" i="0" dirty="0">
                <a:solidFill>
                  <a:srgbClr val="303030"/>
                </a:solidFill>
                <a:effectLst/>
                <a:latin typeface="Arimo"/>
              </a:rPr>
              <a:t>f(F) = 3 + 6 = 9</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Since f(F) &lt; f(B), so it decides to go to node F.</a:t>
            </a:r>
          </a:p>
          <a:p>
            <a:pPr algn="l" fontAlgn="base"/>
            <a:r>
              <a:rPr lang="en-US" b="0" i="0" dirty="0">
                <a:solidFill>
                  <a:srgbClr val="303030"/>
                </a:solidFill>
                <a:effectLst/>
                <a:latin typeface="Arimo"/>
              </a:rPr>
              <a:t> </a:t>
            </a:r>
          </a:p>
          <a:p>
            <a:pPr algn="l" fontAlgn="base"/>
            <a:r>
              <a:rPr lang="en-US" b="1" i="0" dirty="0">
                <a:solidFill>
                  <a:srgbClr val="800000"/>
                </a:solidFill>
                <a:effectLst/>
                <a:latin typeface="Arimo"/>
              </a:rPr>
              <a:t>Path- A → F</a:t>
            </a:r>
            <a:endParaRPr lang="en-US" b="0" i="0" dirty="0">
              <a:solidFill>
                <a:srgbClr val="303030"/>
              </a:solidFill>
              <a:effectLst/>
              <a:latin typeface="Arimo"/>
            </a:endParaRPr>
          </a:p>
          <a:p>
            <a:endParaRPr lang="en-IN" dirty="0"/>
          </a:p>
        </p:txBody>
      </p:sp>
    </p:spTree>
    <p:extLst>
      <p:ext uri="{BB962C8B-B14F-4D97-AF65-F5344CB8AC3E}">
        <p14:creationId xmlns:p14="http://schemas.microsoft.com/office/powerpoint/2010/main" val="214356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183F-F050-4143-A68D-5C91F7EB44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5812BF-1B48-4507-B49B-9D2B2612ADDC}"/>
              </a:ext>
            </a:extLst>
          </p:cNvPr>
          <p:cNvSpPr>
            <a:spLocks noGrp="1"/>
          </p:cNvSpPr>
          <p:nvPr>
            <p:ph idx="1"/>
          </p:nvPr>
        </p:nvSpPr>
        <p:spPr/>
        <p:txBody>
          <a:bodyPr>
            <a:normAutofit fontScale="85000" lnSpcReduction="20000"/>
          </a:bodyPr>
          <a:lstStyle/>
          <a:p>
            <a:pPr algn="l" fontAlgn="base"/>
            <a:r>
              <a:rPr lang="en-US" b="1" i="0" u="sng" dirty="0">
                <a:solidFill>
                  <a:srgbClr val="303030"/>
                </a:solidFill>
                <a:effectLst/>
                <a:latin typeface="roboto condensed"/>
              </a:rPr>
              <a:t>Step-02:</a:t>
            </a:r>
            <a:endParaRPr lang="en-US" b="1" i="0" dirty="0">
              <a:solidFill>
                <a:srgbClr val="303030"/>
              </a:solidFill>
              <a:effectLst/>
              <a:latin typeface="roboto condensed"/>
            </a:endParaRP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Node G and Node H can be reached from node F.</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A* Algorithm calculates f(G) and f(H).</a:t>
            </a:r>
          </a:p>
          <a:p>
            <a:pPr algn="l" fontAlgn="base">
              <a:buFont typeface="Arial" panose="020B0604020202020204" pitchFamily="34" charset="0"/>
              <a:buChar char="•"/>
            </a:pPr>
            <a:r>
              <a:rPr lang="en-US" b="0" i="0" dirty="0">
                <a:solidFill>
                  <a:srgbClr val="303030"/>
                </a:solidFill>
                <a:effectLst/>
                <a:latin typeface="Arimo"/>
              </a:rPr>
              <a:t>f(G) = (3+1) + 5 = 9</a:t>
            </a:r>
          </a:p>
          <a:p>
            <a:pPr algn="l" fontAlgn="base">
              <a:buFont typeface="Arial" panose="020B0604020202020204" pitchFamily="34" charset="0"/>
              <a:buChar char="•"/>
            </a:pPr>
            <a:r>
              <a:rPr lang="en-US" b="0" i="0" dirty="0">
                <a:solidFill>
                  <a:srgbClr val="303030"/>
                </a:solidFill>
                <a:effectLst/>
                <a:latin typeface="Arimo"/>
              </a:rPr>
              <a:t>f(H) = (3+7) + 3 = 13</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Since f(G) &lt; f(H), so it decides to go to node G.</a:t>
            </a:r>
          </a:p>
          <a:p>
            <a:pPr algn="l" fontAlgn="base"/>
            <a:r>
              <a:rPr lang="en-US" b="0" i="0" dirty="0">
                <a:solidFill>
                  <a:srgbClr val="303030"/>
                </a:solidFill>
                <a:effectLst/>
                <a:latin typeface="Arimo"/>
              </a:rPr>
              <a:t> </a:t>
            </a:r>
          </a:p>
          <a:p>
            <a:pPr algn="l" fontAlgn="base"/>
            <a:r>
              <a:rPr lang="en-US" b="1" i="0" dirty="0">
                <a:solidFill>
                  <a:srgbClr val="800000"/>
                </a:solidFill>
                <a:effectLst/>
                <a:latin typeface="Arimo"/>
              </a:rPr>
              <a:t>Path- A → F → G</a:t>
            </a:r>
            <a:endParaRPr lang="en-US" b="0" i="0" dirty="0">
              <a:solidFill>
                <a:srgbClr val="303030"/>
              </a:solidFill>
              <a:effectLst/>
              <a:latin typeface="Arimo"/>
            </a:endParaRPr>
          </a:p>
          <a:p>
            <a:endParaRPr lang="en-IN" dirty="0"/>
          </a:p>
        </p:txBody>
      </p:sp>
    </p:spTree>
    <p:extLst>
      <p:ext uri="{BB962C8B-B14F-4D97-AF65-F5344CB8AC3E}">
        <p14:creationId xmlns:p14="http://schemas.microsoft.com/office/powerpoint/2010/main" val="315564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C522A-BB0A-457E-BF46-AAE4617F6A61}"/>
              </a:ext>
            </a:extLst>
          </p:cNvPr>
          <p:cNvSpPr>
            <a:spLocks noGrp="1"/>
          </p:cNvSpPr>
          <p:nvPr>
            <p:ph type="title"/>
          </p:nvPr>
        </p:nvSpPr>
        <p:spPr/>
        <p:txBody>
          <a:bodyPr>
            <a:normAutofit/>
          </a:bodyPr>
          <a:lstStyle/>
          <a:p>
            <a:r>
              <a:rPr lang="en-US" sz="3600" dirty="0">
                <a:effectLst/>
                <a:latin typeface="Rockwell" panose="02060603020205020403" pitchFamily="18" charset="0"/>
                <a:ea typeface="Calibri" panose="020F0502020204030204" pitchFamily="34" charset="0"/>
                <a:cs typeface="Calibri" panose="020F0502020204030204" pitchFamily="34" charset="0"/>
              </a:rPr>
              <a:t>Heuristic Search Techniques</a:t>
            </a:r>
            <a:endParaRPr lang="en-IN" sz="7200" dirty="0"/>
          </a:p>
        </p:txBody>
      </p:sp>
      <p:sp>
        <p:nvSpPr>
          <p:cNvPr id="3" name="Content Placeholder 2">
            <a:extLst>
              <a:ext uri="{FF2B5EF4-FFF2-40B4-BE49-F238E27FC236}">
                <a16:creationId xmlns:a16="http://schemas.microsoft.com/office/drawing/2014/main" id="{432AFD14-F495-42BA-B3A9-78B07E6B41CD}"/>
              </a:ext>
            </a:extLst>
          </p:cNvPr>
          <p:cNvSpPr>
            <a:spLocks noGrp="1"/>
          </p:cNvSpPr>
          <p:nvPr>
            <p:ph idx="1"/>
          </p:nvPr>
        </p:nvSpPr>
        <p:spPr/>
        <p:txBody>
          <a:bodyPr>
            <a:normAutofit/>
          </a:bodyPr>
          <a:lstStyle/>
          <a:p>
            <a:r>
              <a:rPr lang="en-US" dirty="0"/>
              <a:t>DFS and BFS may require too much memory to generate an entire state space</a:t>
            </a:r>
          </a:p>
          <a:p>
            <a:pPr lvl="1"/>
            <a:r>
              <a:rPr lang="en-US" dirty="0"/>
              <a:t>In these cases heuristic search is used.</a:t>
            </a:r>
          </a:p>
          <a:p>
            <a:r>
              <a:rPr lang="en-IN" dirty="0"/>
              <a:t>Heuristics help us to reduce the size of the search space.</a:t>
            </a:r>
          </a:p>
          <a:p>
            <a:r>
              <a:rPr lang="en-IN" dirty="0"/>
              <a:t>An evaluation function is applied to each state to assess how promising it is in leading to the goal.</a:t>
            </a:r>
          </a:p>
          <a:p>
            <a:endParaRPr lang="en-IN" dirty="0"/>
          </a:p>
        </p:txBody>
      </p:sp>
    </p:spTree>
    <p:extLst>
      <p:ext uri="{BB962C8B-B14F-4D97-AF65-F5344CB8AC3E}">
        <p14:creationId xmlns:p14="http://schemas.microsoft.com/office/powerpoint/2010/main" val="3352109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28EC-5EA7-4807-B1B3-3ADF326948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23555F-0C86-462D-A3A7-ED7B20FEC77B}"/>
              </a:ext>
            </a:extLst>
          </p:cNvPr>
          <p:cNvSpPr>
            <a:spLocks noGrp="1"/>
          </p:cNvSpPr>
          <p:nvPr>
            <p:ph idx="1"/>
          </p:nvPr>
        </p:nvSpPr>
        <p:spPr/>
        <p:txBody>
          <a:bodyPr>
            <a:normAutofit lnSpcReduction="10000"/>
          </a:bodyPr>
          <a:lstStyle/>
          <a:p>
            <a:pPr algn="l" fontAlgn="base"/>
            <a:r>
              <a:rPr lang="en-US" b="1" i="0" u="sng" dirty="0">
                <a:solidFill>
                  <a:srgbClr val="303030"/>
                </a:solidFill>
                <a:effectLst/>
                <a:latin typeface="roboto condensed"/>
              </a:rPr>
              <a:t>Step-03:</a:t>
            </a:r>
            <a:endParaRPr lang="en-US" b="1" i="0" dirty="0">
              <a:solidFill>
                <a:srgbClr val="303030"/>
              </a:solidFill>
              <a:effectLst/>
              <a:latin typeface="roboto condensed"/>
            </a:endParaRP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Node I can be reached from node G.</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A* Algorithm calculates f(I).</a:t>
            </a:r>
          </a:p>
          <a:p>
            <a:pPr algn="l" fontAlgn="base"/>
            <a:r>
              <a:rPr lang="en-US" b="0" i="0" dirty="0">
                <a:solidFill>
                  <a:srgbClr val="303030"/>
                </a:solidFill>
                <a:effectLst/>
                <a:latin typeface="Arimo"/>
              </a:rPr>
              <a:t>f(I) = (3+1+3) + 1 = 8</a:t>
            </a:r>
          </a:p>
          <a:p>
            <a:pPr algn="l" fontAlgn="base"/>
            <a:r>
              <a:rPr lang="en-US" b="0" i="0" dirty="0">
                <a:solidFill>
                  <a:srgbClr val="303030"/>
                </a:solidFill>
                <a:effectLst/>
                <a:latin typeface="Arimo"/>
              </a:rPr>
              <a:t>It decides to go to node I.</a:t>
            </a:r>
          </a:p>
          <a:p>
            <a:pPr algn="l" fontAlgn="base"/>
            <a:r>
              <a:rPr lang="en-US" b="0" i="0" dirty="0">
                <a:solidFill>
                  <a:srgbClr val="303030"/>
                </a:solidFill>
                <a:effectLst/>
                <a:latin typeface="Arimo"/>
              </a:rPr>
              <a:t> </a:t>
            </a:r>
          </a:p>
          <a:p>
            <a:pPr algn="l" fontAlgn="base"/>
            <a:r>
              <a:rPr lang="en-US" b="1" i="0" dirty="0">
                <a:solidFill>
                  <a:srgbClr val="800000"/>
                </a:solidFill>
                <a:effectLst/>
                <a:latin typeface="Arimo"/>
              </a:rPr>
              <a:t>Path- A → F → G → I</a:t>
            </a:r>
            <a:endParaRPr lang="en-US" b="0" i="0" dirty="0">
              <a:solidFill>
                <a:srgbClr val="303030"/>
              </a:solidFill>
              <a:effectLst/>
              <a:latin typeface="Arimo"/>
            </a:endParaRPr>
          </a:p>
          <a:p>
            <a:endParaRPr lang="en-IN" dirty="0"/>
          </a:p>
        </p:txBody>
      </p:sp>
    </p:spTree>
    <p:extLst>
      <p:ext uri="{BB962C8B-B14F-4D97-AF65-F5344CB8AC3E}">
        <p14:creationId xmlns:p14="http://schemas.microsoft.com/office/powerpoint/2010/main" val="2221741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C729-41B8-480F-B5F7-32579FBC25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5E6BDA-0955-4CCB-ADD6-EFAB0093A2CE}"/>
              </a:ext>
            </a:extLst>
          </p:cNvPr>
          <p:cNvSpPr>
            <a:spLocks noGrp="1"/>
          </p:cNvSpPr>
          <p:nvPr>
            <p:ph idx="1"/>
          </p:nvPr>
        </p:nvSpPr>
        <p:spPr/>
        <p:txBody>
          <a:bodyPr>
            <a:normAutofit fontScale="77500" lnSpcReduction="20000"/>
          </a:bodyPr>
          <a:lstStyle/>
          <a:p>
            <a:pPr algn="l" fontAlgn="base"/>
            <a:r>
              <a:rPr lang="en-IN" b="1" i="0" u="sng" dirty="0">
                <a:solidFill>
                  <a:srgbClr val="303030"/>
                </a:solidFill>
                <a:effectLst/>
                <a:latin typeface="roboto condensed"/>
              </a:rPr>
              <a:t>Step-04:</a:t>
            </a:r>
            <a:endParaRPr lang="en-IN" b="1" i="0" dirty="0">
              <a:solidFill>
                <a:srgbClr val="303030"/>
              </a:solidFill>
              <a:effectLst/>
              <a:latin typeface="roboto condensed"/>
            </a:endParaRPr>
          </a:p>
          <a:p>
            <a:pPr algn="l" fontAlgn="base"/>
            <a:r>
              <a:rPr lang="en-IN" b="0" i="0" dirty="0">
                <a:solidFill>
                  <a:srgbClr val="303030"/>
                </a:solidFill>
                <a:effectLst/>
                <a:latin typeface="Arimo"/>
              </a:rPr>
              <a:t> </a:t>
            </a:r>
          </a:p>
          <a:p>
            <a:pPr algn="l" fontAlgn="base"/>
            <a:r>
              <a:rPr lang="en-IN" b="0" i="0" dirty="0">
                <a:solidFill>
                  <a:srgbClr val="303030"/>
                </a:solidFill>
                <a:effectLst/>
                <a:latin typeface="Arimo"/>
              </a:rPr>
              <a:t>Node E, Node H and Node J can be reached from node I.</a:t>
            </a:r>
          </a:p>
          <a:p>
            <a:pPr algn="l" fontAlgn="base"/>
            <a:r>
              <a:rPr lang="en-IN" b="0" i="0" dirty="0">
                <a:solidFill>
                  <a:srgbClr val="303030"/>
                </a:solidFill>
                <a:effectLst/>
                <a:latin typeface="Arimo"/>
              </a:rPr>
              <a:t> </a:t>
            </a:r>
          </a:p>
          <a:p>
            <a:pPr algn="l" fontAlgn="base"/>
            <a:r>
              <a:rPr lang="en-IN" b="0" i="0" dirty="0">
                <a:solidFill>
                  <a:srgbClr val="303030"/>
                </a:solidFill>
                <a:effectLst/>
                <a:latin typeface="Arimo"/>
              </a:rPr>
              <a:t>A* Algorithm calculates f(E), f(H) and f(J).</a:t>
            </a:r>
          </a:p>
          <a:p>
            <a:pPr algn="l" fontAlgn="base">
              <a:buFont typeface="Arial" panose="020B0604020202020204" pitchFamily="34" charset="0"/>
              <a:buChar char="•"/>
            </a:pPr>
            <a:r>
              <a:rPr lang="en-IN" b="0" i="0" dirty="0">
                <a:solidFill>
                  <a:srgbClr val="303030"/>
                </a:solidFill>
                <a:effectLst/>
                <a:latin typeface="Arimo"/>
              </a:rPr>
              <a:t>f(E) = (3+1+3+5) + 3 = 15</a:t>
            </a:r>
          </a:p>
          <a:p>
            <a:pPr algn="l" fontAlgn="base">
              <a:buFont typeface="Arial" panose="020B0604020202020204" pitchFamily="34" charset="0"/>
              <a:buChar char="•"/>
            </a:pPr>
            <a:r>
              <a:rPr lang="en-IN" b="0" i="0" dirty="0">
                <a:solidFill>
                  <a:srgbClr val="303030"/>
                </a:solidFill>
                <a:effectLst/>
                <a:latin typeface="Arimo"/>
              </a:rPr>
              <a:t>f(H) = (3+1+3+2) + 3 = 12</a:t>
            </a:r>
          </a:p>
          <a:p>
            <a:pPr algn="l" fontAlgn="base">
              <a:buFont typeface="Arial" panose="020B0604020202020204" pitchFamily="34" charset="0"/>
              <a:buChar char="•"/>
            </a:pPr>
            <a:r>
              <a:rPr lang="en-IN" b="0" i="0" dirty="0">
                <a:solidFill>
                  <a:srgbClr val="303030"/>
                </a:solidFill>
                <a:effectLst/>
                <a:latin typeface="Arimo"/>
              </a:rPr>
              <a:t>f(J) = (3+1+3+3) + 0 = 10</a:t>
            </a:r>
          </a:p>
          <a:p>
            <a:pPr algn="l" fontAlgn="base"/>
            <a:r>
              <a:rPr lang="en-IN" b="0" i="0" dirty="0">
                <a:solidFill>
                  <a:srgbClr val="303030"/>
                </a:solidFill>
                <a:effectLst/>
                <a:latin typeface="Arimo"/>
              </a:rPr>
              <a:t> </a:t>
            </a:r>
          </a:p>
          <a:p>
            <a:pPr algn="l" fontAlgn="base"/>
            <a:r>
              <a:rPr lang="en-IN" b="0" i="0" dirty="0">
                <a:solidFill>
                  <a:srgbClr val="303030"/>
                </a:solidFill>
                <a:effectLst/>
                <a:latin typeface="Arimo"/>
              </a:rPr>
              <a:t>Since f(J) is least, so it decides to go to node J.</a:t>
            </a:r>
          </a:p>
          <a:p>
            <a:pPr algn="l" fontAlgn="base"/>
            <a:r>
              <a:rPr lang="en-IN" b="0" i="0" dirty="0">
                <a:solidFill>
                  <a:srgbClr val="303030"/>
                </a:solidFill>
                <a:effectLst/>
                <a:latin typeface="Arimo"/>
              </a:rPr>
              <a:t> </a:t>
            </a:r>
          </a:p>
          <a:p>
            <a:pPr algn="l" fontAlgn="base"/>
            <a:r>
              <a:rPr lang="en-IN" b="1" i="0" dirty="0">
                <a:solidFill>
                  <a:srgbClr val="800000"/>
                </a:solidFill>
                <a:effectLst/>
                <a:latin typeface="Arimo"/>
              </a:rPr>
              <a:t>Path- A → F → G → I → J</a:t>
            </a:r>
            <a:endParaRPr lang="en-IN" b="0" i="0" dirty="0">
              <a:solidFill>
                <a:srgbClr val="303030"/>
              </a:solidFill>
              <a:effectLst/>
              <a:latin typeface="Arimo"/>
            </a:endParaRPr>
          </a:p>
          <a:p>
            <a:endParaRPr lang="en-IN" dirty="0"/>
          </a:p>
        </p:txBody>
      </p:sp>
    </p:spTree>
    <p:extLst>
      <p:ext uri="{BB962C8B-B14F-4D97-AF65-F5344CB8AC3E}">
        <p14:creationId xmlns:p14="http://schemas.microsoft.com/office/powerpoint/2010/main" val="568193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5EEA-E439-4B5B-86A6-98638BC15BFF}"/>
              </a:ext>
            </a:extLst>
          </p:cNvPr>
          <p:cNvSpPr>
            <a:spLocks noGrp="1"/>
          </p:cNvSpPr>
          <p:nvPr>
            <p:ph type="title"/>
          </p:nvPr>
        </p:nvSpPr>
        <p:spPr/>
        <p:txBody>
          <a:bodyPr/>
          <a:lstStyle/>
          <a:p>
            <a:r>
              <a:rPr lang="en-IN" b="1" i="0" dirty="0">
                <a:solidFill>
                  <a:srgbClr val="333333"/>
                </a:solidFill>
                <a:effectLst/>
                <a:latin typeface="inter-bold"/>
              </a:rPr>
              <a:t>Points to remember</a:t>
            </a:r>
            <a:endParaRPr lang="en-IN" dirty="0"/>
          </a:p>
        </p:txBody>
      </p:sp>
      <p:sp>
        <p:nvSpPr>
          <p:cNvPr id="3" name="Content Placeholder 2">
            <a:extLst>
              <a:ext uri="{FF2B5EF4-FFF2-40B4-BE49-F238E27FC236}">
                <a16:creationId xmlns:a16="http://schemas.microsoft.com/office/drawing/2014/main" id="{CB8C2CD1-262C-4678-9C60-91CAD386BFA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 algorithm returns the path which occurred first, and it does not search for all remaining paths.</a:t>
            </a:r>
          </a:p>
          <a:p>
            <a:pPr algn="just">
              <a:buFont typeface="Arial" panose="020B0604020202020204" pitchFamily="34" charset="0"/>
              <a:buChar char="•"/>
            </a:pPr>
            <a:r>
              <a:rPr lang="en-US" b="0" i="0" dirty="0">
                <a:solidFill>
                  <a:srgbClr val="000000"/>
                </a:solidFill>
                <a:effectLst/>
                <a:latin typeface="inter-regular"/>
              </a:rPr>
              <a:t>The efficiency of A* algorithm depends on the quality of heuristic.</a:t>
            </a:r>
          </a:p>
          <a:p>
            <a:pPr algn="just">
              <a:buFont typeface="Arial" panose="020B0604020202020204" pitchFamily="34" charset="0"/>
              <a:buChar char="•"/>
            </a:pPr>
            <a:r>
              <a:rPr lang="en-US" b="0" i="0" dirty="0">
                <a:solidFill>
                  <a:srgbClr val="000000"/>
                </a:solidFill>
                <a:effectLst/>
                <a:latin typeface="inter-regular"/>
              </a:rPr>
              <a:t>A* algorithm expands all nodes which satisfy the condition f(n)</a:t>
            </a:r>
          </a:p>
          <a:p>
            <a:pPr algn="l" fontAlgn="base">
              <a:buFont typeface="Arial" panose="020B0604020202020204" pitchFamily="34" charset="0"/>
              <a:buChar char="•"/>
            </a:pPr>
            <a:r>
              <a:rPr lang="en-US" b="0" i="0" dirty="0">
                <a:solidFill>
                  <a:srgbClr val="303030"/>
                </a:solidFill>
                <a:effectLst/>
                <a:latin typeface="Arimo"/>
              </a:rPr>
              <a:t>A* Algorithm is one of the best path finding algorithms.</a:t>
            </a:r>
          </a:p>
          <a:p>
            <a:pPr algn="l" fontAlgn="base">
              <a:buFont typeface="Arial" panose="020B0604020202020204" pitchFamily="34" charset="0"/>
              <a:buChar char="•"/>
            </a:pPr>
            <a:r>
              <a:rPr lang="en-US" b="0" i="0" dirty="0">
                <a:solidFill>
                  <a:srgbClr val="303030"/>
                </a:solidFill>
                <a:effectLst/>
                <a:latin typeface="Arimo"/>
              </a:rPr>
              <a:t>But it does not produce the shortest path always.</a:t>
            </a:r>
          </a:p>
          <a:p>
            <a:pPr lvl="1" fontAlgn="base"/>
            <a:r>
              <a:rPr lang="en-US" b="0" i="0" dirty="0">
                <a:solidFill>
                  <a:srgbClr val="303030"/>
                </a:solidFill>
                <a:effectLst/>
                <a:latin typeface="Arimo"/>
              </a:rPr>
              <a:t>This is because it heavily depends on heuristics.</a:t>
            </a: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690202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470C-43FA-4471-95D3-08B07BE57F7F}"/>
              </a:ext>
            </a:extLst>
          </p:cNvPr>
          <p:cNvSpPr>
            <a:spLocks noGrp="1"/>
          </p:cNvSpPr>
          <p:nvPr>
            <p:ph type="title"/>
          </p:nvPr>
        </p:nvSpPr>
        <p:spPr/>
        <p:txBody>
          <a:bodyPr/>
          <a:lstStyle/>
          <a:p>
            <a:r>
              <a:rPr lang="en-IN" i="0" dirty="0">
                <a:solidFill>
                  <a:srgbClr val="333333"/>
                </a:solidFill>
                <a:effectLst/>
                <a:latin typeface="inter-bold"/>
              </a:rPr>
              <a:t>Completeness</a:t>
            </a:r>
            <a:r>
              <a:rPr lang="en-IN" i="0" dirty="0">
                <a:solidFill>
                  <a:srgbClr val="333333"/>
                </a:solidFill>
                <a:effectLst/>
                <a:latin typeface="inter-regular"/>
              </a:rPr>
              <a:t> </a:t>
            </a:r>
            <a:endParaRPr lang="en-IN" dirty="0"/>
          </a:p>
        </p:txBody>
      </p:sp>
      <p:sp>
        <p:nvSpPr>
          <p:cNvPr id="3" name="Content Placeholder 2">
            <a:extLst>
              <a:ext uri="{FF2B5EF4-FFF2-40B4-BE49-F238E27FC236}">
                <a16:creationId xmlns:a16="http://schemas.microsoft.com/office/drawing/2014/main" id="{B667C7DB-7848-4932-BBB5-780F902A19F6}"/>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Breadth first search and Depth first search are complete for finite state spaces.</a:t>
            </a:r>
          </a:p>
          <a:p>
            <a:pPr algn="just"/>
            <a:r>
              <a:rPr lang="en-US" b="0" i="0" dirty="0">
                <a:solidFill>
                  <a:srgbClr val="333333"/>
                </a:solidFill>
                <a:effectLst/>
                <a:latin typeface="inter-regular"/>
              </a:rPr>
              <a:t>if there is no solution and the state space is infinite then both algorithms (Breadth first search and Depth first search) </a:t>
            </a:r>
            <a:r>
              <a:rPr lang="en-US" i="0" dirty="0">
                <a:solidFill>
                  <a:srgbClr val="333333"/>
                </a:solidFill>
                <a:effectLst/>
                <a:latin typeface="inter-regular"/>
              </a:rPr>
              <a:t>and </a:t>
            </a:r>
            <a:r>
              <a:rPr lang="en-US" b="0" i="0" dirty="0">
                <a:solidFill>
                  <a:srgbClr val="333333"/>
                </a:solidFill>
                <a:effectLst/>
                <a:latin typeface="inter-regular"/>
              </a:rPr>
              <a:t>will not terminate.</a:t>
            </a:r>
          </a:p>
          <a:p>
            <a:pPr algn="just"/>
            <a:r>
              <a:rPr lang="en-US" b="0" i="0" dirty="0">
                <a:solidFill>
                  <a:srgbClr val="333333"/>
                </a:solidFill>
                <a:effectLst/>
                <a:latin typeface="inter-regular"/>
              </a:rPr>
              <a:t>Greedy Best first search is complete at least for finite domains.</a:t>
            </a:r>
          </a:p>
          <a:p>
            <a:pPr algn="just"/>
            <a:r>
              <a:rPr lang="en-US" dirty="0">
                <a:solidFill>
                  <a:srgbClr val="333333"/>
                </a:solidFill>
                <a:latin typeface="inter-regular"/>
              </a:rPr>
              <a:t>For infinite state spaces, the completeness property will depend upon the quality of the heuristic function.</a:t>
            </a:r>
          </a:p>
          <a:p>
            <a:pPr algn="just"/>
            <a:r>
              <a:rPr lang="en-US" b="0" i="0" dirty="0">
                <a:solidFill>
                  <a:srgbClr val="333333"/>
                </a:solidFill>
                <a:effectLst/>
                <a:latin typeface="inter-regular"/>
              </a:rPr>
              <a:t>A* algorithm is complete as long as:</a:t>
            </a:r>
          </a:p>
          <a:p>
            <a:pPr lvl="1" algn="just"/>
            <a:r>
              <a:rPr lang="en-US" b="0" i="0" dirty="0">
                <a:solidFill>
                  <a:srgbClr val="000000"/>
                </a:solidFill>
                <a:effectLst/>
                <a:latin typeface="inter-regular"/>
              </a:rPr>
              <a:t>Branching factor is finite.</a:t>
            </a:r>
          </a:p>
          <a:p>
            <a:pPr lvl="1" algn="just"/>
            <a:r>
              <a:rPr lang="en-US" b="0" i="0" dirty="0">
                <a:solidFill>
                  <a:srgbClr val="000000"/>
                </a:solidFill>
                <a:effectLst/>
                <a:latin typeface="inter-regular"/>
              </a:rPr>
              <a:t>Cost at every action is fixed.</a:t>
            </a:r>
          </a:p>
          <a:p>
            <a:endParaRPr lang="en-IN" dirty="0"/>
          </a:p>
        </p:txBody>
      </p:sp>
    </p:spTree>
    <p:extLst>
      <p:ext uri="{BB962C8B-B14F-4D97-AF65-F5344CB8AC3E}">
        <p14:creationId xmlns:p14="http://schemas.microsoft.com/office/powerpoint/2010/main" val="1160382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4068-AE9A-434F-AC12-23693AA8D03C}"/>
              </a:ext>
            </a:extLst>
          </p:cNvPr>
          <p:cNvSpPr>
            <a:spLocks noGrp="1"/>
          </p:cNvSpPr>
          <p:nvPr>
            <p:ph type="title"/>
          </p:nvPr>
        </p:nvSpPr>
        <p:spPr/>
        <p:txBody>
          <a:bodyPr/>
          <a:lstStyle/>
          <a:p>
            <a:r>
              <a:rPr lang="en-IN" dirty="0"/>
              <a:t>Quality of solution (Optimality)</a:t>
            </a:r>
          </a:p>
        </p:txBody>
      </p:sp>
      <p:sp>
        <p:nvSpPr>
          <p:cNvPr id="3" name="Content Placeholder 2">
            <a:extLst>
              <a:ext uri="{FF2B5EF4-FFF2-40B4-BE49-F238E27FC236}">
                <a16:creationId xmlns:a16="http://schemas.microsoft.com/office/drawing/2014/main" id="{7644A0EF-841A-4578-93F6-DA0C516D131B}"/>
              </a:ext>
            </a:extLst>
          </p:cNvPr>
          <p:cNvSpPr>
            <a:spLocks noGrp="1"/>
          </p:cNvSpPr>
          <p:nvPr>
            <p:ph idx="1"/>
          </p:nvPr>
        </p:nvSpPr>
        <p:spPr/>
        <p:txBody>
          <a:bodyPr/>
          <a:lstStyle/>
          <a:p>
            <a:r>
              <a:rPr lang="en-US" b="0" i="0" dirty="0">
                <a:solidFill>
                  <a:srgbClr val="333333"/>
                </a:solidFill>
                <a:effectLst/>
                <a:latin typeface="inter-regular"/>
              </a:rPr>
              <a:t>Sin</a:t>
            </a:r>
            <a:r>
              <a:rPr lang="en-US" dirty="0">
                <a:solidFill>
                  <a:srgbClr val="333333"/>
                </a:solidFill>
                <a:latin typeface="inter-regular"/>
              </a:rPr>
              <a:t>ce greedy BFS considers only h(n), it may find a sub-optimal (with larger number of moves than moves required to find the optimal solution) solution.</a:t>
            </a:r>
          </a:p>
          <a:p>
            <a:r>
              <a:rPr lang="en-US" b="0" i="0" dirty="0">
                <a:effectLst/>
                <a:latin typeface="inter-regular"/>
              </a:rPr>
              <a:t>If the heuristic function h(n) is admissible, then A* tree search will always find the least cost path.</a:t>
            </a:r>
          </a:p>
          <a:p>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657244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B43A-159D-4F23-B4F9-0AD0EF6689E6}"/>
              </a:ext>
            </a:extLst>
          </p:cNvPr>
          <p:cNvSpPr>
            <a:spLocks noGrp="1"/>
          </p:cNvSpPr>
          <p:nvPr>
            <p:ph type="title"/>
          </p:nvPr>
        </p:nvSpPr>
        <p:spPr/>
        <p:txBody>
          <a:bodyPr/>
          <a:lstStyle/>
          <a:p>
            <a:r>
              <a:rPr lang="en-IN" dirty="0"/>
              <a:t>Space Complexity</a:t>
            </a:r>
          </a:p>
        </p:txBody>
      </p:sp>
      <p:sp>
        <p:nvSpPr>
          <p:cNvPr id="3" name="Content Placeholder 2">
            <a:extLst>
              <a:ext uri="{FF2B5EF4-FFF2-40B4-BE49-F238E27FC236}">
                <a16:creationId xmlns:a16="http://schemas.microsoft.com/office/drawing/2014/main" id="{431A2B43-3494-4733-8E2C-BB75985D030A}"/>
              </a:ext>
            </a:extLst>
          </p:cNvPr>
          <p:cNvSpPr>
            <a:spLocks noGrp="1"/>
          </p:cNvSpPr>
          <p:nvPr>
            <p:ph idx="1"/>
          </p:nvPr>
        </p:nvSpPr>
        <p:spPr/>
        <p:txBody>
          <a:bodyPr/>
          <a:lstStyle/>
          <a:p>
            <a:r>
              <a:rPr lang="en-US" dirty="0"/>
              <a:t>space in terms of the maximum number of nodes stored in memory</a:t>
            </a:r>
            <a:endParaRPr lang="en-IN" dirty="0"/>
          </a:p>
          <a:p>
            <a:pPr lvl="1"/>
            <a:r>
              <a:rPr lang="en-IN" dirty="0"/>
              <a:t>Number of nodes in OPEN list </a:t>
            </a:r>
          </a:p>
          <a:p>
            <a:r>
              <a:rPr lang="en-IN" dirty="0"/>
              <a:t>OPEN list grows </a:t>
            </a:r>
          </a:p>
          <a:p>
            <a:pPr lvl="1"/>
            <a:r>
              <a:rPr lang="en-IN" dirty="0"/>
              <a:t>linearly for Depth First Search</a:t>
            </a:r>
          </a:p>
          <a:p>
            <a:pPr lvl="1"/>
            <a:r>
              <a:rPr lang="en-IN" dirty="0"/>
              <a:t>Exponentially for Breadth First Search</a:t>
            </a:r>
          </a:p>
          <a:p>
            <a:pPr lvl="1"/>
            <a:r>
              <a:rPr lang="en-IN" dirty="0"/>
              <a:t>Depending on the accuracy of heuristic search In case of Greedy BFS</a:t>
            </a:r>
          </a:p>
          <a:p>
            <a:pPr lvl="2"/>
            <a:r>
              <a:rPr lang="en-IN" dirty="0"/>
              <a:t>If the heuristic function is accurate, the list will grow linearly</a:t>
            </a:r>
          </a:p>
          <a:p>
            <a:pPr lvl="2"/>
            <a:r>
              <a:rPr lang="en-IN" dirty="0"/>
              <a:t>Otherwise it grows exponentially</a:t>
            </a:r>
          </a:p>
          <a:p>
            <a:endParaRPr lang="en-IN" dirty="0"/>
          </a:p>
          <a:p>
            <a:pPr lvl="1"/>
            <a:endParaRPr lang="en-IN" dirty="0"/>
          </a:p>
        </p:txBody>
      </p:sp>
    </p:spTree>
    <p:extLst>
      <p:ext uri="{BB962C8B-B14F-4D97-AF65-F5344CB8AC3E}">
        <p14:creationId xmlns:p14="http://schemas.microsoft.com/office/powerpoint/2010/main" val="3025762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70F5-D42C-4718-8A99-878428700F70}"/>
              </a:ext>
            </a:extLst>
          </p:cNvPr>
          <p:cNvSpPr>
            <a:spLocks noGrp="1"/>
          </p:cNvSpPr>
          <p:nvPr>
            <p:ph type="title"/>
          </p:nvPr>
        </p:nvSpPr>
        <p:spPr/>
        <p:txBody>
          <a:bodyPr/>
          <a:lstStyle/>
          <a:p>
            <a:r>
              <a:rPr lang="en-IN" b="1" i="0" dirty="0">
                <a:solidFill>
                  <a:srgbClr val="333333"/>
                </a:solidFill>
                <a:effectLst/>
                <a:latin typeface="inter-bold"/>
              </a:rPr>
              <a:t>Space Complexity</a:t>
            </a:r>
            <a:endParaRPr lang="en-IN" dirty="0"/>
          </a:p>
        </p:txBody>
      </p:sp>
      <p:sp>
        <p:nvSpPr>
          <p:cNvPr id="3" name="Content Placeholder 2">
            <a:extLst>
              <a:ext uri="{FF2B5EF4-FFF2-40B4-BE49-F238E27FC236}">
                <a16:creationId xmlns:a16="http://schemas.microsoft.com/office/drawing/2014/main" id="{9C87251E-DD35-4C39-8AB4-69A8AEA22956}"/>
              </a:ext>
            </a:extLst>
          </p:cNvPr>
          <p:cNvSpPr>
            <a:spLocks noGrp="1"/>
          </p:cNvSpPr>
          <p:nvPr>
            <p:ph idx="1"/>
          </p:nvPr>
        </p:nvSpPr>
        <p:spPr/>
        <p:txBody>
          <a:bodyPr>
            <a:normAutofit lnSpcReduction="10000"/>
          </a:bodyPr>
          <a:lstStyle/>
          <a:p>
            <a:r>
              <a:rPr lang="en-US" b="0" i="0" dirty="0">
                <a:solidFill>
                  <a:srgbClr val="333333"/>
                </a:solidFill>
                <a:effectLst/>
                <a:latin typeface="inter-regular"/>
              </a:rPr>
              <a:t>The space complexity of A* search algorithm is </a:t>
            </a:r>
            <a:r>
              <a:rPr lang="en-US" i="0" dirty="0">
                <a:solidFill>
                  <a:srgbClr val="333333"/>
                </a:solidFill>
                <a:effectLst/>
                <a:latin typeface="inter-bold"/>
              </a:rPr>
              <a:t>O(b</a:t>
            </a:r>
            <a:r>
              <a:rPr lang="en-US" i="0" baseline="30000" dirty="0">
                <a:solidFill>
                  <a:srgbClr val="333333"/>
                </a:solidFill>
                <a:effectLst/>
                <a:latin typeface="inter-bold"/>
              </a:rPr>
              <a:t>d</a:t>
            </a:r>
            <a:r>
              <a:rPr lang="en-US" i="0" dirty="0">
                <a:solidFill>
                  <a:srgbClr val="333333"/>
                </a:solidFill>
                <a:effectLst/>
                <a:latin typeface="inter-bold"/>
              </a:rPr>
              <a:t>)</a:t>
            </a:r>
          </a:p>
          <a:p>
            <a:r>
              <a:rPr lang="en-US" dirty="0"/>
              <a:t>Imagine searching a uniform tree where every state has b successors. </a:t>
            </a:r>
          </a:p>
          <a:p>
            <a:r>
              <a:rPr lang="en-US" dirty="0"/>
              <a:t>The root of the search tree generates b nodes at the first level, each of which generates b more nodes, for a total of b</a:t>
            </a:r>
            <a:r>
              <a:rPr lang="en-US" baseline="30000" dirty="0"/>
              <a:t>2</a:t>
            </a:r>
            <a:r>
              <a:rPr lang="en-US" dirty="0"/>
              <a:t> at the second level. </a:t>
            </a:r>
          </a:p>
          <a:p>
            <a:r>
              <a:rPr lang="en-US" dirty="0"/>
              <a:t>Each of these generates b more nodes, yielding b</a:t>
            </a:r>
            <a:r>
              <a:rPr lang="en-US" baseline="30000" dirty="0"/>
              <a:t>3</a:t>
            </a:r>
            <a:r>
              <a:rPr lang="en-US" dirty="0"/>
              <a:t> nodes at the third level, and so on. </a:t>
            </a:r>
          </a:p>
          <a:p>
            <a:r>
              <a:rPr lang="en-US" dirty="0"/>
              <a:t>Now suppose that the solution is at depth d. </a:t>
            </a:r>
          </a:p>
          <a:p>
            <a:r>
              <a:rPr lang="en-US" dirty="0"/>
              <a:t>In the worst case, it is the last node generated at that level. </a:t>
            </a:r>
          </a:p>
          <a:p>
            <a:r>
              <a:rPr lang="en-US" dirty="0"/>
              <a:t>Then the total number of nodes generated is</a:t>
            </a:r>
          </a:p>
          <a:p>
            <a:pPr lvl="1"/>
            <a:r>
              <a:rPr lang="en-IN" dirty="0"/>
              <a:t>b + b</a:t>
            </a:r>
            <a:r>
              <a:rPr lang="en-IN" baseline="30000" dirty="0"/>
              <a:t>2</a:t>
            </a:r>
            <a:r>
              <a:rPr lang="en-IN" dirty="0"/>
              <a:t> + b</a:t>
            </a:r>
            <a:r>
              <a:rPr lang="en-IN" baseline="30000" dirty="0"/>
              <a:t>3</a:t>
            </a:r>
            <a:r>
              <a:rPr lang="en-IN" dirty="0"/>
              <a:t> + ··· + b</a:t>
            </a:r>
            <a:r>
              <a:rPr lang="en-IN" baseline="30000" dirty="0"/>
              <a:t>d</a:t>
            </a:r>
            <a:r>
              <a:rPr lang="en-IN" dirty="0"/>
              <a:t> = O(b</a:t>
            </a:r>
            <a:r>
              <a:rPr lang="en-IN" baseline="30000" dirty="0"/>
              <a:t>d</a:t>
            </a:r>
            <a:r>
              <a:rPr lang="en-IN" dirty="0"/>
              <a:t>) .</a:t>
            </a:r>
          </a:p>
        </p:txBody>
      </p:sp>
    </p:spTree>
    <p:extLst>
      <p:ext uri="{BB962C8B-B14F-4D97-AF65-F5344CB8AC3E}">
        <p14:creationId xmlns:p14="http://schemas.microsoft.com/office/powerpoint/2010/main" val="3248504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14A4-A4AA-4527-815A-B6BBE5533E84}"/>
              </a:ext>
            </a:extLst>
          </p:cNvPr>
          <p:cNvSpPr>
            <a:spLocks noGrp="1"/>
          </p:cNvSpPr>
          <p:nvPr>
            <p:ph type="title"/>
          </p:nvPr>
        </p:nvSpPr>
        <p:spPr/>
        <p:txBody>
          <a:bodyPr/>
          <a:lstStyle/>
          <a:p>
            <a:r>
              <a:rPr lang="en-IN" i="0" dirty="0">
                <a:solidFill>
                  <a:srgbClr val="333333"/>
                </a:solidFill>
                <a:effectLst/>
                <a:latin typeface="inter-bold"/>
              </a:rPr>
              <a:t>Time Complexity</a:t>
            </a:r>
            <a:endParaRPr lang="en-IN" dirty="0"/>
          </a:p>
        </p:txBody>
      </p:sp>
      <p:sp>
        <p:nvSpPr>
          <p:cNvPr id="3" name="Content Placeholder 2">
            <a:extLst>
              <a:ext uri="{FF2B5EF4-FFF2-40B4-BE49-F238E27FC236}">
                <a16:creationId xmlns:a16="http://schemas.microsoft.com/office/drawing/2014/main" id="{C6D9BA18-FCA0-4CDF-B43A-8D7DA29CDFE8}"/>
              </a:ext>
            </a:extLst>
          </p:cNvPr>
          <p:cNvSpPr>
            <a:spLocks noGrp="1"/>
          </p:cNvSpPr>
          <p:nvPr>
            <p:ph idx="1"/>
          </p:nvPr>
        </p:nvSpPr>
        <p:spPr/>
        <p:txBody>
          <a:bodyPr>
            <a:normAutofit fontScale="92500" lnSpcReduction="10000"/>
          </a:bodyPr>
          <a:lstStyle/>
          <a:p>
            <a:r>
              <a:rPr lang="en-US" dirty="0"/>
              <a:t>Time is often measured in terms of the number of nodes generated during the search, </a:t>
            </a:r>
          </a:p>
          <a:p>
            <a:r>
              <a:rPr lang="en-US" dirty="0"/>
              <a:t>If goal node exists, in both cases (</a:t>
            </a:r>
            <a:r>
              <a:rPr lang="en-US" b="0" i="0" dirty="0">
                <a:solidFill>
                  <a:srgbClr val="333333"/>
                </a:solidFill>
                <a:effectLst/>
                <a:latin typeface="inter-regular"/>
              </a:rPr>
              <a:t>Breadth first search and Depth first search) </a:t>
            </a:r>
            <a:r>
              <a:rPr lang="en-US" dirty="0"/>
              <a:t>time taken to find it depends on where the goal node is.</a:t>
            </a:r>
          </a:p>
          <a:p>
            <a:r>
              <a:rPr lang="en-US" b="0" i="0" dirty="0">
                <a:solidFill>
                  <a:srgbClr val="333333"/>
                </a:solidFill>
                <a:effectLst/>
                <a:latin typeface="inter-regular"/>
              </a:rPr>
              <a:t>The time complexity of greedy and A* search algorithm depends on heuristic function</a:t>
            </a:r>
            <a:endParaRPr lang="en-US" dirty="0">
              <a:solidFill>
                <a:srgbClr val="333333"/>
              </a:solidFill>
              <a:latin typeface="inter-regular"/>
            </a:endParaRPr>
          </a:p>
          <a:p>
            <a:pPr lvl="1"/>
            <a:r>
              <a:rPr lang="en-US" b="0" i="0" dirty="0">
                <a:solidFill>
                  <a:srgbClr val="333333"/>
                </a:solidFill>
                <a:effectLst/>
                <a:latin typeface="inter-regular"/>
              </a:rPr>
              <a:t>With a perfect heuristic function the search will find the goal in linear time.</a:t>
            </a:r>
          </a:p>
          <a:p>
            <a:pPr lvl="1"/>
            <a:r>
              <a:rPr lang="en-US" dirty="0">
                <a:solidFill>
                  <a:srgbClr val="333333"/>
                </a:solidFill>
                <a:latin typeface="inter-regular"/>
              </a:rPr>
              <a:t>Otherwise the time required too tends to be exponential in practice (as it is difficult to find a very good heuristic function)</a:t>
            </a:r>
            <a:endParaRPr lang="en-US" b="0" i="0" dirty="0">
              <a:solidFill>
                <a:srgbClr val="333333"/>
              </a:solidFill>
              <a:effectLst/>
              <a:latin typeface="inter-regular"/>
            </a:endParaRPr>
          </a:p>
          <a:p>
            <a:r>
              <a:rPr lang="en-US" b="0" i="0" dirty="0">
                <a:solidFill>
                  <a:srgbClr val="333333"/>
                </a:solidFill>
                <a:effectLst/>
                <a:latin typeface="inter-regular"/>
              </a:rPr>
              <a:t>and the number of nodes expanded is exponential to the depth of solution d. So the time complexity is O(b</a:t>
            </a:r>
            <a:r>
              <a:rPr lang="en-US" b="0" i="0" baseline="30000" dirty="0">
                <a:solidFill>
                  <a:srgbClr val="333333"/>
                </a:solidFill>
                <a:effectLst/>
                <a:latin typeface="inter-regular"/>
              </a:rPr>
              <a:t>d</a:t>
            </a:r>
            <a:r>
              <a:rPr lang="en-US" b="0" i="0" dirty="0">
                <a:solidFill>
                  <a:srgbClr val="333333"/>
                </a:solidFill>
                <a:effectLst/>
                <a:latin typeface="inter-regular"/>
              </a:rPr>
              <a:t>), where b is the branching factor.</a:t>
            </a:r>
            <a:endParaRPr lang="en-IN" dirty="0"/>
          </a:p>
        </p:txBody>
      </p:sp>
    </p:spTree>
    <p:extLst>
      <p:ext uri="{BB962C8B-B14F-4D97-AF65-F5344CB8AC3E}">
        <p14:creationId xmlns:p14="http://schemas.microsoft.com/office/powerpoint/2010/main" val="693340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D891-A4D5-44CE-A467-B7D075021C2F}"/>
              </a:ext>
            </a:extLst>
          </p:cNvPr>
          <p:cNvSpPr>
            <a:spLocks noGrp="1"/>
          </p:cNvSpPr>
          <p:nvPr>
            <p:ph type="title"/>
          </p:nvPr>
        </p:nvSpPr>
        <p:spPr/>
        <p:txBody>
          <a:bodyPr/>
          <a:lstStyle/>
          <a:p>
            <a:r>
              <a:rPr lang="en-IN" dirty="0"/>
              <a:t>To check accuracy of the heuristic functions</a:t>
            </a:r>
          </a:p>
        </p:txBody>
      </p:sp>
      <p:sp>
        <p:nvSpPr>
          <p:cNvPr id="3" name="Content Placeholder 2">
            <a:extLst>
              <a:ext uri="{FF2B5EF4-FFF2-40B4-BE49-F238E27FC236}">
                <a16:creationId xmlns:a16="http://schemas.microsoft.com/office/drawing/2014/main" id="{981D1A20-DCE7-4C09-9DD6-A086B5890F40}"/>
              </a:ext>
            </a:extLst>
          </p:cNvPr>
          <p:cNvSpPr>
            <a:spLocks noGrp="1"/>
          </p:cNvSpPr>
          <p:nvPr>
            <p:ph idx="1"/>
          </p:nvPr>
        </p:nvSpPr>
        <p:spPr/>
        <p:txBody>
          <a:bodyPr>
            <a:normAutofit lnSpcReduction="10000"/>
          </a:bodyPr>
          <a:lstStyle/>
          <a:p>
            <a:r>
              <a:rPr lang="en-IN" dirty="0"/>
              <a:t>A perfect heuristic function would only inspect nodes that lead to the goal node.</a:t>
            </a:r>
          </a:p>
          <a:p>
            <a:r>
              <a:rPr lang="en-IN" dirty="0"/>
              <a:t>Otherwise search would often pick nodes that are not part of the path.</a:t>
            </a:r>
          </a:p>
          <a:p>
            <a:r>
              <a:rPr lang="en-IN" dirty="0"/>
              <a:t>Effective branching factor</a:t>
            </a:r>
          </a:p>
          <a:p>
            <a:pPr lvl="1"/>
            <a:r>
              <a:rPr lang="en-IN" dirty="0"/>
              <a:t>No of extra nodes a search algorithm inspects</a:t>
            </a:r>
          </a:p>
          <a:p>
            <a:r>
              <a:rPr lang="en-IN" dirty="0"/>
              <a:t>Effective branching factor= total nodes expanded/ nodes in the solution</a:t>
            </a:r>
          </a:p>
          <a:p>
            <a:r>
              <a:rPr lang="en-IN" dirty="0"/>
              <a:t>For a perfect heuristic function effective branching factor would tend to be 1.</a:t>
            </a:r>
          </a:p>
          <a:p>
            <a:pPr lvl="1"/>
            <a:endParaRPr lang="en-IN" dirty="0"/>
          </a:p>
        </p:txBody>
      </p:sp>
    </p:spTree>
    <p:extLst>
      <p:ext uri="{BB962C8B-B14F-4D97-AF65-F5344CB8AC3E}">
        <p14:creationId xmlns:p14="http://schemas.microsoft.com/office/powerpoint/2010/main" val="4173994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7456-0F83-4B72-9D7E-ABAFB0A36031}"/>
              </a:ext>
            </a:extLst>
          </p:cNvPr>
          <p:cNvSpPr>
            <a:spLocks noGrp="1"/>
          </p:cNvSpPr>
          <p:nvPr>
            <p:ph type="title"/>
          </p:nvPr>
        </p:nvSpPr>
        <p:spPr/>
        <p:txBody>
          <a:bodyPr/>
          <a:lstStyle/>
          <a:p>
            <a:r>
              <a:rPr lang="en-IN" dirty="0"/>
              <a:t>Hill Climbing</a:t>
            </a:r>
          </a:p>
        </p:txBody>
      </p:sp>
      <p:sp>
        <p:nvSpPr>
          <p:cNvPr id="3" name="Content Placeholder 2">
            <a:extLst>
              <a:ext uri="{FF2B5EF4-FFF2-40B4-BE49-F238E27FC236}">
                <a16:creationId xmlns:a16="http://schemas.microsoft.com/office/drawing/2014/main" id="{3F2FE21E-6A18-48D9-9EFB-A9845F9737EC}"/>
              </a:ext>
            </a:extLst>
          </p:cNvPr>
          <p:cNvSpPr>
            <a:spLocks noGrp="1"/>
          </p:cNvSpPr>
          <p:nvPr>
            <p:ph idx="1"/>
          </p:nvPr>
        </p:nvSpPr>
        <p:spPr/>
        <p:txBody>
          <a:bodyPr>
            <a:normAutofit fontScale="62500" lnSpcReduction="20000"/>
          </a:bodyPr>
          <a:lstStyle/>
          <a:p>
            <a:pPr algn="just">
              <a:buFont typeface="Arial" panose="020B0604020202020204" pitchFamily="34" charset="0"/>
              <a:buChar char="•"/>
            </a:pPr>
            <a:r>
              <a:rPr lang="en-US" b="0" i="0" dirty="0">
                <a:solidFill>
                  <a:srgbClr val="273239"/>
                </a:solidFill>
                <a:effectLst/>
                <a:latin typeface="urw-din"/>
              </a:rPr>
              <a:t>Hill Climbing is a heuristic search used for mathematical optimization problems in the field of Artificial Intelligence. </a:t>
            </a:r>
          </a:p>
          <a:p>
            <a:pPr algn="just">
              <a:buFont typeface="Arial" panose="020B0604020202020204" pitchFamily="34" charset="0"/>
              <a:buChar char="•"/>
            </a:pPr>
            <a:r>
              <a:rPr lang="en-US" b="0" i="0" dirty="0">
                <a:solidFill>
                  <a:srgbClr val="273239"/>
                </a:solidFill>
                <a:effectLst/>
                <a:latin typeface="urw-din"/>
              </a:rPr>
              <a:t>Given a large set of inputs and a good heuristic function, it tries to find a sufficiently good solution to the problem. This solution may not be the global optimal maximum</a:t>
            </a:r>
          </a:p>
          <a:p>
            <a:pPr algn="just">
              <a:buFont typeface="Arial" panose="020B0604020202020204" pitchFamily="34" charset="0"/>
              <a:buChar char="•"/>
            </a:pPr>
            <a:r>
              <a:rPr lang="en-US" b="0" i="0" dirty="0">
                <a:solidFill>
                  <a:srgbClr val="000000"/>
                </a:solidFill>
                <a:effectLst/>
                <a:latin typeface="inter-regular"/>
              </a:rPr>
              <a:t>Hill climbing algorithm is a local search algorithm which continuously moves in the direction of increasing elevation/value to find the peak of the mountain or best solution to the problem. </a:t>
            </a:r>
          </a:p>
          <a:p>
            <a:pPr algn="just">
              <a:buFont typeface="Arial" panose="020B0604020202020204" pitchFamily="34" charset="0"/>
              <a:buChar char="•"/>
            </a:pPr>
            <a:r>
              <a:rPr lang="en-US" b="0" i="0" dirty="0">
                <a:solidFill>
                  <a:srgbClr val="000000"/>
                </a:solidFill>
                <a:effectLst/>
                <a:latin typeface="inter-regular"/>
              </a:rPr>
              <a:t>It terminates when it reaches a peak value where no neighbor has a higher value.</a:t>
            </a:r>
          </a:p>
          <a:p>
            <a:pPr algn="just">
              <a:buFont typeface="Arial" panose="020B0604020202020204" pitchFamily="34" charset="0"/>
              <a:buChar char="•"/>
            </a:pPr>
            <a:r>
              <a:rPr lang="en-US" b="0" i="0" dirty="0">
                <a:solidFill>
                  <a:srgbClr val="000000"/>
                </a:solidFill>
                <a:effectLst/>
                <a:latin typeface="inter-regular"/>
              </a:rPr>
              <a:t>Hill climbing algorithm is a technique which is used for optimizing the mathematical problems. </a:t>
            </a:r>
          </a:p>
          <a:p>
            <a:pPr algn="just">
              <a:buFont typeface="Arial" panose="020B0604020202020204" pitchFamily="34" charset="0"/>
              <a:buChar char="•"/>
            </a:pPr>
            <a:r>
              <a:rPr lang="en-US" b="0" i="0" dirty="0">
                <a:solidFill>
                  <a:srgbClr val="000000"/>
                </a:solidFill>
                <a:effectLst/>
                <a:latin typeface="inter-regular"/>
              </a:rPr>
              <a:t>One of the widely discussed examples of Hill climbing algorithm is Traveling-salesman Problem in which we need to minimize the distance traveled by the salesman.</a:t>
            </a:r>
          </a:p>
          <a:p>
            <a:pPr algn="just">
              <a:buFont typeface="Arial" panose="020B0604020202020204" pitchFamily="34" charset="0"/>
              <a:buChar char="•"/>
            </a:pPr>
            <a:r>
              <a:rPr lang="en-US" b="0" i="0" dirty="0">
                <a:solidFill>
                  <a:srgbClr val="000000"/>
                </a:solidFill>
                <a:effectLst/>
                <a:latin typeface="inter-regular"/>
              </a:rPr>
              <a:t>It is also called greedy local search as it only looks to its good immediate neighbor state and not beyond that.</a:t>
            </a:r>
          </a:p>
          <a:p>
            <a:pPr algn="just">
              <a:buFont typeface="Arial" panose="020B0604020202020204" pitchFamily="34" charset="0"/>
              <a:buChar char="•"/>
            </a:pPr>
            <a:r>
              <a:rPr lang="en-US" b="0" i="0" dirty="0">
                <a:solidFill>
                  <a:srgbClr val="000000"/>
                </a:solidFill>
                <a:effectLst/>
                <a:latin typeface="inter-regular"/>
              </a:rPr>
              <a:t>A node of hill climbing algorithm has two components which are state and value.</a:t>
            </a:r>
          </a:p>
          <a:p>
            <a:pPr algn="just">
              <a:buFont typeface="Arial" panose="020B0604020202020204" pitchFamily="34" charset="0"/>
              <a:buChar char="•"/>
            </a:pPr>
            <a:r>
              <a:rPr lang="en-US" b="0" i="0" dirty="0">
                <a:solidFill>
                  <a:srgbClr val="000000"/>
                </a:solidFill>
                <a:effectLst/>
                <a:latin typeface="inter-regular"/>
              </a:rPr>
              <a:t>Hill Climbing is mostly used when a good heuristic is available.</a:t>
            </a:r>
          </a:p>
          <a:p>
            <a:pPr algn="just">
              <a:buFont typeface="Arial" panose="020B0604020202020204" pitchFamily="34" charset="0"/>
              <a:buChar char="•"/>
            </a:pPr>
            <a:r>
              <a:rPr lang="en-US" b="0" i="0" dirty="0">
                <a:solidFill>
                  <a:srgbClr val="000000"/>
                </a:solidFill>
                <a:effectLst/>
                <a:latin typeface="inter-regular"/>
              </a:rPr>
              <a:t>In this algorithm, we don't need to maintain and handle the search tree or graph as it only keeps a single current state.</a:t>
            </a:r>
          </a:p>
          <a:p>
            <a:endParaRPr lang="en-IN" dirty="0"/>
          </a:p>
        </p:txBody>
      </p:sp>
    </p:spTree>
    <p:extLst>
      <p:ext uri="{BB962C8B-B14F-4D97-AF65-F5344CB8AC3E}">
        <p14:creationId xmlns:p14="http://schemas.microsoft.com/office/powerpoint/2010/main" val="127051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C283-CB9C-4585-89CC-AA0117DB2258}"/>
              </a:ext>
            </a:extLst>
          </p:cNvPr>
          <p:cNvSpPr>
            <a:spLocks noGrp="1"/>
          </p:cNvSpPr>
          <p:nvPr>
            <p:ph type="title"/>
          </p:nvPr>
        </p:nvSpPr>
        <p:spPr/>
        <p:txBody>
          <a:bodyPr/>
          <a:lstStyle/>
          <a:p>
            <a:r>
              <a:rPr lang="en-US" sz="4400" dirty="0">
                <a:effectLst/>
                <a:latin typeface="Rockwell" panose="02060603020205020403" pitchFamily="18" charset="0"/>
                <a:ea typeface="Calibri" panose="020F0502020204030204" pitchFamily="34" charset="0"/>
                <a:cs typeface="Calibri" panose="020F0502020204030204" pitchFamily="34" charset="0"/>
              </a:rPr>
              <a:t>Heuristic Search Techniques</a:t>
            </a:r>
            <a:endParaRPr lang="en-IN" dirty="0"/>
          </a:p>
        </p:txBody>
      </p:sp>
      <p:sp>
        <p:nvSpPr>
          <p:cNvPr id="3" name="Content Placeholder 2">
            <a:extLst>
              <a:ext uri="{FF2B5EF4-FFF2-40B4-BE49-F238E27FC236}">
                <a16:creationId xmlns:a16="http://schemas.microsoft.com/office/drawing/2014/main" id="{F324A40F-496F-4456-867F-1BE6F44936E5}"/>
              </a:ext>
            </a:extLst>
          </p:cNvPr>
          <p:cNvSpPr>
            <a:spLocks noGrp="1"/>
          </p:cNvSpPr>
          <p:nvPr>
            <p:ph idx="1"/>
          </p:nvPr>
        </p:nvSpPr>
        <p:spPr/>
        <p:txBody>
          <a:bodyPr/>
          <a:lstStyle/>
          <a:p>
            <a:r>
              <a:rPr lang="en-US" dirty="0"/>
              <a:t>Heuristic searches incorporate the use of domain specific knowledge in the process of choosing which node to visit next in the search process.</a:t>
            </a:r>
          </a:p>
          <a:p>
            <a:r>
              <a:rPr lang="en-US" dirty="0"/>
              <a:t>This domain specific knowledge is used in form of heuristics.</a:t>
            </a:r>
          </a:p>
          <a:p>
            <a:r>
              <a:rPr lang="en-US" dirty="0"/>
              <a:t>Using the domain knowledge is meant to speed up the search process.</a:t>
            </a:r>
          </a:p>
          <a:p>
            <a:r>
              <a:rPr lang="en-US" dirty="0"/>
              <a:t>Search methods that use heuristics are described as weak methods.</a:t>
            </a:r>
          </a:p>
          <a:p>
            <a:pPr lvl="1"/>
            <a:r>
              <a:rPr lang="en-US" dirty="0"/>
              <a:t>Since the knowledge used is weak in that it usually helps but does not always help to find a solution.</a:t>
            </a:r>
          </a:p>
          <a:p>
            <a:pPr lvl="2"/>
            <a:r>
              <a:rPr lang="en-US" dirty="0"/>
              <a:t>Heuristic functions are not guaranteed to be completely accurate.</a:t>
            </a:r>
            <a:endParaRPr lang="en-IN" dirty="0"/>
          </a:p>
        </p:txBody>
      </p:sp>
    </p:spTree>
    <p:extLst>
      <p:ext uri="{BB962C8B-B14F-4D97-AF65-F5344CB8AC3E}">
        <p14:creationId xmlns:p14="http://schemas.microsoft.com/office/powerpoint/2010/main" val="2226685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B870-ADAB-44CB-AFAD-908AE366AB2D}"/>
              </a:ext>
            </a:extLst>
          </p:cNvPr>
          <p:cNvSpPr>
            <a:spLocks noGrp="1"/>
          </p:cNvSpPr>
          <p:nvPr>
            <p:ph type="title"/>
          </p:nvPr>
        </p:nvSpPr>
        <p:spPr/>
        <p:txBody>
          <a:bodyPr/>
          <a:lstStyle/>
          <a:p>
            <a:r>
              <a:rPr lang="en-IN" b="0" i="0" dirty="0">
                <a:effectLst/>
                <a:latin typeface="erdana"/>
              </a:rPr>
              <a:t>Features of Hill Climbing</a:t>
            </a:r>
            <a:endParaRPr lang="en-IN" dirty="0"/>
          </a:p>
        </p:txBody>
      </p:sp>
      <p:sp>
        <p:nvSpPr>
          <p:cNvPr id="3" name="Content Placeholder 2">
            <a:extLst>
              <a:ext uri="{FF2B5EF4-FFF2-40B4-BE49-F238E27FC236}">
                <a16:creationId xmlns:a16="http://schemas.microsoft.com/office/drawing/2014/main" id="{AD7E0DC3-72C6-4437-9339-6E3CED486ECB}"/>
              </a:ext>
            </a:extLst>
          </p:cNvPr>
          <p:cNvSpPr>
            <a:spLocks noGrp="1"/>
          </p:cNvSpPr>
          <p:nvPr>
            <p:ph idx="1"/>
          </p:nvPr>
        </p:nvSpPr>
        <p:spPr/>
        <p:txBody>
          <a:bodyPr/>
          <a:lstStyle/>
          <a:p>
            <a:pPr algn="just"/>
            <a:r>
              <a:rPr lang="en-US" b="0" i="0" dirty="0">
                <a:solidFill>
                  <a:srgbClr val="333333"/>
                </a:solidFill>
                <a:effectLst/>
                <a:latin typeface="inter-regular"/>
              </a:rPr>
              <a:t>Following are some main features of Hill Climbing Algorithm:</a:t>
            </a:r>
          </a:p>
          <a:p>
            <a:pPr algn="just">
              <a:buFont typeface="Arial" panose="020B0604020202020204" pitchFamily="34" charset="0"/>
              <a:buChar char="•"/>
            </a:pPr>
            <a:r>
              <a:rPr lang="en-US" b="1" i="0" dirty="0">
                <a:solidFill>
                  <a:srgbClr val="000000"/>
                </a:solidFill>
                <a:effectLst/>
                <a:latin typeface="inter-bold"/>
              </a:rPr>
              <a:t>Generate and Test variant:</a:t>
            </a:r>
            <a:r>
              <a:rPr lang="en-US" b="0" i="0" dirty="0">
                <a:solidFill>
                  <a:srgbClr val="000000"/>
                </a:solidFill>
                <a:effectLst/>
                <a:latin typeface="inter-regular"/>
              </a:rPr>
              <a:t> Hill Climbing is the variant of Generate and Test method.</a:t>
            </a:r>
          </a:p>
          <a:p>
            <a:pPr lvl="1" algn="just"/>
            <a:r>
              <a:rPr lang="en-US" b="0" i="1" dirty="0">
                <a:solidFill>
                  <a:srgbClr val="273239"/>
                </a:solidFill>
                <a:effectLst/>
                <a:latin typeface="urw-din"/>
              </a:rPr>
              <a:t>1.Generate possible solutions. </a:t>
            </a:r>
          </a:p>
          <a:p>
            <a:pPr lvl="1" algn="just"/>
            <a:r>
              <a:rPr lang="en-US" b="0" i="1" dirty="0">
                <a:solidFill>
                  <a:srgbClr val="273239"/>
                </a:solidFill>
                <a:effectLst/>
                <a:latin typeface="urw-din"/>
              </a:rPr>
              <a:t>2. Test to see if this is the expected solution. </a:t>
            </a:r>
          </a:p>
          <a:p>
            <a:pPr lvl="1" algn="just"/>
            <a:r>
              <a:rPr lang="en-US" b="0" i="1" dirty="0">
                <a:solidFill>
                  <a:srgbClr val="273239"/>
                </a:solidFill>
                <a:effectLst/>
                <a:latin typeface="urw-din"/>
              </a:rPr>
              <a:t>3. If the solution has been found quit else go to step 1.</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Greedy approach:</a:t>
            </a:r>
            <a:r>
              <a:rPr lang="en-US" b="0" i="0" dirty="0">
                <a:solidFill>
                  <a:srgbClr val="000000"/>
                </a:solidFill>
                <a:effectLst/>
                <a:latin typeface="inter-regular"/>
              </a:rPr>
              <a:t> Hill-climbing algorithm search moves in the direction which optimizes the cost.</a:t>
            </a:r>
          </a:p>
          <a:p>
            <a:pPr algn="just">
              <a:buFont typeface="Arial" panose="020B0604020202020204" pitchFamily="34" charset="0"/>
              <a:buChar char="•"/>
            </a:pPr>
            <a:r>
              <a:rPr lang="en-US" b="1" i="0" dirty="0">
                <a:solidFill>
                  <a:srgbClr val="000000"/>
                </a:solidFill>
                <a:effectLst/>
                <a:latin typeface="inter-bold"/>
              </a:rPr>
              <a:t>No backtracking:</a:t>
            </a:r>
            <a:r>
              <a:rPr lang="en-US" b="0" i="0" dirty="0">
                <a:solidFill>
                  <a:srgbClr val="000000"/>
                </a:solidFill>
                <a:effectLst/>
                <a:latin typeface="inter-regular"/>
              </a:rPr>
              <a:t> It does not backtrack the search space, as it does not remember the previous states.</a:t>
            </a:r>
          </a:p>
          <a:p>
            <a:endParaRPr lang="en-IN" dirty="0"/>
          </a:p>
        </p:txBody>
      </p:sp>
    </p:spTree>
    <p:extLst>
      <p:ext uri="{BB962C8B-B14F-4D97-AF65-F5344CB8AC3E}">
        <p14:creationId xmlns:p14="http://schemas.microsoft.com/office/powerpoint/2010/main" val="2848014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B1F5-EA74-40F1-AF2A-E55723C5CEF2}"/>
              </a:ext>
            </a:extLst>
          </p:cNvPr>
          <p:cNvSpPr>
            <a:spLocks noGrp="1"/>
          </p:cNvSpPr>
          <p:nvPr>
            <p:ph type="title"/>
          </p:nvPr>
        </p:nvSpPr>
        <p:spPr/>
        <p:txBody>
          <a:bodyPr/>
          <a:lstStyle/>
          <a:p>
            <a:r>
              <a:rPr lang="en-IN" dirty="0"/>
              <a:t>Properties of Good generators </a:t>
            </a:r>
          </a:p>
        </p:txBody>
      </p:sp>
      <p:sp>
        <p:nvSpPr>
          <p:cNvPr id="3" name="Content Placeholder 2">
            <a:extLst>
              <a:ext uri="{FF2B5EF4-FFF2-40B4-BE49-F238E27FC236}">
                <a16:creationId xmlns:a16="http://schemas.microsoft.com/office/drawing/2014/main" id="{D4B5BA32-A9C0-484F-AB9C-6E1FEF2539D4}"/>
              </a:ext>
            </a:extLst>
          </p:cNvPr>
          <p:cNvSpPr>
            <a:spLocks noGrp="1"/>
          </p:cNvSpPr>
          <p:nvPr>
            <p:ph idx="1"/>
          </p:nvPr>
        </p:nvSpPr>
        <p:spPr/>
        <p:txBody>
          <a:bodyPr/>
          <a:lstStyle/>
          <a:p>
            <a:r>
              <a:rPr lang="en-IN" dirty="0"/>
              <a:t>Good generators are complete.</a:t>
            </a:r>
          </a:p>
          <a:p>
            <a:pPr lvl="1"/>
            <a:r>
              <a:rPr lang="en-IN" dirty="0"/>
              <a:t>They eventually generate all possible solutions</a:t>
            </a:r>
          </a:p>
          <a:p>
            <a:r>
              <a:rPr lang="en-IN" dirty="0"/>
              <a:t>Good generators are nonredundant.</a:t>
            </a:r>
          </a:p>
          <a:p>
            <a:pPr lvl="1"/>
            <a:r>
              <a:rPr lang="en-IN" dirty="0"/>
              <a:t>They never compromise efficiency by producing the same solution twice.</a:t>
            </a:r>
          </a:p>
          <a:p>
            <a:r>
              <a:rPr lang="en-IN" dirty="0"/>
              <a:t>Good generators are informed.</a:t>
            </a:r>
          </a:p>
          <a:p>
            <a:pPr lvl="1"/>
            <a:r>
              <a:rPr lang="en-IN" dirty="0"/>
              <a:t>They use possibility-limiting information, restricting the number of solution they generate.</a:t>
            </a:r>
          </a:p>
        </p:txBody>
      </p:sp>
    </p:spTree>
    <p:extLst>
      <p:ext uri="{BB962C8B-B14F-4D97-AF65-F5344CB8AC3E}">
        <p14:creationId xmlns:p14="http://schemas.microsoft.com/office/powerpoint/2010/main" val="307169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17EE-8D12-4BD7-8982-E0A37DC381EA}"/>
              </a:ext>
            </a:extLst>
          </p:cNvPr>
          <p:cNvSpPr>
            <a:spLocks noGrp="1"/>
          </p:cNvSpPr>
          <p:nvPr>
            <p:ph type="title"/>
          </p:nvPr>
        </p:nvSpPr>
        <p:spPr/>
        <p:txBody>
          <a:bodyPr/>
          <a:lstStyle/>
          <a:p>
            <a:r>
              <a:rPr lang="en-US" b="0" i="0" dirty="0">
                <a:effectLst/>
                <a:latin typeface="erdana"/>
              </a:rPr>
              <a:t>State-space Diagram for Hill Climbing</a:t>
            </a:r>
            <a:endParaRPr lang="en-IN" dirty="0"/>
          </a:p>
        </p:txBody>
      </p:sp>
      <p:sp>
        <p:nvSpPr>
          <p:cNvPr id="3" name="Content Placeholder 2">
            <a:extLst>
              <a:ext uri="{FF2B5EF4-FFF2-40B4-BE49-F238E27FC236}">
                <a16:creationId xmlns:a16="http://schemas.microsoft.com/office/drawing/2014/main" id="{0756560F-CA58-4D1E-A8C5-A81FB1EFF684}"/>
              </a:ext>
            </a:extLst>
          </p:cNvPr>
          <p:cNvSpPr>
            <a:spLocks noGrp="1"/>
          </p:cNvSpPr>
          <p:nvPr>
            <p:ph idx="1"/>
          </p:nvPr>
        </p:nvSpPr>
        <p:spPr/>
        <p:txBody>
          <a:bodyPr/>
          <a:lstStyle/>
          <a:p>
            <a:pPr algn="just"/>
            <a:r>
              <a:rPr lang="en-US" b="0" i="0" dirty="0">
                <a:solidFill>
                  <a:srgbClr val="333333"/>
                </a:solidFill>
                <a:effectLst/>
                <a:latin typeface="inter-regular"/>
              </a:rPr>
              <a:t>The state-space landscape is a graphical representation of the hill-climbing algorithm which is showing a graph between various states of algorithm and Objective function/Cost.</a:t>
            </a:r>
          </a:p>
          <a:p>
            <a:pPr algn="just"/>
            <a:r>
              <a:rPr lang="en-US" b="0" i="0" dirty="0">
                <a:solidFill>
                  <a:srgbClr val="333333"/>
                </a:solidFill>
                <a:effectLst/>
                <a:latin typeface="inter-regular"/>
              </a:rPr>
              <a:t>On Y-axis we have taken the function which can be an objective function or cost function, and state-space on the x-axis. </a:t>
            </a:r>
          </a:p>
          <a:p>
            <a:pPr algn="just"/>
            <a:r>
              <a:rPr lang="en-US" b="0" i="0" dirty="0">
                <a:solidFill>
                  <a:srgbClr val="333333"/>
                </a:solidFill>
                <a:effectLst/>
                <a:latin typeface="inter-regular"/>
              </a:rPr>
              <a:t>If the function on Y-axis is cost then, the goal of search is to find the global minimum and local minimum. </a:t>
            </a:r>
          </a:p>
          <a:p>
            <a:pPr algn="just"/>
            <a:r>
              <a:rPr lang="en-US" b="0" i="0" dirty="0">
                <a:solidFill>
                  <a:srgbClr val="333333"/>
                </a:solidFill>
                <a:effectLst/>
                <a:latin typeface="inter-regular"/>
              </a:rPr>
              <a:t>If the function of Y-axis is Objective function, then the goal of the search is to find the global maximum and local maximum</a:t>
            </a:r>
          </a:p>
          <a:p>
            <a:endParaRPr lang="en-IN" dirty="0"/>
          </a:p>
        </p:txBody>
      </p:sp>
    </p:spTree>
    <p:extLst>
      <p:ext uri="{BB962C8B-B14F-4D97-AF65-F5344CB8AC3E}">
        <p14:creationId xmlns:p14="http://schemas.microsoft.com/office/powerpoint/2010/main" val="1901572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D027-D713-4AF8-AC9B-B216A91BE737}"/>
              </a:ext>
            </a:extLst>
          </p:cNvPr>
          <p:cNvSpPr>
            <a:spLocks noGrp="1"/>
          </p:cNvSpPr>
          <p:nvPr>
            <p:ph type="title"/>
          </p:nvPr>
        </p:nvSpPr>
        <p:spPr/>
        <p:txBody>
          <a:bodyPr/>
          <a:lstStyle/>
          <a:p>
            <a:endParaRPr lang="en-IN"/>
          </a:p>
        </p:txBody>
      </p:sp>
      <p:pic>
        <p:nvPicPr>
          <p:cNvPr id="7170" name="Picture 2" descr="Hill Climbing Algorithm in AI">
            <a:extLst>
              <a:ext uri="{FF2B5EF4-FFF2-40B4-BE49-F238E27FC236}">
                <a16:creationId xmlns:a16="http://schemas.microsoft.com/office/drawing/2014/main" id="{C63CF789-CC23-4FFF-8289-F5CC8A655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525" y="1895475"/>
            <a:ext cx="6663300" cy="424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826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495C-CEB2-4736-9BC3-A85178E620C8}"/>
              </a:ext>
            </a:extLst>
          </p:cNvPr>
          <p:cNvSpPr>
            <a:spLocks noGrp="1"/>
          </p:cNvSpPr>
          <p:nvPr>
            <p:ph type="title"/>
          </p:nvPr>
        </p:nvSpPr>
        <p:spPr/>
        <p:txBody>
          <a:bodyPr/>
          <a:lstStyle/>
          <a:p>
            <a:r>
              <a:rPr lang="en-US" b="0" i="0" dirty="0">
                <a:effectLst/>
                <a:latin typeface="erdana"/>
              </a:rPr>
              <a:t>Different regions in the state space landscape</a:t>
            </a:r>
            <a:endParaRPr lang="en-IN" dirty="0"/>
          </a:p>
        </p:txBody>
      </p:sp>
      <p:sp>
        <p:nvSpPr>
          <p:cNvPr id="3" name="Content Placeholder 2">
            <a:extLst>
              <a:ext uri="{FF2B5EF4-FFF2-40B4-BE49-F238E27FC236}">
                <a16:creationId xmlns:a16="http://schemas.microsoft.com/office/drawing/2014/main" id="{E6DBFC21-ADA4-43F5-B22D-7B8234B7F246}"/>
              </a:ext>
            </a:extLst>
          </p:cNvPr>
          <p:cNvSpPr>
            <a:spLocks noGrp="1"/>
          </p:cNvSpPr>
          <p:nvPr>
            <p:ph idx="1"/>
          </p:nvPr>
        </p:nvSpPr>
        <p:spPr/>
        <p:txBody>
          <a:bodyPr/>
          <a:lstStyle/>
          <a:p>
            <a:r>
              <a:rPr lang="en-US" b="1" i="0" dirty="0">
                <a:solidFill>
                  <a:srgbClr val="333333"/>
                </a:solidFill>
                <a:effectLst/>
                <a:latin typeface="inter-bold"/>
              </a:rPr>
              <a:t>Local Maximum:</a:t>
            </a:r>
            <a:r>
              <a:rPr lang="en-US" b="0" i="0" dirty="0">
                <a:solidFill>
                  <a:srgbClr val="333333"/>
                </a:solidFill>
                <a:effectLst/>
                <a:latin typeface="inter-regular"/>
              </a:rPr>
              <a:t> Local maximum is a state which is better than its neighbor states, but there is also another state which is higher than it.</a:t>
            </a:r>
          </a:p>
          <a:p>
            <a:pPr algn="just"/>
            <a:r>
              <a:rPr lang="en-US" b="1" i="0" dirty="0">
                <a:solidFill>
                  <a:srgbClr val="333333"/>
                </a:solidFill>
                <a:effectLst/>
                <a:latin typeface="inter-bold"/>
              </a:rPr>
              <a:t>Global Maximum:</a:t>
            </a:r>
            <a:r>
              <a:rPr lang="en-US" b="0" i="0" dirty="0">
                <a:solidFill>
                  <a:srgbClr val="333333"/>
                </a:solidFill>
                <a:effectLst/>
                <a:latin typeface="inter-regular"/>
              </a:rPr>
              <a:t> Global maximum is the best possible state of state space landscape. It has the highest value of objective function.</a:t>
            </a:r>
          </a:p>
          <a:p>
            <a:pPr algn="just"/>
            <a:r>
              <a:rPr lang="en-US" b="1" i="0" dirty="0">
                <a:solidFill>
                  <a:srgbClr val="333333"/>
                </a:solidFill>
                <a:effectLst/>
                <a:latin typeface="inter-bold"/>
              </a:rPr>
              <a:t>Current state:</a:t>
            </a:r>
            <a:r>
              <a:rPr lang="en-US" b="0" i="0" dirty="0">
                <a:solidFill>
                  <a:srgbClr val="333333"/>
                </a:solidFill>
                <a:effectLst/>
                <a:latin typeface="inter-regular"/>
              </a:rPr>
              <a:t> It is a state in a landscape diagram where an agent is currently present.</a:t>
            </a:r>
          </a:p>
          <a:p>
            <a:pPr algn="just"/>
            <a:r>
              <a:rPr lang="en-US" b="1" i="0" dirty="0">
                <a:solidFill>
                  <a:srgbClr val="333333"/>
                </a:solidFill>
                <a:effectLst/>
                <a:latin typeface="inter-bold"/>
              </a:rPr>
              <a:t>Flat local maximum:</a:t>
            </a:r>
            <a:r>
              <a:rPr lang="en-US" b="0" i="0" dirty="0">
                <a:solidFill>
                  <a:srgbClr val="333333"/>
                </a:solidFill>
                <a:effectLst/>
                <a:latin typeface="inter-regular"/>
              </a:rPr>
              <a:t> It is a flat space in the landscape where all the neighbor states of current states have the same value.</a:t>
            </a:r>
          </a:p>
          <a:p>
            <a:pPr algn="just"/>
            <a:r>
              <a:rPr lang="en-US" b="1" i="0" dirty="0">
                <a:solidFill>
                  <a:srgbClr val="333333"/>
                </a:solidFill>
                <a:effectLst/>
                <a:latin typeface="inter-bold"/>
              </a:rPr>
              <a:t>Shoulder:</a:t>
            </a:r>
            <a:r>
              <a:rPr lang="en-US" b="0" i="0" dirty="0">
                <a:solidFill>
                  <a:srgbClr val="333333"/>
                </a:solidFill>
                <a:effectLst/>
                <a:latin typeface="inter-regular"/>
              </a:rPr>
              <a:t> It is a plateau region which has an uphill edge.</a:t>
            </a:r>
          </a:p>
          <a:p>
            <a:endParaRPr lang="en-IN" dirty="0"/>
          </a:p>
        </p:txBody>
      </p:sp>
    </p:spTree>
    <p:extLst>
      <p:ext uri="{BB962C8B-B14F-4D97-AF65-F5344CB8AC3E}">
        <p14:creationId xmlns:p14="http://schemas.microsoft.com/office/powerpoint/2010/main" val="984499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32BE-FDCD-4624-9EC9-D5F225E6AAEE}"/>
              </a:ext>
            </a:extLst>
          </p:cNvPr>
          <p:cNvSpPr>
            <a:spLocks noGrp="1"/>
          </p:cNvSpPr>
          <p:nvPr>
            <p:ph type="title"/>
          </p:nvPr>
        </p:nvSpPr>
        <p:spPr/>
        <p:txBody>
          <a:bodyPr/>
          <a:lstStyle/>
          <a:p>
            <a:r>
              <a:rPr lang="en-US" b="0" i="0" dirty="0">
                <a:effectLst/>
                <a:latin typeface="erdana"/>
              </a:rPr>
              <a:t>Types of Hill Climbing Algorithm</a:t>
            </a:r>
            <a:endParaRPr lang="en-IN" dirty="0"/>
          </a:p>
        </p:txBody>
      </p:sp>
      <p:sp>
        <p:nvSpPr>
          <p:cNvPr id="3" name="Content Placeholder 2">
            <a:extLst>
              <a:ext uri="{FF2B5EF4-FFF2-40B4-BE49-F238E27FC236}">
                <a16:creationId xmlns:a16="http://schemas.microsoft.com/office/drawing/2014/main" id="{F4488462-CBC6-4668-8DF8-1C486227FAE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Simple hill Climbing</a:t>
            </a:r>
          </a:p>
          <a:p>
            <a:pPr algn="just">
              <a:buFont typeface="Arial" panose="020B0604020202020204" pitchFamily="34" charset="0"/>
              <a:buChar char="•"/>
            </a:pPr>
            <a:r>
              <a:rPr lang="en-US" b="0" i="0" dirty="0">
                <a:solidFill>
                  <a:srgbClr val="000000"/>
                </a:solidFill>
                <a:effectLst/>
                <a:latin typeface="inter-regular"/>
              </a:rPr>
              <a:t>Steepest-Ascent hill-climbing</a:t>
            </a:r>
          </a:p>
          <a:p>
            <a:pPr algn="just">
              <a:buFont typeface="Arial" panose="020B0604020202020204" pitchFamily="34" charset="0"/>
              <a:buChar char="•"/>
            </a:pPr>
            <a:r>
              <a:rPr lang="en-US" b="0" i="0" dirty="0">
                <a:solidFill>
                  <a:srgbClr val="000000"/>
                </a:solidFill>
                <a:effectLst/>
                <a:latin typeface="inter-regular"/>
              </a:rPr>
              <a:t>Stochastic hill Climbing</a:t>
            </a:r>
          </a:p>
          <a:p>
            <a:endParaRPr lang="en-IN" dirty="0"/>
          </a:p>
        </p:txBody>
      </p:sp>
    </p:spTree>
    <p:extLst>
      <p:ext uri="{BB962C8B-B14F-4D97-AF65-F5344CB8AC3E}">
        <p14:creationId xmlns:p14="http://schemas.microsoft.com/office/powerpoint/2010/main" val="3447337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4BB2-3566-43F6-A286-A7EC562C2B2A}"/>
              </a:ext>
            </a:extLst>
          </p:cNvPr>
          <p:cNvSpPr>
            <a:spLocks noGrp="1"/>
          </p:cNvSpPr>
          <p:nvPr>
            <p:ph type="title"/>
          </p:nvPr>
        </p:nvSpPr>
        <p:spPr/>
        <p:txBody>
          <a:bodyPr/>
          <a:lstStyle/>
          <a:p>
            <a:r>
              <a:rPr lang="en-IN" b="0" i="0" dirty="0">
                <a:effectLst/>
                <a:latin typeface="erdana"/>
              </a:rPr>
              <a:t>Simple Hill Climbing</a:t>
            </a:r>
            <a:endParaRPr lang="en-IN" dirty="0"/>
          </a:p>
        </p:txBody>
      </p:sp>
      <p:sp>
        <p:nvSpPr>
          <p:cNvPr id="3" name="Content Placeholder 2">
            <a:extLst>
              <a:ext uri="{FF2B5EF4-FFF2-40B4-BE49-F238E27FC236}">
                <a16:creationId xmlns:a16="http://schemas.microsoft.com/office/drawing/2014/main" id="{0AC2E56C-4BAE-4394-9162-7E4039B79BA0}"/>
              </a:ext>
            </a:extLst>
          </p:cNvPr>
          <p:cNvSpPr>
            <a:spLocks noGrp="1"/>
          </p:cNvSpPr>
          <p:nvPr>
            <p:ph idx="1"/>
          </p:nvPr>
        </p:nvSpPr>
        <p:spPr/>
        <p:txBody>
          <a:bodyPr/>
          <a:lstStyle/>
          <a:p>
            <a:r>
              <a:rPr lang="en-US" b="0" i="0" dirty="0">
                <a:solidFill>
                  <a:srgbClr val="333333"/>
                </a:solidFill>
                <a:effectLst/>
                <a:latin typeface="inter-regular"/>
              </a:rPr>
              <a:t>Simple hill climbing is the simplest way to implement a hill climbing algorithm.</a:t>
            </a:r>
          </a:p>
          <a:p>
            <a:r>
              <a:rPr lang="en-US" b="1" i="0" dirty="0">
                <a:solidFill>
                  <a:srgbClr val="333333"/>
                </a:solidFill>
                <a:effectLst/>
                <a:latin typeface="inter-bold"/>
              </a:rPr>
              <a:t>It only evaluates the neighbor node state at a time and selects the first one which optimizes current cost and set it as a current state</a:t>
            </a:r>
            <a:r>
              <a:rPr lang="en-US" b="0" i="0" dirty="0">
                <a:solidFill>
                  <a:srgbClr val="333333"/>
                </a:solidFill>
                <a:effectLst/>
                <a:latin typeface="inter-regular"/>
              </a:rPr>
              <a:t>. </a:t>
            </a:r>
            <a:endParaRPr lang="en-US" dirty="0">
              <a:solidFill>
                <a:srgbClr val="333333"/>
              </a:solidFill>
              <a:latin typeface="inter-regular"/>
            </a:endParaRPr>
          </a:p>
          <a:p>
            <a:r>
              <a:rPr lang="en-US" b="0" i="0" dirty="0">
                <a:solidFill>
                  <a:srgbClr val="333333"/>
                </a:solidFill>
                <a:effectLst/>
                <a:latin typeface="inter-regular"/>
              </a:rPr>
              <a:t>It only checks it's one successor state, and if it finds better than the current state, then move else be in the same state. </a:t>
            </a:r>
          </a:p>
          <a:p>
            <a:pPr algn="just"/>
            <a:r>
              <a:rPr lang="en-US" b="0" i="0" dirty="0">
                <a:solidFill>
                  <a:srgbClr val="333333"/>
                </a:solidFill>
                <a:effectLst/>
                <a:latin typeface="inter-regular"/>
              </a:rPr>
              <a:t> This algorithm has the following features:	</a:t>
            </a:r>
          </a:p>
          <a:p>
            <a:pPr lvl="1" algn="just"/>
            <a:r>
              <a:rPr lang="en-US" b="0" i="0" dirty="0">
                <a:solidFill>
                  <a:srgbClr val="000000"/>
                </a:solidFill>
                <a:effectLst/>
                <a:latin typeface="inter-regular"/>
              </a:rPr>
              <a:t>Less time consuming</a:t>
            </a:r>
          </a:p>
          <a:p>
            <a:pPr lvl="1" algn="just"/>
            <a:r>
              <a:rPr lang="en-US" b="0" i="0" dirty="0">
                <a:solidFill>
                  <a:srgbClr val="000000"/>
                </a:solidFill>
                <a:effectLst/>
                <a:latin typeface="inter-regular"/>
              </a:rPr>
              <a:t>Less optimal solution and the solution is not guaranteed</a:t>
            </a:r>
          </a:p>
          <a:p>
            <a:endParaRPr lang="en-IN" dirty="0"/>
          </a:p>
        </p:txBody>
      </p:sp>
    </p:spTree>
    <p:extLst>
      <p:ext uri="{BB962C8B-B14F-4D97-AF65-F5344CB8AC3E}">
        <p14:creationId xmlns:p14="http://schemas.microsoft.com/office/powerpoint/2010/main" val="3497385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977C-FE10-4ACC-8AC8-8857A4A85B56}"/>
              </a:ext>
            </a:extLst>
          </p:cNvPr>
          <p:cNvSpPr>
            <a:spLocks noGrp="1"/>
          </p:cNvSpPr>
          <p:nvPr>
            <p:ph type="title"/>
          </p:nvPr>
        </p:nvSpPr>
        <p:spPr/>
        <p:txBody>
          <a:bodyPr/>
          <a:lstStyle/>
          <a:p>
            <a:r>
              <a:rPr lang="en-US" b="0" i="0" dirty="0">
                <a:effectLst/>
                <a:latin typeface="erdana"/>
              </a:rPr>
              <a:t>Algorithm for Simple Hill Climbing</a:t>
            </a:r>
            <a:endParaRPr lang="en-IN" dirty="0"/>
          </a:p>
        </p:txBody>
      </p:sp>
      <p:sp>
        <p:nvSpPr>
          <p:cNvPr id="3" name="Content Placeholder 2">
            <a:extLst>
              <a:ext uri="{FF2B5EF4-FFF2-40B4-BE49-F238E27FC236}">
                <a16:creationId xmlns:a16="http://schemas.microsoft.com/office/drawing/2014/main" id="{F6D0CEAC-229A-49AA-95D0-004CDF575402}"/>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rgbClr val="000000"/>
                </a:solidFill>
                <a:effectLst/>
                <a:latin typeface="inter-bold"/>
              </a:rPr>
              <a:t>Step 1:</a:t>
            </a:r>
            <a:r>
              <a:rPr lang="en-US" b="0" i="0" dirty="0">
                <a:solidFill>
                  <a:srgbClr val="000000"/>
                </a:solidFill>
                <a:effectLst/>
                <a:latin typeface="inter-regular"/>
              </a:rPr>
              <a:t> Evaluate the initial state, if it is goal state then return success and Stop.</a:t>
            </a:r>
          </a:p>
          <a:p>
            <a:pPr algn="just">
              <a:buFont typeface="Arial" panose="020B0604020202020204" pitchFamily="34" charset="0"/>
              <a:buChar char="•"/>
            </a:pPr>
            <a:r>
              <a:rPr lang="en-US" b="1" i="0" dirty="0">
                <a:solidFill>
                  <a:srgbClr val="000000"/>
                </a:solidFill>
                <a:effectLst/>
                <a:latin typeface="inter-bold"/>
              </a:rPr>
              <a:t>Step 2:</a:t>
            </a:r>
            <a:r>
              <a:rPr lang="en-US" b="0" i="0" dirty="0">
                <a:solidFill>
                  <a:srgbClr val="000000"/>
                </a:solidFill>
                <a:effectLst/>
                <a:latin typeface="inter-regular"/>
              </a:rPr>
              <a:t> Loop Until a solution is found or there is no new operator left to apply.</a:t>
            </a:r>
          </a:p>
          <a:p>
            <a:pPr algn="just">
              <a:buFont typeface="Arial" panose="020B0604020202020204" pitchFamily="34" charset="0"/>
              <a:buChar char="•"/>
            </a:pPr>
            <a:r>
              <a:rPr lang="en-US" b="1" i="0" dirty="0">
                <a:solidFill>
                  <a:srgbClr val="000000"/>
                </a:solidFill>
                <a:effectLst/>
                <a:latin typeface="inter-bold"/>
              </a:rPr>
              <a:t>a) </a:t>
            </a:r>
            <a:r>
              <a:rPr lang="en-US" b="0" i="0" dirty="0">
                <a:solidFill>
                  <a:srgbClr val="000000"/>
                </a:solidFill>
                <a:effectLst/>
                <a:latin typeface="inter-regular"/>
              </a:rPr>
              <a:t>Select an operator and apply </a:t>
            </a:r>
            <a:r>
              <a:rPr lang="en-US" dirty="0">
                <a:solidFill>
                  <a:srgbClr val="000000"/>
                </a:solidFill>
                <a:latin typeface="inter-regular"/>
              </a:rPr>
              <a:t>it </a:t>
            </a:r>
            <a:r>
              <a:rPr lang="en-US" b="0" i="0" dirty="0">
                <a:solidFill>
                  <a:srgbClr val="000000"/>
                </a:solidFill>
                <a:effectLst/>
                <a:latin typeface="inter-regular"/>
              </a:rPr>
              <a:t>to the current state.</a:t>
            </a:r>
          </a:p>
          <a:p>
            <a:pPr algn="just">
              <a:buFont typeface="Arial" panose="020B0604020202020204" pitchFamily="34" charset="0"/>
              <a:buChar char="•"/>
            </a:pPr>
            <a:r>
              <a:rPr lang="en-US" b="0" i="0" dirty="0">
                <a:solidFill>
                  <a:srgbClr val="000000"/>
                </a:solidFill>
                <a:effectLst/>
                <a:latin typeface="inter-regular"/>
              </a:rPr>
              <a:t>b) Check new state:</a:t>
            </a:r>
          </a:p>
          <a:p>
            <a:pPr marL="742950" lvl="1" indent="-285750" algn="just">
              <a:buFont typeface="Arial" panose="020B0604020202020204" pitchFamily="34" charset="0"/>
              <a:buChar char="•"/>
            </a:pPr>
            <a:r>
              <a:rPr lang="en-US" b="0" i="0" dirty="0">
                <a:solidFill>
                  <a:srgbClr val="000000"/>
                </a:solidFill>
                <a:effectLst/>
                <a:latin typeface="inter-regular"/>
              </a:rPr>
              <a:t>If it is goal state, then return success and quit.</a:t>
            </a:r>
          </a:p>
          <a:p>
            <a:pPr marL="742950" lvl="1" indent="-285750" algn="just">
              <a:buFont typeface="Arial" panose="020B0604020202020204" pitchFamily="34" charset="0"/>
              <a:buChar char="•"/>
            </a:pPr>
            <a:r>
              <a:rPr lang="en-US" b="0" i="0" dirty="0">
                <a:solidFill>
                  <a:srgbClr val="000000"/>
                </a:solidFill>
                <a:effectLst/>
                <a:latin typeface="inter-regular"/>
              </a:rPr>
              <a:t>Else if it is better than the current state then assign new state as a current state.</a:t>
            </a:r>
          </a:p>
          <a:p>
            <a:pPr marL="742950" lvl="1" indent="-285750" algn="just">
              <a:buFont typeface="Arial" panose="020B0604020202020204" pitchFamily="34" charset="0"/>
              <a:buChar char="•"/>
            </a:pPr>
            <a:r>
              <a:rPr lang="en-US" b="0" i="0" dirty="0">
                <a:solidFill>
                  <a:srgbClr val="000000"/>
                </a:solidFill>
                <a:effectLst/>
                <a:latin typeface="inter-regular"/>
              </a:rPr>
              <a:t>Else if not better than the current state, then return to step2.</a:t>
            </a:r>
          </a:p>
          <a:p>
            <a:pPr algn="just">
              <a:buFont typeface="Arial" panose="020B0604020202020204" pitchFamily="34" charset="0"/>
              <a:buChar char="•"/>
            </a:pPr>
            <a:r>
              <a:rPr lang="en-US" b="1" i="0" dirty="0">
                <a:solidFill>
                  <a:srgbClr val="000000"/>
                </a:solidFill>
                <a:effectLst/>
                <a:latin typeface="inter-bold"/>
              </a:rPr>
              <a:t>Step 3:</a:t>
            </a:r>
            <a:r>
              <a:rPr lang="en-US" b="0" i="0" dirty="0">
                <a:solidFill>
                  <a:srgbClr val="000000"/>
                </a:solidFill>
                <a:effectLst/>
                <a:latin typeface="inter-regular"/>
              </a:rPr>
              <a:t> Exit.</a:t>
            </a:r>
          </a:p>
          <a:p>
            <a:endParaRPr lang="en-IN" dirty="0"/>
          </a:p>
        </p:txBody>
      </p:sp>
    </p:spTree>
    <p:extLst>
      <p:ext uri="{BB962C8B-B14F-4D97-AF65-F5344CB8AC3E}">
        <p14:creationId xmlns:p14="http://schemas.microsoft.com/office/powerpoint/2010/main" val="2468540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3D02-FF1D-4850-94FA-121EE5AE22D1}"/>
              </a:ext>
            </a:extLst>
          </p:cNvPr>
          <p:cNvSpPr>
            <a:spLocks noGrp="1"/>
          </p:cNvSpPr>
          <p:nvPr>
            <p:ph type="title"/>
          </p:nvPr>
        </p:nvSpPr>
        <p:spPr/>
        <p:txBody>
          <a:bodyPr/>
          <a:lstStyle/>
          <a:p>
            <a:r>
              <a:rPr lang="en-IN" b="0" i="0" dirty="0">
                <a:effectLst/>
                <a:latin typeface="erdana"/>
              </a:rPr>
              <a:t>Steepest Gradient Ascent hill climbing</a:t>
            </a:r>
            <a:endParaRPr lang="en-IN" dirty="0"/>
          </a:p>
        </p:txBody>
      </p:sp>
      <p:sp>
        <p:nvSpPr>
          <p:cNvPr id="3" name="Content Placeholder 2">
            <a:extLst>
              <a:ext uri="{FF2B5EF4-FFF2-40B4-BE49-F238E27FC236}">
                <a16:creationId xmlns:a16="http://schemas.microsoft.com/office/drawing/2014/main" id="{AF581BEF-9B6F-418B-8CCC-A1E36A95661C}"/>
              </a:ext>
            </a:extLst>
          </p:cNvPr>
          <p:cNvSpPr>
            <a:spLocks noGrp="1"/>
          </p:cNvSpPr>
          <p:nvPr>
            <p:ph idx="1"/>
          </p:nvPr>
        </p:nvSpPr>
        <p:spPr/>
        <p:txBody>
          <a:bodyPr>
            <a:normAutofit fontScale="92500" lnSpcReduction="20000"/>
          </a:bodyPr>
          <a:lstStyle/>
          <a:p>
            <a:r>
              <a:rPr lang="en-US" b="0" i="0" dirty="0">
                <a:solidFill>
                  <a:srgbClr val="333333"/>
                </a:solidFill>
                <a:effectLst/>
                <a:latin typeface="inter-regular"/>
              </a:rPr>
              <a:t>The steepest gradient Ascent algorithm is a variation of simple hill climbing algorithm. </a:t>
            </a:r>
          </a:p>
          <a:p>
            <a:r>
              <a:rPr lang="en-US" b="0" i="0" dirty="0">
                <a:solidFill>
                  <a:srgbClr val="333333"/>
                </a:solidFill>
                <a:effectLst/>
                <a:latin typeface="inter-regular"/>
              </a:rPr>
              <a:t>This algorithm examines all the neighboring nodes of the current state and selects one neighbor node which is closest to the goal state. </a:t>
            </a:r>
          </a:p>
          <a:p>
            <a:r>
              <a:rPr lang="en-US" b="0" i="0" dirty="0">
                <a:solidFill>
                  <a:srgbClr val="333333"/>
                </a:solidFill>
                <a:effectLst/>
                <a:latin typeface="inter-regular"/>
              </a:rPr>
              <a:t>This algorithm consumes more time as it searches for multiple neighbors</a:t>
            </a:r>
          </a:p>
          <a:p>
            <a:r>
              <a:rPr lang="en-US" dirty="0">
                <a:solidFill>
                  <a:srgbClr val="333333"/>
                </a:solidFill>
                <a:latin typeface="inter-regular"/>
              </a:rPr>
              <a:t>Once starting candidate solution is decided the algorithm moves up (or down) along the steepest gradient (or descent, if the problem is of minimization) and terminates when the gradient becomes zero.</a:t>
            </a:r>
          </a:p>
          <a:p>
            <a:r>
              <a:rPr lang="en-US" dirty="0">
                <a:solidFill>
                  <a:srgbClr val="333333"/>
                </a:solidFill>
                <a:latin typeface="inter-regular"/>
              </a:rPr>
              <a:t>The end point of the search is determined by the starting point and the nature of the surface defined by the evaluation function. </a:t>
            </a:r>
          </a:p>
          <a:p>
            <a:pPr lvl="1"/>
            <a:r>
              <a:rPr lang="en-US" dirty="0">
                <a:solidFill>
                  <a:srgbClr val="333333"/>
                </a:solidFill>
                <a:latin typeface="inter-regular"/>
              </a:rPr>
              <a:t>If the surface is monotonic then the end point is the global optimum</a:t>
            </a:r>
          </a:p>
          <a:p>
            <a:pPr lvl="1"/>
            <a:r>
              <a:rPr lang="en-US" dirty="0">
                <a:solidFill>
                  <a:srgbClr val="333333"/>
                </a:solidFill>
                <a:latin typeface="inter-regular"/>
              </a:rPr>
              <a:t>Otherwise the search ends up at an optimum that is in some sense closest to the starting point but may only be local optimum. </a:t>
            </a:r>
            <a:endParaRPr lang="en-IN" dirty="0"/>
          </a:p>
        </p:txBody>
      </p:sp>
    </p:spTree>
    <p:extLst>
      <p:ext uri="{BB962C8B-B14F-4D97-AF65-F5344CB8AC3E}">
        <p14:creationId xmlns:p14="http://schemas.microsoft.com/office/powerpoint/2010/main" val="2005322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ADEF-4F4F-4B8B-9E4E-EBD42C92CC9D}"/>
              </a:ext>
            </a:extLst>
          </p:cNvPr>
          <p:cNvSpPr>
            <a:spLocks noGrp="1"/>
          </p:cNvSpPr>
          <p:nvPr>
            <p:ph type="title"/>
          </p:nvPr>
        </p:nvSpPr>
        <p:spPr/>
        <p:txBody>
          <a:bodyPr/>
          <a:lstStyle/>
          <a:p>
            <a:r>
              <a:rPr lang="en-US" b="0" i="0" dirty="0">
                <a:effectLst/>
                <a:latin typeface="erdana"/>
              </a:rPr>
              <a:t>Algorithm for Steepest-Ascent hill climbing</a:t>
            </a:r>
            <a:endParaRPr lang="en-IN" dirty="0"/>
          </a:p>
        </p:txBody>
      </p:sp>
      <p:sp>
        <p:nvSpPr>
          <p:cNvPr id="3" name="Content Placeholder 2">
            <a:extLst>
              <a:ext uri="{FF2B5EF4-FFF2-40B4-BE49-F238E27FC236}">
                <a16:creationId xmlns:a16="http://schemas.microsoft.com/office/drawing/2014/main" id="{50C0A5C4-E916-4B0B-B331-8E1B801F2E46}"/>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1" i="0" dirty="0">
                <a:solidFill>
                  <a:srgbClr val="000000"/>
                </a:solidFill>
                <a:effectLst/>
                <a:latin typeface="inter-bold"/>
              </a:rPr>
              <a:t>Step 1:</a:t>
            </a:r>
            <a:r>
              <a:rPr lang="en-US" b="0" i="0" dirty="0">
                <a:solidFill>
                  <a:srgbClr val="000000"/>
                </a:solidFill>
                <a:effectLst/>
                <a:latin typeface="inter-regular"/>
              </a:rPr>
              <a:t> Evaluate the initial state, if it is goal state then return success and stop, else make current state as initial state.</a:t>
            </a:r>
          </a:p>
          <a:p>
            <a:pPr algn="just">
              <a:buFont typeface="Arial" panose="020B0604020202020204" pitchFamily="34" charset="0"/>
              <a:buChar char="•"/>
            </a:pPr>
            <a:r>
              <a:rPr lang="en-US" b="1" i="0" dirty="0">
                <a:solidFill>
                  <a:srgbClr val="000000"/>
                </a:solidFill>
                <a:effectLst/>
                <a:latin typeface="inter-bold"/>
              </a:rPr>
              <a:t>Step 2:</a:t>
            </a:r>
            <a:r>
              <a:rPr lang="en-US" b="0" i="0" dirty="0">
                <a:solidFill>
                  <a:srgbClr val="000000"/>
                </a:solidFill>
                <a:effectLst/>
                <a:latin typeface="inter-regular"/>
              </a:rPr>
              <a:t> Loop until a solution is found or the current state does not change.</a:t>
            </a:r>
          </a:p>
          <a:p>
            <a:pPr lvl="1" fontAlgn="base"/>
            <a:r>
              <a:rPr lang="en-US" b="0" i="1" dirty="0">
                <a:solidFill>
                  <a:srgbClr val="273239"/>
                </a:solidFill>
                <a:effectLst/>
                <a:latin typeface="urw-din"/>
              </a:rPr>
              <a:t>a) Select an operator that has not been yet applied to the current state.</a:t>
            </a:r>
          </a:p>
          <a:p>
            <a:pPr lvl="1" fontAlgn="base"/>
            <a:r>
              <a:rPr lang="en-US" b="0" i="1" dirty="0">
                <a:solidFill>
                  <a:srgbClr val="273239"/>
                </a:solidFill>
                <a:effectLst/>
                <a:latin typeface="urw-din"/>
              </a:rPr>
              <a:t>b)  Initialize a new ‘best state’ equal to current state and apply it to produce a new state.</a:t>
            </a:r>
          </a:p>
          <a:p>
            <a:pPr lvl="1" fontAlgn="base"/>
            <a:r>
              <a:rPr lang="en-US" b="0" i="1" dirty="0">
                <a:solidFill>
                  <a:srgbClr val="273239"/>
                </a:solidFill>
                <a:effectLst/>
                <a:latin typeface="urw-din"/>
              </a:rPr>
              <a:t>c) Perform these to evaluate new state                                                                                                                </a:t>
            </a:r>
          </a:p>
          <a:p>
            <a:pPr marL="457200" lvl="1" indent="0" fontAlgn="base">
              <a:buNone/>
            </a:pPr>
            <a:r>
              <a:rPr lang="en-US" b="0" i="1" dirty="0">
                <a:solidFill>
                  <a:srgbClr val="273239"/>
                </a:solidFill>
                <a:effectLst/>
                <a:latin typeface="urw-din"/>
              </a:rPr>
              <a:t>     </a:t>
            </a:r>
            <a:r>
              <a:rPr lang="en-US" b="0" i="1" dirty="0" err="1">
                <a:solidFill>
                  <a:srgbClr val="273239"/>
                </a:solidFill>
                <a:effectLst/>
                <a:latin typeface="urw-din"/>
              </a:rPr>
              <a:t>i</a:t>
            </a:r>
            <a:r>
              <a:rPr lang="en-US" b="0" i="1" dirty="0">
                <a:solidFill>
                  <a:srgbClr val="273239"/>
                </a:solidFill>
                <a:effectLst/>
                <a:latin typeface="urw-din"/>
              </a:rPr>
              <a:t>. If the current state is a goal state, then stop and return success.                                                                   </a:t>
            </a:r>
          </a:p>
          <a:p>
            <a:pPr marL="457200" lvl="1" indent="0" fontAlgn="base">
              <a:buNone/>
            </a:pPr>
            <a:r>
              <a:rPr lang="en-US" b="0" i="1" dirty="0">
                <a:solidFill>
                  <a:srgbClr val="273239"/>
                </a:solidFill>
                <a:effectLst/>
                <a:latin typeface="urw-din"/>
              </a:rPr>
              <a:t>    ii. If it is better than best state, then make it best state else continue loop with another new state.</a:t>
            </a:r>
          </a:p>
          <a:p>
            <a:pPr algn="l" fontAlgn="base"/>
            <a:r>
              <a:rPr lang="en-US" b="0" i="1" dirty="0">
                <a:solidFill>
                  <a:srgbClr val="273239"/>
                </a:solidFill>
                <a:effectLst/>
                <a:latin typeface="urw-din"/>
              </a:rPr>
              <a:t>d) Make best state as current state and go to Step 2: b) part.</a:t>
            </a:r>
          </a:p>
          <a:p>
            <a:pPr algn="just">
              <a:buFont typeface="Arial" panose="020B0604020202020204" pitchFamily="34" charset="0"/>
              <a:buChar char="•"/>
            </a:pPr>
            <a:r>
              <a:rPr lang="en-US" b="1" i="0" dirty="0">
                <a:solidFill>
                  <a:srgbClr val="000000"/>
                </a:solidFill>
                <a:effectLst/>
                <a:latin typeface="inter-bold"/>
              </a:rPr>
              <a:t>Step 3:</a:t>
            </a:r>
            <a:r>
              <a:rPr lang="en-US" b="0" i="0" dirty="0">
                <a:solidFill>
                  <a:srgbClr val="000000"/>
                </a:solidFill>
                <a:effectLst/>
                <a:latin typeface="inter-regular"/>
              </a:rPr>
              <a:t> Exit.</a:t>
            </a:r>
          </a:p>
          <a:p>
            <a:endParaRPr lang="en-IN" dirty="0"/>
          </a:p>
        </p:txBody>
      </p:sp>
    </p:spTree>
    <p:extLst>
      <p:ext uri="{BB962C8B-B14F-4D97-AF65-F5344CB8AC3E}">
        <p14:creationId xmlns:p14="http://schemas.microsoft.com/office/powerpoint/2010/main" val="3355391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42AB-AC5F-4CB4-823E-18C36133F958}"/>
              </a:ext>
            </a:extLst>
          </p:cNvPr>
          <p:cNvSpPr>
            <a:spLocks noGrp="1"/>
          </p:cNvSpPr>
          <p:nvPr>
            <p:ph type="title"/>
          </p:nvPr>
        </p:nvSpPr>
        <p:spPr/>
        <p:txBody>
          <a:bodyPr/>
          <a:lstStyle/>
          <a:p>
            <a:r>
              <a:rPr lang="en-US" dirty="0"/>
              <a:t>Calculating Heuristics</a:t>
            </a:r>
            <a:endParaRPr lang="en-IN" dirty="0"/>
          </a:p>
        </p:txBody>
      </p:sp>
      <p:sp>
        <p:nvSpPr>
          <p:cNvPr id="3" name="Content Placeholder 2">
            <a:extLst>
              <a:ext uri="{FF2B5EF4-FFF2-40B4-BE49-F238E27FC236}">
                <a16:creationId xmlns:a16="http://schemas.microsoft.com/office/drawing/2014/main" id="{6233C393-2A25-4C20-8868-9AEDF82109DA}"/>
              </a:ext>
            </a:extLst>
          </p:cNvPr>
          <p:cNvSpPr>
            <a:spLocks noGrp="1"/>
          </p:cNvSpPr>
          <p:nvPr>
            <p:ph idx="1"/>
          </p:nvPr>
        </p:nvSpPr>
        <p:spPr/>
        <p:txBody>
          <a:bodyPr/>
          <a:lstStyle/>
          <a:p>
            <a:r>
              <a:rPr lang="en-US" dirty="0"/>
              <a:t>Heuristic values are greater than and equal to zero for all nodes.</a:t>
            </a:r>
          </a:p>
          <a:p>
            <a:r>
              <a:rPr lang="en-IN" dirty="0"/>
              <a:t>Heuristic values are seen as an approximate cost of finding a solution.</a:t>
            </a:r>
          </a:p>
          <a:p>
            <a:r>
              <a:rPr lang="en-IN" dirty="0"/>
              <a:t>A heuristic values of 0 indicates that the state is a goal state.</a:t>
            </a:r>
          </a:p>
          <a:p>
            <a:r>
              <a:rPr lang="en-IN" dirty="0"/>
              <a:t>A heuristic that never overestimates the cost to the goal is referred to as an admissible heuristic.</a:t>
            </a:r>
          </a:p>
          <a:p>
            <a:r>
              <a:rPr lang="en-IN" dirty="0"/>
              <a:t>Not all heuristics are necessarily admissible.</a:t>
            </a:r>
          </a:p>
          <a:p>
            <a:r>
              <a:rPr lang="en-IN" dirty="0"/>
              <a:t>A heuristic value of infinity indicates that the state is a dead end and is not going to lead anywhere.</a:t>
            </a:r>
          </a:p>
        </p:txBody>
      </p:sp>
    </p:spTree>
    <p:extLst>
      <p:ext uri="{BB962C8B-B14F-4D97-AF65-F5344CB8AC3E}">
        <p14:creationId xmlns:p14="http://schemas.microsoft.com/office/powerpoint/2010/main" val="29413843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2A38-A7B4-4C7F-9189-5573FF5DD4F3}"/>
              </a:ext>
            </a:extLst>
          </p:cNvPr>
          <p:cNvSpPr>
            <a:spLocks noGrp="1"/>
          </p:cNvSpPr>
          <p:nvPr>
            <p:ph type="title"/>
          </p:nvPr>
        </p:nvSpPr>
        <p:spPr/>
        <p:txBody>
          <a:bodyPr/>
          <a:lstStyle/>
          <a:p>
            <a:r>
              <a:rPr lang="en-IN" b="0" i="0" dirty="0">
                <a:effectLst/>
                <a:latin typeface="erdana"/>
              </a:rPr>
              <a:t>Stochastic hill climbing</a:t>
            </a:r>
            <a:endParaRPr lang="en-IN" dirty="0"/>
          </a:p>
        </p:txBody>
      </p:sp>
      <p:sp>
        <p:nvSpPr>
          <p:cNvPr id="3" name="Content Placeholder 2">
            <a:extLst>
              <a:ext uri="{FF2B5EF4-FFF2-40B4-BE49-F238E27FC236}">
                <a16:creationId xmlns:a16="http://schemas.microsoft.com/office/drawing/2014/main" id="{61AD7232-5F7A-44E9-9E09-F29F2EF5CB74}"/>
              </a:ext>
            </a:extLst>
          </p:cNvPr>
          <p:cNvSpPr>
            <a:spLocks noGrp="1"/>
          </p:cNvSpPr>
          <p:nvPr>
            <p:ph idx="1"/>
          </p:nvPr>
        </p:nvSpPr>
        <p:spPr/>
        <p:txBody>
          <a:bodyPr/>
          <a:lstStyle/>
          <a:p>
            <a:r>
              <a:rPr lang="en-US" b="0" i="0" dirty="0">
                <a:solidFill>
                  <a:srgbClr val="333333"/>
                </a:solidFill>
                <a:effectLst/>
                <a:latin typeface="inter-regular"/>
              </a:rPr>
              <a:t>Stochastic hill climbing does not examine for all its neighbor before moving. </a:t>
            </a:r>
          </a:p>
          <a:p>
            <a:r>
              <a:rPr lang="en-US" b="0" i="0" dirty="0">
                <a:solidFill>
                  <a:srgbClr val="333333"/>
                </a:solidFill>
                <a:effectLst/>
                <a:latin typeface="inter-regular"/>
              </a:rPr>
              <a:t>Rather, this search algorithm selects one neighbor node at random and decides whether to choose it as a current state or examine another state.</a:t>
            </a:r>
            <a:endParaRPr lang="en-IN" dirty="0"/>
          </a:p>
        </p:txBody>
      </p:sp>
    </p:spTree>
    <p:extLst>
      <p:ext uri="{BB962C8B-B14F-4D97-AF65-F5344CB8AC3E}">
        <p14:creationId xmlns:p14="http://schemas.microsoft.com/office/powerpoint/2010/main" val="1317350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8856-3C3F-4EB7-90B4-364ACD8F06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435D24-A409-4EBE-9E21-68A496967A2D}"/>
              </a:ext>
            </a:extLst>
          </p:cNvPr>
          <p:cNvSpPr>
            <a:spLocks noGrp="1"/>
          </p:cNvSpPr>
          <p:nvPr>
            <p:ph idx="1"/>
          </p:nvPr>
        </p:nvSpPr>
        <p:spPr/>
        <p:txBody>
          <a:bodyPr>
            <a:normAutofit fontScale="92500" lnSpcReduction="10000"/>
          </a:bodyPr>
          <a:lstStyle/>
          <a:p>
            <a:pPr algn="l" fontAlgn="base"/>
            <a:r>
              <a:rPr lang="en-US" b="1" i="1" dirty="0">
                <a:solidFill>
                  <a:srgbClr val="273239"/>
                </a:solidFill>
                <a:effectLst/>
                <a:latin typeface="urw-din"/>
              </a:rPr>
              <a:t>Step 1: </a:t>
            </a:r>
            <a:r>
              <a:rPr lang="en-US" b="0" i="1" dirty="0">
                <a:solidFill>
                  <a:srgbClr val="273239"/>
                </a:solidFill>
                <a:effectLst/>
                <a:latin typeface="urw-din"/>
              </a:rPr>
              <a:t> Evaluate the initial state. If it is a goal state then stop and return success. Otherwise, make </a:t>
            </a:r>
            <a:r>
              <a:rPr lang="en-US" b="0" i="0" dirty="0">
                <a:solidFill>
                  <a:srgbClr val="273239"/>
                </a:solidFill>
                <a:effectLst/>
                <a:latin typeface="urw-din"/>
              </a:rPr>
              <a:t>the </a:t>
            </a:r>
            <a:r>
              <a:rPr lang="en-US" b="0" i="1" dirty="0">
                <a:solidFill>
                  <a:srgbClr val="273239"/>
                </a:solidFill>
                <a:effectLst/>
                <a:latin typeface="urw-din"/>
              </a:rPr>
              <a:t>initial state </a:t>
            </a:r>
            <a:r>
              <a:rPr lang="en-US" b="0" i="0" dirty="0">
                <a:solidFill>
                  <a:srgbClr val="273239"/>
                </a:solidFill>
                <a:effectLst/>
                <a:latin typeface="urw-din"/>
              </a:rPr>
              <a:t>the </a:t>
            </a:r>
            <a:r>
              <a:rPr lang="en-US" b="0" i="1" dirty="0">
                <a:solidFill>
                  <a:srgbClr val="273239"/>
                </a:solidFill>
                <a:effectLst/>
                <a:latin typeface="urw-din"/>
              </a:rPr>
              <a:t>current state. </a:t>
            </a:r>
            <a:endParaRPr lang="en-US" b="0" i="0" dirty="0">
              <a:solidFill>
                <a:srgbClr val="273239"/>
              </a:solidFill>
              <a:effectLst/>
              <a:latin typeface="urw-din"/>
            </a:endParaRPr>
          </a:p>
          <a:p>
            <a:pPr algn="l" fontAlgn="base"/>
            <a:r>
              <a:rPr lang="en-US" b="1" i="1" dirty="0">
                <a:solidFill>
                  <a:srgbClr val="273239"/>
                </a:solidFill>
                <a:effectLst/>
                <a:latin typeface="urw-din"/>
              </a:rPr>
              <a:t>Step 2: </a:t>
            </a:r>
            <a:r>
              <a:rPr lang="en-US" b="0" i="1" dirty="0">
                <a:solidFill>
                  <a:srgbClr val="273239"/>
                </a:solidFill>
                <a:effectLst/>
                <a:latin typeface="urw-din"/>
              </a:rPr>
              <a:t>Repeat these steps until a solution is found or </a:t>
            </a:r>
            <a:r>
              <a:rPr lang="en-US" b="0" i="0" dirty="0">
                <a:solidFill>
                  <a:srgbClr val="273239"/>
                </a:solidFill>
                <a:effectLst/>
                <a:latin typeface="urw-din"/>
              </a:rPr>
              <a:t>the </a:t>
            </a:r>
            <a:r>
              <a:rPr lang="en-US" b="0" i="1" dirty="0">
                <a:solidFill>
                  <a:srgbClr val="273239"/>
                </a:solidFill>
                <a:effectLst/>
                <a:latin typeface="urw-din"/>
              </a:rPr>
              <a:t>current state does not change.</a:t>
            </a:r>
            <a:endParaRPr lang="en-US" b="0" i="0" dirty="0">
              <a:solidFill>
                <a:srgbClr val="273239"/>
              </a:solidFill>
              <a:effectLst/>
              <a:latin typeface="urw-din"/>
            </a:endParaRPr>
          </a:p>
          <a:p>
            <a:pPr lvl="1" fontAlgn="base"/>
            <a:r>
              <a:rPr lang="en-US" b="0" i="1" dirty="0">
                <a:solidFill>
                  <a:srgbClr val="273239"/>
                </a:solidFill>
                <a:effectLst/>
                <a:latin typeface="urw-din"/>
              </a:rPr>
              <a:t>a) Select an operator that has not been yet applied to the current state.</a:t>
            </a:r>
            <a:endParaRPr lang="en-US" b="0" i="0" dirty="0">
              <a:solidFill>
                <a:srgbClr val="273239"/>
              </a:solidFill>
              <a:effectLst/>
              <a:latin typeface="urw-din"/>
            </a:endParaRPr>
          </a:p>
          <a:p>
            <a:pPr lvl="1" fontAlgn="base"/>
            <a:r>
              <a:rPr lang="en-US" b="0" i="1" dirty="0">
                <a:solidFill>
                  <a:srgbClr val="273239"/>
                </a:solidFill>
                <a:effectLst/>
                <a:latin typeface="urw-din"/>
              </a:rPr>
              <a:t>b) Apply successor function to the current state and generate all the </a:t>
            </a:r>
            <a:r>
              <a:rPr lang="en-US" b="0" i="0" dirty="0">
                <a:solidFill>
                  <a:srgbClr val="273239"/>
                </a:solidFill>
                <a:effectLst/>
                <a:latin typeface="urw-din"/>
              </a:rPr>
              <a:t>neighbor</a:t>
            </a:r>
            <a:r>
              <a:rPr lang="en-US" b="0" i="1" dirty="0">
                <a:solidFill>
                  <a:srgbClr val="273239"/>
                </a:solidFill>
                <a:effectLst/>
                <a:latin typeface="urw-din"/>
              </a:rPr>
              <a:t> states.</a:t>
            </a:r>
            <a:endParaRPr lang="en-US" b="0" i="0" dirty="0">
              <a:solidFill>
                <a:srgbClr val="273239"/>
              </a:solidFill>
              <a:effectLst/>
              <a:latin typeface="urw-din"/>
            </a:endParaRPr>
          </a:p>
          <a:p>
            <a:pPr lvl="1" fontAlgn="base"/>
            <a:r>
              <a:rPr lang="en-US" b="0" i="1" dirty="0">
                <a:solidFill>
                  <a:srgbClr val="273239"/>
                </a:solidFill>
                <a:effectLst/>
                <a:latin typeface="urw-din"/>
              </a:rPr>
              <a:t>c) Among the generated </a:t>
            </a:r>
            <a:r>
              <a:rPr lang="en-US" b="0" i="0" dirty="0">
                <a:solidFill>
                  <a:srgbClr val="273239"/>
                </a:solidFill>
                <a:effectLst/>
                <a:latin typeface="urw-din"/>
              </a:rPr>
              <a:t>neighbor</a:t>
            </a:r>
            <a:r>
              <a:rPr lang="en-US" b="0" i="1" dirty="0">
                <a:solidFill>
                  <a:srgbClr val="273239"/>
                </a:solidFill>
                <a:effectLst/>
                <a:latin typeface="urw-din"/>
              </a:rPr>
              <a:t> states which are better than </a:t>
            </a:r>
            <a:r>
              <a:rPr lang="en-US" b="0" i="0" dirty="0">
                <a:solidFill>
                  <a:srgbClr val="273239"/>
                </a:solidFill>
                <a:effectLst/>
                <a:latin typeface="urw-din"/>
              </a:rPr>
              <a:t>the </a:t>
            </a:r>
            <a:r>
              <a:rPr lang="en-US" b="0" i="1" dirty="0">
                <a:solidFill>
                  <a:srgbClr val="273239"/>
                </a:solidFill>
                <a:effectLst/>
                <a:latin typeface="urw-din"/>
              </a:rPr>
              <a:t>current state choose a state randomly (or</a:t>
            </a:r>
            <a:r>
              <a:rPr lang="en-US" b="0" i="0" dirty="0">
                <a:solidFill>
                  <a:srgbClr val="273239"/>
                </a:solidFill>
                <a:effectLst/>
                <a:latin typeface="urw-din"/>
              </a:rPr>
              <a:t> </a:t>
            </a:r>
            <a:r>
              <a:rPr lang="en-US" b="0" i="1" dirty="0">
                <a:solidFill>
                  <a:srgbClr val="273239"/>
                </a:solidFill>
                <a:effectLst/>
                <a:latin typeface="urw-din"/>
              </a:rPr>
              <a:t>based on </a:t>
            </a:r>
            <a:r>
              <a:rPr lang="en-US" b="0" i="1">
                <a:solidFill>
                  <a:srgbClr val="273239"/>
                </a:solidFill>
                <a:effectLst/>
                <a:latin typeface="urw-din"/>
              </a:rPr>
              <a:t>some probability function</a:t>
            </a:r>
            <a:r>
              <a:rPr lang="en-US" b="0" i="1" dirty="0">
                <a:solidFill>
                  <a:srgbClr val="273239"/>
                </a:solidFill>
                <a:effectLst/>
                <a:latin typeface="urw-din"/>
              </a:rPr>
              <a:t>).                                                                                                                           </a:t>
            </a:r>
            <a:endParaRPr lang="en-US" b="0" i="0" dirty="0">
              <a:solidFill>
                <a:srgbClr val="273239"/>
              </a:solidFill>
              <a:effectLst/>
              <a:latin typeface="urw-din"/>
            </a:endParaRPr>
          </a:p>
          <a:p>
            <a:pPr lvl="1" fontAlgn="base"/>
            <a:r>
              <a:rPr lang="en-US" b="0" i="1" dirty="0">
                <a:solidFill>
                  <a:srgbClr val="273239"/>
                </a:solidFill>
                <a:effectLst/>
                <a:latin typeface="urw-din"/>
              </a:rPr>
              <a:t>d) If the </a:t>
            </a:r>
            <a:r>
              <a:rPr lang="en-US" b="0" i="0" dirty="0">
                <a:solidFill>
                  <a:srgbClr val="273239"/>
                </a:solidFill>
                <a:effectLst/>
                <a:latin typeface="urw-din"/>
              </a:rPr>
              <a:t>chosen</a:t>
            </a:r>
            <a:r>
              <a:rPr lang="en-US" b="0" i="1" dirty="0">
                <a:solidFill>
                  <a:srgbClr val="273239"/>
                </a:solidFill>
                <a:effectLst/>
                <a:latin typeface="urw-din"/>
              </a:rPr>
              <a:t> state is </a:t>
            </a:r>
            <a:r>
              <a:rPr lang="en-US" b="0" i="0" dirty="0">
                <a:solidFill>
                  <a:srgbClr val="273239"/>
                </a:solidFill>
                <a:effectLst/>
                <a:latin typeface="urw-din"/>
              </a:rPr>
              <a:t>the </a:t>
            </a:r>
            <a:r>
              <a:rPr lang="en-US" b="0" i="1" dirty="0">
                <a:solidFill>
                  <a:srgbClr val="273239"/>
                </a:solidFill>
                <a:effectLst/>
                <a:latin typeface="urw-din"/>
              </a:rPr>
              <a:t>goal state, then return success, else make it </a:t>
            </a:r>
            <a:r>
              <a:rPr lang="en-US" b="0" i="0" dirty="0">
                <a:solidFill>
                  <a:srgbClr val="273239"/>
                </a:solidFill>
                <a:effectLst/>
                <a:latin typeface="urw-din"/>
              </a:rPr>
              <a:t>the </a:t>
            </a:r>
            <a:r>
              <a:rPr lang="en-US" b="0" i="1" dirty="0">
                <a:solidFill>
                  <a:srgbClr val="273239"/>
                </a:solidFill>
                <a:effectLst/>
                <a:latin typeface="urw-din"/>
              </a:rPr>
              <a:t>current state and repeat step 2: b) part.</a:t>
            </a:r>
            <a:endParaRPr lang="en-US" b="0" i="0" dirty="0">
              <a:solidFill>
                <a:srgbClr val="273239"/>
              </a:solidFill>
              <a:effectLst/>
              <a:latin typeface="urw-din"/>
            </a:endParaRPr>
          </a:p>
          <a:p>
            <a:pPr algn="l" fontAlgn="base"/>
            <a:r>
              <a:rPr lang="en-US" b="0" i="1" dirty="0">
                <a:solidFill>
                  <a:srgbClr val="273239"/>
                </a:solidFill>
                <a:effectLst/>
                <a:latin typeface="urw-din"/>
              </a:rPr>
              <a:t>   </a:t>
            </a:r>
            <a:r>
              <a:rPr lang="en-US" b="1" i="1" dirty="0">
                <a:solidFill>
                  <a:srgbClr val="273239"/>
                </a:solidFill>
                <a:effectLst/>
                <a:latin typeface="urw-din"/>
              </a:rPr>
              <a:t>Step 3:</a:t>
            </a:r>
            <a:r>
              <a:rPr lang="en-US" b="0" i="1" dirty="0">
                <a:solidFill>
                  <a:srgbClr val="273239"/>
                </a:solidFill>
                <a:effectLst/>
                <a:latin typeface="urw-din"/>
              </a:rPr>
              <a:t> Exit.</a:t>
            </a: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2123227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4BB4-AB35-4352-84BD-E454747FD753}"/>
              </a:ext>
            </a:extLst>
          </p:cNvPr>
          <p:cNvSpPr>
            <a:spLocks noGrp="1"/>
          </p:cNvSpPr>
          <p:nvPr>
            <p:ph type="title"/>
          </p:nvPr>
        </p:nvSpPr>
        <p:spPr/>
        <p:txBody>
          <a:bodyPr/>
          <a:lstStyle/>
          <a:p>
            <a:r>
              <a:rPr lang="en-US" b="0" i="0" dirty="0">
                <a:effectLst/>
                <a:latin typeface="erdana"/>
              </a:rPr>
              <a:t>Problems in Hill Climbing Algorithm</a:t>
            </a:r>
            <a:endParaRPr lang="en-IN" dirty="0"/>
          </a:p>
        </p:txBody>
      </p:sp>
      <p:sp>
        <p:nvSpPr>
          <p:cNvPr id="3" name="Content Placeholder 2">
            <a:extLst>
              <a:ext uri="{FF2B5EF4-FFF2-40B4-BE49-F238E27FC236}">
                <a16:creationId xmlns:a16="http://schemas.microsoft.com/office/drawing/2014/main" id="{088CD3DC-F6E1-4B87-B867-603AB8ED1C77}"/>
              </a:ext>
            </a:extLst>
          </p:cNvPr>
          <p:cNvSpPr>
            <a:spLocks noGrp="1"/>
          </p:cNvSpPr>
          <p:nvPr>
            <p:ph idx="1"/>
          </p:nvPr>
        </p:nvSpPr>
        <p:spPr/>
        <p:txBody>
          <a:bodyPr/>
          <a:lstStyle/>
          <a:p>
            <a:r>
              <a:rPr lang="en-US" b="1" i="0" dirty="0">
                <a:solidFill>
                  <a:srgbClr val="333333"/>
                </a:solidFill>
                <a:effectLst/>
                <a:latin typeface="inter-bold"/>
              </a:rPr>
              <a:t>Local Maximum:</a:t>
            </a:r>
            <a:r>
              <a:rPr lang="en-US" b="0" i="0" dirty="0">
                <a:solidFill>
                  <a:srgbClr val="333333"/>
                </a:solidFill>
                <a:effectLst/>
                <a:latin typeface="inter-regular"/>
              </a:rPr>
              <a:t> A local maximum is a peak state in the landscape which is better than each of its neighboring states, but there is another state also present which is higher than the local maximum.</a:t>
            </a:r>
          </a:p>
          <a:p>
            <a:r>
              <a:rPr lang="en-US" b="1" i="0" dirty="0">
                <a:solidFill>
                  <a:srgbClr val="333333"/>
                </a:solidFill>
                <a:effectLst/>
                <a:latin typeface="inter-bold"/>
              </a:rPr>
              <a:t>Solution:</a:t>
            </a:r>
            <a:r>
              <a:rPr lang="en-US" b="0" i="0" dirty="0">
                <a:solidFill>
                  <a:srgbClr val="333333"/>
                </a:solidFill>
                <a:effectLst/>
                <a:latin typeface="inter-regular"/>
              </a:rPr>
              <a:t> Backtracking technique can be a solution of the local maximum in state space landscape. Create a list of the promising path so that the algorithm can backtrack the search space and explore other paths as well.</a:t>
            </a:r>
            <a:endParaRPr lang="en-IN" dirty="0"/>
          </a:p>
        </p:txBody>
      </p:sp>
      <p:pic>
        <p:nvPicPr>
          <p:cNvPr id="8194" name="Picture 2" descr="Hill Climbing Algorithm in AI">
            <a:extLst>
              <a:ext uri="{FF2B5EF4-FFF2-40B4-BE49-F238E27FC236}">
                <a16:creationId xmlns:a16="http://schemas.microsoft.com/office/drawing/2014/main" id="{177C9D11-236A-48D9-92B0-9E82A44B1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758" y="4623216"/>
            <a:ext cx="5095875"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043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0E32-D3D2-4ED1-9B1C-ECC4AD725D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A77E1D-F17D-4A4B-AC3E-19EEB6FF1EAA}"/>
              </a:ext>
            </a:extLst>
          </p:cNvPr>
          <p:cNvSpPr>
            <a:spLocks noGrp="1"/>
          </p:cNvSpPr>
          <p:nvPr>
            <p:ph idx="1"/>
          </p:nvPr>
        </p:nvSpPr>
        <p:spPr>
          <a:xfrm>
            <a:off x="838199" y="1825624"/>
            <a:ext cx="10515600" cy="4351338"/>
          </a:xfrm>
        </p:spPr>
        <p:txBody>
          <a:bodyPr/>
          <a:lstStyle/>
          <a:p>
            <a:r>
              <a:rPr lang="en-US" b="1" i="0" dirty="0">
                <a:solidFill>
                  <a:srgbClr val="333333"/>
                </a:solidFill>
                <a:effectLst/>
                <a:latin typeface="inter-bold"/>
              </a:rPr>
              <a:t>Plateau:</a:t>
            </a:r>
            <a:r>
              <a:rPr lang="en-US" b="0" i="0" dirty="0">
                <a:solidFill>
                  <a:srgbClr val="333333"/>
                </a:solidFill>
                <a:effectLst/>
                <a:latin typeface="inter-regular"/>
              </a:rPr>
              <a:t> A plateau is the flat area of the search space in which all the neighbor states of the current state contains the same value, because of this algorithm does not find any best direction to move. A hill-climbing search might be lost in the plateau area.</a:t>
            </a:r>
          </a:p>
          <a:p>
            <a:r>
              <a:rPr lang="en-US" b="1" i="0" dirty="0">
                <a:solidFill>
                  <a:srgbClr val="333333"/>
                </a:solidFill>
                <a:effectLst/>
                <a:latin typeface="inter-bold"/>
              </a:rPr>
              <a:t>Solution:</a:t>
            </a:r>
            <a:r>
              <a:rPr lang="en-US" b="0" i="0" dirty="0">
                <a:solidFill>
                  <a:srgbClr val="333333"/>
                </a:solidFill>
                <a:effectLst/>
                <a:latin typeface="inter-regular"/>
              </a:rPr>
              <a:t> The solution for the plateau is to take big steps or very little steps while searching, to solve the problem. Randomly select a state which is far away from the current state so it is possible that the algorithm could find non-plateau region.</a:t>
            </a:r>
            <a:endParaRPr lang="en-IN" dirty="0"/>
          </a:p>
        </p:txBody>
      </p:sp>
      <p:pic>
        <p:nvPicPr>
          <p:cNvPr id="9218" name="Picture 2" descr="Hill Climbing Algorithm in AI">
            <a:extLst>
              <a:ext uri="{FF2B5EF4-FFF2-40B4-BE49-F238E27FC236}">
                <a16:creationId xmlns:a16="http://schemas.microsoft.com/office/drawing/2014/main" id="{2534F93F-47E9-417D-8837-2A84083D5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553" y="4752975"/>
            <a:ext cx="4733925"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656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37A8-3039-4C51-884F-AB2B949633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EAAFD0-7C5C-450F-B102-9588B23C0D8D}"/>
              </a:ext>
            </a:extLst>
          </p:cNvPr>
          <p:cNvSpPr>
            <a:spLocks noGrp="1"/>
          </p:cNvSpPr>
          <p:nvPr>
            <p:ph idx="1"/>
          </p:nvPr>
        </p:nvSpPr>
        <p:spPr/>
        <p:txBody>
          <a:bodyPr/>
          <a:lstStyle/>
          <a:p>
            <a:r>
              <a:rPr lang="en-US" b="1" dirty="0">
                <a:effectLst/>
                <a:latin typeface="inter-bold"/>
              </a:rPr>
              <a:t>Ridges:</a:t>
            </a:r>
            <a:r>
              <a:rPr lang="en-US" dirty="0"/>
              <a:t> A ridge is a special form of the local maximum. It has an area which is higher than its surrounding areas, but itself has a slope, and cannot be reached in a single move.</a:t>
            </a:r>
          </a:p>
          <a:p>
            <a:r>
              <a:rPr lang="en-US" b="1" i="0" dirty="0">
                <a:solidFill>
                  <a:srgbClr val="333333"/>
                </a:solidFill>
                <a:effectLst/>
                <a:latin typeface="inter-bold"/>
              </a:rPr>
              <a:t>Solution:</a:t>
            </a:r>
            <a:r>
              <a:rPr lang="en-US" b="0" i="0" dirty="0">
                <a:solidFill>
                  <a:srgbClr val="333333"/>
                </a:solidFill>
                <a:effectLst/>
                <a:latin typeface="inter-regular"/>
              </a:rPr>
              <a:t> With the use of bidirectional search, or by moving in different directions, we can improve this problem.</a:t>
            </a:r>
            <a:endParaRPr lang="en-US" dirty="0"/>
          </a:p>
          <a:p>
            <a:br>
              <a:rPr lang="en-US" b="0" i="0" dirty="0">
                <a:solidFill>
                  <a:srgbClr val="333333"/>
                </a:solidFill>
                <a:effectLst/>
                <a:latin typeface="inter-regular"/>
              </a:rPr>
            </a:br>
            <a:endParaRPr lang="en-IN" dirty="0"/>
          </a:p>
        </p:txBody>
      </p:sp>
      <p:pic>
        <p:nvPicPr>
          <p:cNvPr id="10242" name="Picture 2" descr="Hill Climbing Algorithm in AI">
            <a:extLst>
              <a:ext uri="{FF2B5EF4-FFF2-40B4-BE49-F238E27FC236}">
                <a16:creationId xmlns:a16="http://schemas.microsoft.com/office/drawing/2014/main" id="{C556D1BE-B393-4AB0-A547-8F0CCA6FC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979" y="4216400"/>
            <a:ext cx="401955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37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8735-8AD7-4AA4-B16D-1B778AE129FB}"/>
              </a:ext>
            </a:extLst>
          </p:cNvPr>
          <p:cNvSpPr>
            <a:spLocks noGrp="1"/>
          </p:cNvSpPr>
          <p:nvPr>
            <p:ph type="title"/>
          </p:nvPr>
        </p:nvSpPr>
        <p:spPr/>
        <p:txBody>
          <a:bodyPr/>
          <a:lstStyle/>
          <a:p>
            <a:r>
              <a:rPr lang="en-IN" dirty="0"/>
              <a:t>Randomized search algorithms</a:t>
            </a:r>
          </a:p>
        </p:txBody>
      </p:sp>
      <p:sp>
        <p:nvSpPr>
          <p:cNvPr id="3" name="Content Placeholder 2">
            <a:extLst>
              <a:ext uri="{FF2B5EF4-FFF2-40B4-BE49-F238E27FC236}">
                <a16:creationId xmlns:a16="http://schemas.microsoft.com/office/drawing/2014/main" id="{CFB06442-5B7D-42C1-B493-1E22584CA144}"/>
              </a:ext>
            </a:extLst>
          </p:cNvPr>
          <p:cNvSpPr>
            <a:spLocks noGrp="1"/>
          </p:cNvSpPr>
          <p:nvPr>
            <p:ph idx="1"/>
          </p:nvPr>
        </p:nvSpPr>
        <p:spPr/>
        <p:txBody>
          <a:bodyPr/>
          <a:lstStyle/>
          <a:p>
            <a:r>
              <a:rPr lang="en-IN" dirty="0"/>
              <a:t>To escape local maxima</a:t>
            </a:r>
          </a:p>
          <a:p>
            <a:r>
              <a:rPr lang="en-IN" dirty="0"/>
              <a:t>Examples</a:t>
            </a:r>
          </a:p>
          <a:p>
            <a:pPr lvl="1"/>
            <a:r>
              <a:rPr lang="en-IN" dirty="0"/>
              <a:t>Iterated Hill Climbing</a:t>
            </a:r>
          </a:p>
          <a:p>
            <a:pPr lvl="2"/>
            <a:r>
              <a:rPr lang="en-IN" dirty="0"/>
              <a:t>Does a series of searches from a set of randomly selected different starting points. </a:t>
            </a:r>
          </a:p>
          <a:p>
            <a:pPr lvl="2"/>
            <a:r>
              <a:rPr lang="en-IN" dirty="0"/>
              <a:t>The hope is that the best value found by at least one of the searches will be global optimum.</a:t>
            </a:r>
          </a:p>
          <a:p>
            <a:pPr lvl="1"/>
            <a:r>
              <a:rPr lang="en-IN" dirty="0"/>
              <a:t>Simulated Annealing</a:t>
            </a:r>
          </a:p>
          <a:p>
            <a:pPr lvl="1"/>
            <a:r>
              <a:rPr lang="en-IN" dirty="0"/>
              <a:t>Genetic Algorithms</a:t>
            </a:r>
          </a:p>
        </p:txBody>
      </p:sp>
    </p:spTree>
    <p:extLst>
      <p:ext uri="{BB962C8B-B14F-4D97-AF65-F5344CB8AC3E}">
        <p14:creationId xmlns:p14="http://schemas.microsoft.com/office/powerpoint/2010/main" val="24928050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9482-50B8-484B-8FF3-5390E507A4B5}"/>
              </a:ext>
            </a:extLst>
          </p:cNvPr>
          <p:cNvSpPr>
            <a:spLocks noGrp="1"/>
          </p:cNvSpPr>
          <p:nvPr>
            <p:ph type="title"/>
          </p:nvPr>
        </p:nvSpPr>
        <p:spPr/>
        <p:txBody>
          <a:bodyPr/>
          <a:lstStyle/>
          <a:p>
            <a:r>
              <a:rPr lang="en-IN" dirty="0"/>
              <a:t>Shaded nodes will lead to global maximum</a:t>
            </a:r>
          </a:p>
        </p:txBody>
      </p:sp>
      <p:pic>
        <p:nvPicPr>
          <p:cNvPr id="4" name="Content Placeholder 3">
            <a:extLst>
              <a:ext uri="{FF2B5EF4-FFF2-40B4-BE49-F238E27FC236}">
                <a16:creationId xmlns:a16="http://schemas.microsoft.com/office/drawing/2014/main" id="{336288AE-EED5-4A67-AAC4-8DD1438F2EEF}"/>
              </a:ext>
            </a:extLst>
          </p:cNvPr>
          <p:cNvPicPr>
            <a:picLocks noGrp="1" noChangeAspect="1"/>
          </p:cNvPicPr>
          <p:nvPr>
            <p:ph idx="1"/>
          </p:nvPr>
        </p:nvPicPr>
        <p:blipFill>
          <a:blip r:embed="rId2"/>
          <a:stretch>
            <a:fillRect/>
          </a:stretch>
        </p:blipFill>
        <p:spPr>
          <a:xfrm>
            <a:off x="2928257" y="2516405"/>
            <a:ext cx="6335486" cy="2969777"/>
          </a:xfrm>
          <a:prstGeom prst="rect">
            <a:avLst/>
          </a:prstGeom>
        </p:spPr>
      </p:pic>
    </p:spTree>
    <p:extLst>
      <p:ext uri="{BB962C8B-B14F-4D97-AF65-F5344CB8AC3E}">
        <p14:creationId xmlns:p14="http://schemas.microsoft.com/office/powerpoint/2010/main" val="841009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CB42-E039-4F0A-A039-1FE9FFCBAF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BEA91B-2491-4DE7-87A0-5AC17B57CFF2}"/>
              </a:ext>
            </a:extLst>
          </p:cNvPr>
          <p:cNvSpPr>
            <a:spLocks noGrp="1"/>
          </p:cNvSpPr>
          <p:nvPr>
            <p:ph idx="1"/>
          </p:nvPr>
        </p:nvSpPr>
        <p:spPr/>
        <p:txBody>
          <a:bodyPr>
            <a:normAutofit/>
          </a:bodyPr>
          <a:lstStyle/>
          <a:p>
            <a:r>
              <a:rPr lang="en-IN" dirty="0"/>
              <a:t>Set of shaded nodes from where the steepest gradient leads to the global maximum.</a:t>
            </a:r>
          </a:p>
          <a:p>
            <a:r>
              <a:rPr lang="en-IN" dirty="0"/>
              <a:t>Lets call this set the footprint of the hill climbing algorithm</a:t>
            </a:r>
          </a:p>
          <a:p>
            <a:r>
              <a:rPr lang="en-IN" dirty="0"/>
              <a:t>The likelihood of iterated hill climbing finding the global hill climbing depends upon the size of the footprint.</a:t>
            </a:r>
          </a:p>
          <a:p>
            <a:r>
              <a:rPr lang="en-IN" dirty="0"/>
              <a:t>If the footprint covers the entire search space then steepest gradient hill climbing itself will work.</a:t>
            </a:r>
          </a:p>
          <a:p>
            <a:r>
              <a:rPr lang="en-IN" dirty="0"/>
              <a:t>As the footprints gets smaller, a large number of iterations are required to have a good chance of finding the optimum.</a:t>
            </a:r>
          </a:p>
        </p:txBody>
      </p:sp>
    </p:spTree>
    <p:extLst>
      <p:ext uri="{BB962C8B-B14F-4D97-AF65-F5344CB8AC3E}">
        <p14:creationId xmlns:p14="http://schemas.microsoft.com/office/powerpoint/2010/main" val="24880745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D2BC-D1E3-4ED1-9378-AA433BA397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5FBAD0-0D94-479F-9C0F-7F261DC592A3}"/>
              </a:ext>
            </a:extLst>
          </p:cNvPr>
          <p:cNvSpPr>
            <a:spLocks noGrp="1"/>
          </p:cNvSpPr>
          <p:nvPr>
            <p:ph idx="1"/>
          </p:nvPr>
        </p:nvSpPr>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If the footprint is very small then the prohibitively large number of iterations may require and in that case we should look for an alternative approach. </a:t>
            </a:r>
          </a:p>
        </p:txBody>
      </p:sp>
      <p:pic>
        <p:nvPicPr>
          <p:cNvPr id="5" name="Picture 4">
            <a:extLst>
              <a:ext uri="{FF2B5EF4-FFF2-40B4-BE49-F238E27FC236}">
                <a16:creationId xmlns:a16="http://schemas.microsoft.com/office/drawing/2014/main" id="{03B5573D-8A75-47BF-8760-EF114072E59A}"/>
              </a:ext>
            </a:extLst>
          </p:cNvPr>
          <p:cNvPicPr>
            <a:picLocks noChangeAspect="1"/>
          </p:cNvPicPr>
          <p:nvPr/>
        </p:nvPicPr>
        <p:blipFill>
          <a:blip r:embed="rId2"/>
          <a:stretch>
            <a:fillRect/>
          </a:stretch>
        </p:blipFill>
        <p:spPr>
          <a:xfrm>
            <a:off x="3483428" y="1927927"/>
            <a:ext cx="5225143" cy="3002145"/>
          </a:xfrm>
          <a:prstGeom prst="rect">
            <a:avLst/>
          </a:prstGeom>
        </p:spPr>
      </p:pic>
    </p:spTree>
    <p:extLst>
      <p:ext uri="{BB962C8B-B14F-4D97-AF65-F5344CB8AC3E}">
        <p14:creationId xmlns:p14="http://schemas.microsoft.com/office/powerpoint/2010/main" val="1281833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64EC-EDC8-47ED-B493-4523940F9161}"/>
              </a:ext>
            </a:extLst>
          </p:cNvPr>
          <p:cNvSpPr>
            <a:spLocks noGrp="1"/>
          </p:cNvSpPr>
          <p:nvPr>
            <p:ph type="title"/>
          </p:nvPr>
        </p:nvSpPr>
        <p:spPr/>
        <p:txBody>
          <a:bodyPr/>
          <a:lstStyle/>
          <a:p>
            <a:r>
              <a:rPr lang="en-IN" dirty="0"/>
              <a:t>Means-Ends Analysis</a:t>
            </a:r>
          </a:p>
        </p:txBody>
      </p:sp>
      <p:sp>
        <p:nvSpPr>
          <p:cNvPr id="3" name="Content Placeholder 2">
            <a:extLst>
              <a:ext uri="{FF2B5EF4-FFF2-40B4-BE49-F238E27FC236}">
                <a16:creationId xmlns:a16="http://schemas.microsoft.com/office/drawing/2014/main" id="{692EAE10-6ACB-4BEF-B308-2A6995F7681C}"/>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The purpose of means-ends analysis is to identify a procedure that causes a transition from the current state to the goal state or at least to an intermediate state that is closer to the goal state. </a:t>
            </a:r>
          </a:p>
          <a:p>
            <a:pPr algn="just">
              <a:buFont typeface="Arial" panose="020B0604020202020204" pitchFamily="34" charset="0"/>
              <a:buChar char="•"/>
            </a:pPr>
            <a:r>
              <a:rPr lang="en-US" b="0" i="0" dirty="0">
                <a:solidFill>
                  <a:srgbClr val="000000"/>
                </a:solidFill>
                <a:effectLst/>
                <a:latin typeface="inter-regular"/>
              </a:rPr>
              <a:t>Thus the identified procedure reduces the observed differences between the current state and the goal state.</a:t>
            </a:r>
          </a:p>
          <a:p>
            <a:pPr algn="just">
              <a:buFont typeface="Arial" panose="020B0604020202020204" pitchFamily="34" charset="0"/>
              <a:buChar char="•"/>
            </a:pPr>
            <a:r>
              <a:rPr lang="en-US" b="0" i="0" dirty="0">
                <a:solidFill>
                  <a:srgbClr val="000000"/>
                </a:solidFill>
                <a:effectLst/>
                <a:latin typeface="inter-regular"/>
              </a:rPr>
              <a:t>The key idea in mean-ends analysis is to </a:t>
            </a:r>
            <a:r>
              <a:rPr lang="en-US" dirty="0">
                <a:solidFill>
                  <a:srgbClr val="000000"/>
                </a:solidFill>
                <a:latin typeface="inter-regular"/>
              </a:rPr>
              <a:t>reduce differences</a:t>
            </a:r>
          </a:p>
          <a:p>
            <a:pPr algn="just">
              <a:buFont typeface="Arial" panose="020B0604020202020204" pitchFamily="34" charset="0"/>
              <a:buChar char="•"/>
            </a:pPr>
            <a:r>
              <a:rPr lang="en-US" b="0" i="0" dirty="0">
                <a:solidFill>
                  <a:srgbClr val="000000"/>
                </a:solidFill>
                <a:effectLst/>
                <a:latin typeface="inter-regular"/>
              </a:rPr>
              <a:t>Descriptions of the current state or of the goal state or of the difference between these states may contribute to the identification of difference reducing procedure.</a:t>
            </a:r>
          </a:p>
          <a:p>
            <a:pPr algn="just">
              <a:buFont typeface="Arial" panose="020B0604020202020204" pitchFamily="34" charset="0"/>
              <a:buChar char="•"/>
            </a:pPr>
            <a:endParaRPr lang="en-US" b="0" i="0" dirty="0">
              <a:solidFill>
                <a:srgbClr val="000000"/>
              </a:solidFill>
              <a:effectLst/>
              <a:latin typeface="inter-regular"/>
            </a:endParaRPr>
          </a:p>
          <a:p>
            <a:pPr marL="0" indent="0">
              <a:buNone/>
            </a:pPr>
            <a:br>
              <a:rPr lang="en-US" dirty="0"/>
            </a:br>
            <a:endParaRPr lang="en-IN" dirty="0"/>
          </a:p>
        </p:txBody>
      </p:sp>
    </p:spTree>
    <p:extLst>
      <p:ext uri="{BB962C8B-B14F-4D97-AF65-F5344CB8AC3E}">
        <p14:creationId xmlns:p14="http://schemas.microsoft.com/office/powerpoint/2010/main" val="417193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D95D-E60D-49C9-A851-477E415441F2}"/>
              </a:ext>
            </a:extLst>
          </p:cNvPr>
          <p:cNvSpPr>
            <a:spLocks noGrp="1"/>
          </p:cNvSpPr>
          <p:nvPr>
            <p:ph type="title"/>
          </p:nvPr>
        </p:nvSpPr>
        <p:spPr/>
        <p:txBody>
          <a:bodyPr/>
          <a:lstStyle/>
          <a:p>
            <a:r>
              <a:rPr lang="en-US" dirty="0"/>
              <a:t>Calculating Heuristics</a:t>
            </a:r>
            <a:endParaRPr lang="en-IN" dirty="0"/>
          </a:p>
        </p:txBody>
      </p:sp>
      <p:sp>
        <p:nvSpPr>
          <p:cNvPr id="3" name="Content Placeholder 2">
            <a:extLst>
              <a:ext uri="{FF2B5EF4-FFF2-40B4-BE49-F238E27FC236}">
                <a16:creationId xmlns:a16="http://schemas.microsoft.com/office/drawing/2014/main" id="{9658F7CE-8E41-437C-A143-FAA0CBB7255E}"/>
              </a:ext>
            </a:extLst>
          </p:cNvPr>
          <p:cNvSpPr>
            <a:spLocks noGrp="1"/>
          </p:cNvSpPr>
          <p:nvPr>
            <p:ph idx="1"/>
          </p:nvPr>
        </p:nvSpPr>
        <p:spPr/>
        <p:txBody>
          <a:bodyPr/>
          <a:lstStyle/>
          <a:p>
            <a:r>
              <a:rPr lang="en-US" dirty="0"/>
              <a:t>A good heuristic must not take long to compute</a:t>
            </a:r>
          </a:p>
          <a:p>
            <a:r>
              <a:rPr lang="en-US" dirty="0"/>
              <a:t>Heuristics are often defined on a simplified or relaxed version of the problem e.g.</a:t>
            </a:r>
          </a:p>
          <a:p>
            <a:pPr lvl="1"/>
            <a:r>
              <a:rPr lang="en-US" dirty="0"/>
              <a:t>The number of tiles that are out of place </a:t>
            </a:r>
          </a:p>
          <a:p>
            <a:r>
              <a:rPr lang="en-IN" dirty="0"/>
              <a:t>A heuristic function h1 is better than some heuristic function h2 if fewer nodes are expanded during the search when h1 is used than when h2 is used.</a:t>
            </a:r>
          </a:p>
        </p:txBody>
      </p:sp>
    </p:spTree>
    <p:extLst>
      <p:ext uri="{BB962C8B-B14F-4D97-AF65-F5344CB8AC3E}">
        <p14:creationId xmlns:p14="http://schemas.microsoft.com/office/powerpoint/2010/main" val="18597703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0C92-617A-498C-ADB7-5BFA79B8D5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F5C5D6-F883-45A1-955D-01AD720A994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a mixture of Backward and forward search technique.</a:t>
            </a:r>
          </a:p>
          <a:p>
            <a:pPr algn="just">
              <a:buFont typeface="Arial" panose="020B0604020202020204" pitchFamily="34" charset="0"/>
              <a:buChar char="•"/>
            </a:pPr>
            <a:r>
              <a:rPr lang="en-US" b="0" i="0" dirty="0">
                <a:solidFill>
                  <a:srgbClr val="000000"/>
                </a:solidFill>
                <a:effectLst/>
                <a:latin typeface="inter-regular"/>
              </a:rPr>
              <a:t>The MEA technique was first introduced in 1961 by Allen Newell, and Herbert A. Simon in their problem-solving computer program, which was named as General Problem Solver (GPS).</a:t>
            </a:r>
          </a:p>
          <a:p>
            <a:endParaRPr lang="en-IN" dirty="0"/>
          </a:p>
        </p:txBody>
      </p:sp>
    </p:spTree>
    <p:extLst>
      <p:ext uri="{BB962C8B-B14F-4D97-AF65-F5344CB8AC3E}">
        <p14:creationId xmlns:p14="http://schemas.microsoft.com/office/powerpoint/2010/main" val="3978022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AA22-1C56-4F7D-980B-0FD4C187D8F3}"/>
              </a:ext>
            </a:extLst>
          </p:cNvPr>
          <p:cNvSpPr>
            <a:spLocks noGrp="1"/>
          </p:cNvSpPr>
          <p:nvPr>
            <p:ph type="title"/>
          </p:nvPr>
        </p:nvSpPr>
        <p:spPr/>
        <p:txBody>
          <a:bodyPr/>
          <a:lstStyle/>
          <a:p>
            <a:r>
              <a:rPr lang="en-IN" b="0" i="0" dirty="0">
                <a:effectLst/>
                <a:latin typeface="erdana"/>
              </a:rPr>
              <a:t>How means-ends analysis Works</a:t>
            </a:r>
            <a:endParaRPr lang="en-IN" dirty="0"/>
          </a:p>
        </p:txBody>
      </p:sp>
      <p:sp>
        <p:nvSpPr>
          <p:cNvPr id="3" name="Content Placeholder 2">
            <a:extLst>
              <a:ext uri="{FF2B5EF4-FFF2-40B4-BE49-F238E27FC236}">
                <a16:creationId xmlns:a16="http://schemas.microsoft.com/office/drawing/2014/main" id="{2AC2468E-BAE2-4439-9E4C-900C1628FD12}"/>
              </a:ext>
            </a:extLst>
          </p:cNvPr>
          <p:cNvSpPr>
            <a:spLocks noGrp="1"/>
          </p:cNvSpPr>
          <p:nvPr>
            <p:ph idx="1"/>
          </p:nvPr>
        </p:nvSpPr>
        <p:spPr/>
        <p:txBody>
          <a:bodyPr/>
          <a:lstStyle/>
          <a:p>
            <a:pPr algn="just"/>
            <a:r>
              <a:rPr lang="en-US" b="0" i="0" dirty="0">
                <a:solidFill>
                  <a:srgbClr val="333333"/>
                </a:solidFill>
                <a:effectLst/>
                <a:latin typeface="inter-regular"/>
              </a:rPr>
              <a:t>Following are the main Steps which describes the working of MEA technique for solving a problem.</a:t>
            </a:r>
            <a:endParaRPr lang="en-US" b="0" i="0" dirty="0">
              <a:solidFill>
                <a:srgbClr val="000000"/>
              </a:solidFill>
              <a:effectLst/>
              <a:latin typeface="inter-regular"/>
            </a:endParaRPr>
          </a:p>
          <a:p>
            <a:pPr lvl="1" algn="just">
              <a:buFont typeface="+mj-lt"/>
              <a:buAutoNum type="arabicPeriod"/>
            </a:pPr>
            <a:r>
              <a:rPr lang="en-US" b="0" i="0" dirty="0">
                <a:solidFill>
                  <a:srgbClr val="000000"/>
                </a:solidFill>
                <a:effectLst/>
                <a:latin typeface="inter-regular"/>
              </a:rPr>
              <a:t>First, evaluate the difference between Initial State and </a:t>
            </a:r>
            <a:r>
              <a:rPr lang="en-US" dirty="0">
                <a:solidFill>
                  <a:srgbClr val="000000"/>
                </a:solidFill>
                <a:latin typeface="inter-regular"/>
              </a:rPr>
              <a:t>goal</a:t>
            </a:r>
            <a:r>
              <a:rPr lang="en-US" b="0" i="0" dirty="0">
                <a:solidFill>
                  <a:srgbClr val="000000"/>
                </a:solidFill>
                <a:effectLst/>
                <a:latin typeface="inter-regular"/>
              </a:rPr>
              <a:t> State.</a:t>
            </a:r>
          </a:p>
          <a:p>
            <a:pPr lvl="1" algn="just">
              <a:buFont typeface="+mj-lt"/>
              <a:buAutoNum type="arabicPeriod"/>
            </a:pPr>
            <a:r>
              <a:rPr lang="en-US" b="0" i="0" dirty="0">
                <a:solidFill>
                  <a:srgbClr val="000000"/>
                </a:solidFill>
                <a:effectLst/>
                <a:latin typeface="inter-regular"/>
              </a:rPr>
              <a:t>Select the various operators/procedures which can be applied for each difference.</a:t>
            </a:r>
          </a:p>
          <a:p>
            <a:pPr lvl="1" algn="just">
              <a:buFont typeface="+mj-lt"/>
              <a:buAutoNum type="arabicPeriod"/>
            </a:pPr>
            <a:r>
              <a:rPr lang="en-US" b="0" i="0" dirty="0">
                <a:solidFill>
                  <a:srgbClr val="000000"/>
                </a:solidFill>
                <a:effectLst/>
                <a:latin typeface="inter-regular"/>
              </a:rPr>
              <a:t>Apply the operator at each difference, which reduces the difference between the current state and goal state.</a:t>
            </a:r>
          </a:p>
          <a:p>
            <a:endParaRPr lang="en-IN" dirty="0"/>
          </a:p>
        </p:txBody>
      </p:sp>
    </p:spTree>
    <p:extLst>
      <p:ext uri="{BB962C8B-B14F-4D97-AF65-F5344CB8AC3E}">
        <p14:creationId xmlns:p14="http://schemas.microsoft.com/office/powerpoint/2010/main" val="735968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FE1A06-D74F-46BB-8076-AD5ACF98A134}"/>
              </a:ext>
            </a:extLst>
          </p:cNvPr>
          <p:cNvPicPr>
            <a:picLocks noChangeAspect="1"/>
          </p:cNvPicPr>
          <p:nvPr/>
        </p:nvPicPr>
        <p:blipFill>
          <a:blip r:embed="rId2"/>
          <a:stretch>
            <a:fillRect/>
          </a:stretch>
        </p:blipFill>
        <p:spPr>
          <a:xfrm>
            <a:off x="1475014" y="726260"/>
            <a:ext cx="9241971" cy="5405480"/>
          </a:xfrm>
          <a:prstGeom prst="rect">
            <a:avLst/>
          </a:prstGeom>
        </p:spPr>
      </p:pic>
    </p:spTree>
    <p:extLst>
      <p:ext uri="{BB962C8B-B14F-4D97-AF65-F5344CB8AC3E}">
        <p14:creationId xmlns:p14="http://schemas.microsoft.com/office/powerpoint/2010/main" val="26966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CE8C-4AAB-4454-9F5A-7AD579B1A76D}"/>
              </a:ext>
            </a:extLst>
          </p:cNvPr>
          <p:cNvSpPr>
            <a:spLocks noGrp="1"/>
          </p:cNvSpPr>
          <p:nvPr>
            <p:ph type="title"/>
          </p:nvPr>
        </p:nvSpPr>
        <p:spPr/>
        <p:txBody>
          <a:bodyPr/>
          <a:lstStyle/>
          <a:p>
            <a:r>
              <a:rPr lang="en-US" b="1" i="0" dirty="0">
                <a:solidFill>
                  <a:srgbClr val="333333"/>
                </a:solidFill>
                <a:effectLst/>
                <a:latin typeface="inter-bold"/>
              </a:rPr>
              <a:t>Operator </a:t>
            </a:r>
            <a:r>
              <a:rPr lang="en-US" b="1" i="0" dirty="0" err="1">
                <a:solidFill>
                  <a:srgbClr val="333333"/>
                </a:solidFill>
                <a:effectLst/>
                <a:latin typeface="inter-bold"/>
              </a:rPr>
              <a:t>Subgoaling</a:t>
            </a:r>
            <a:endParaRPr lang="en-IN" dirty="0"/>
          </a:p>
        </p:txBody>
      </p:sp>
      <p:sp>
        <p:nvSpPr>
          <p:cNvPr id="3" name="Content Placeholder 2">
            <a:extLst>
              <a:ext uri="{FF2B5EF4-FFF2-40B4-BE49-F238E27FC236}">
                <a16:creationId xmlns:a16="http://schemas.microsoft.com/office/drawing/2014/main" id="{7F4A7E5E-70F5-40CA-B702-0275F4D5D569}"/>
              </a:ext>
            </a:extLst>
          </p:cNvPr>
          <p:cNvSpPr>
            <a:spLocks noGrp="1"/>
          </p:cNvSpPr>
          <p:nvPr>
            <p:ph idx="1"/>
          </p:nvPr>
        </p:nvSpPr>
        <p:spPr/>
        <p:txBody>
          <a:bodyPr/>
          <a:lstStyle/>
          <a:p>
            <a:r>
              <a:rPr lang="en-US" b="0" i="0" dirty="0">
                <a:solidFill>
                  <a:srgbClr val="333333"/>
                </a:solidFill>
                <a:effectLst/>
                <a:latin typeface="inter-regular"/>
              </a:rPr>
              <a:t>In the MEA process, we detect the differences between the current state and goal state. </a:t>
            </a:r>
            <a:endParaRPr lang="en-US" dirty="0">
              <a:solidFill>
                <a:srgbClr val="333333"/>
              </a:solidFill>
              <a:latin typeface="inter-regular"/>
            </a:endParaRPr>
          </a:p>
          <a:p>
            <a:r>
              <a:rPr lang="en-US" b="0" i="0" dirty="0">
                <a:solidFill>
                  <a:srgbClr val="333333"/>
                </a:solidFill>
                <a:effectLst/>
                <a:latin typeface="inter-regular"/>
              </a:rPr>
              <a:t>Once these differences occur, then we can apply an operator/procedure to reduce the differences. </a:t>
            </a:r>
          </a:p>
          <a:p>
            <a:r>
              <a:rPr lang="en-US" b="0" i="0" dirty="0">
                <a:solidFill>
                  <a:srgbClr val="333333"/>
                </a:solidFill>
                <a:effectLst/>
                <a:latin typeface="inter-regular"/>
              </a:rPr>
              <a:t>But sometimes it is possible that an operator/procedure cannot be applied to the current state. </a:t>
            </a:r>
          </a:p>
          <a:p>
            <a:pPr lvl="1"/>
            <a:r>
              <a:rPr lang="en-US" b="0" i="0" dirty="0">
                <a:solidFill>
                  <a:srgbClr val="333333"/>
                </a:solidFill>
                <a:effectLst/>
                <a:latin typeface="inter-regular"/>
              </a:rPr>
              <a:t>So we create the subproblem of the current state, in which operator can be applied, such type of backward chaining in which operators are selected, and then sub goals are set up to establish the preconditions of the operator is called </a:t>
            </a:r>
            <a:r>
              <a:rPr lang="en-US" b="1" i="0" dirty="0">
                <a:solidFill>
                  <a:srgbClr val="333333"/>
                </a:solidFill>
                <a:effectLst/>
                <a:latin typeface="inter-bold"/>
              </a:rPr>
              <a:t>Operator </a:t>
            </a:r>
            <a:r>
              <a:rPr lang="en-US" b="1" i="0" dirty="0" err="1">
                <a:solidFill>
                  <a:srgbClr val="333333"/>
                </a:solidFill>
                <a:effectLst/>
                <a:latin typeface="inter-bold"/>
              </a:rPr>
              <a:t>Subgoaling</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1186796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C05C-5E43-4EDB-B108-409F32A4FA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95DCC1-DFBE-4D27-A5CF-02EF7EA68BAA}"/>
              </a:ext>
            </a:extLst>
          </p:cNvPr>
          <p:cNvSpPr>
            <a:spLocks noGrp="1"/>
          </p:cNvSpPr>
          <p:nvPr>
            <p:ph idx="1"/>
          </p:nvPr>
        </p:nvSpPr>
        <p:spPr/>
        <p:txBody>
          <a:bodyPr/>
          <a:lstStyle/>
          <a:p>
            <a:r>
              <a:rPr lang="en-IN" b="0" i="0" dirty="0">
                <a:effectLst/>
                <a:latin typeface="erdana"/>
              </a:rPr>
              <a:t>Example of Mean-Ends Analysis</a:t>
            </a:r>
          </a:p>
        </p:txBody>
      </p:sp>
      <p:pic>
        <p:nvPicPr>
          <p:cNvPr id="1026" name="Picture 2" descr="Means-Ends Analysis in AI">
            <a:extLst>
              <a:ext uri="{FF2B5EF4-FFF2-40B4-BE49-F238E27FC236}">
                <a16:creationId xmlns:a16="http://schemas.microsoft.com/office/drawing/2014/main" id="{705C01B1-3F07-434E-A214-72ECC2110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625" y="2998033"/>
            <a:ext cx="5379059" cy="255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9321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7D5F-7434-4765-BACF-4B071B9FCFF6}"/>
              </a:ext>
            </a:extLst>
          </p:cNvPr>
          <p:cNvSpPr>
            <a:spLocks noGrp="1"/>
          </p:cNvSpPr>
          <p:nvPr>
            <p:ph type="title"/>
          </p:nvPr>
        </p:nvSpPr>
        <p:spPr/>
        <p:txBody>
          <a:bodyPr/>
          <a:lstStyle/>
          <a:p>
            <a:r>
              <a:rPr lang="en-IN" b="0" i="0" dirty="0">
                <a:effectLst/>
                <a:latin typeface="erdana"/>
              </a:rPr>
              <a:t>Solution</a:t>
            </a:r>
            <a:endParaRPr lang="en-IN" dirty="0"/>
          </a:p>
        </p:txBody>
      </p:sp>
      <p:sp>
        <p:nvSpPr>
          <p:cNvPr id="3" name="Content Placeholder 2">
            <a:extLst>
              <a:ext uri="{FF2B5EF4-FFF2-40B4-BE49-F238E27FC236}">
                <a16:creationId xmlns:a16="http://schemas.microsoft.com/office/drawing/2014/main" id="{8CDB06BB-CA02-4D14-9771-C9BE947DF4C8}"/>
              </a:ext>
            </a:extLst>
          </p:cNvPr>
          <p:cNvSpPr>
            <a:spLocks noGrp="1"/>
          </p:cNvSpPr>
          <p:nvPr>
            <p:ph idx="1"/>
          </p:nvPr>
        </p:nvSpPr>
        <p:spPr/>
        <p:txBody>
          <a:bodyPr/>
          <a:lstStyle/>
          <a:p>
            <a:pPr algn="just"/>
            <a:r>
              <a:rPr lang="en-US" b="0" i="0" dirty="0">
                <a:solidFill>
                  <a:srgbClr val="333333"/>
                </a:solidFill>
                <a:effectLst/>
                <a:latin typeface="inter-regular"/>
              </a:rPr>
              <a:t>To solve the above problem, we will first find the differences between initial states and goal states, and for each difference, we will generate a new state and will apply the operators/procedures.</a:t>
            </a:r>
          </a:p>
          <a:p>
            <a:pPr algn="just"/>
            <a:r>
              <a:rPr lang="en-US" b="0" i="0" dirty="0">
                <a:solidFill>
                  <a:srgbClr val="333333"/>
                </a:solidFill>
                <a:effectLst/>
                <a:latin typeface="inter-regular"/>
              </a:rPr>
              <a:t>The operators/procedures we have for this problem are:</a:t>
            </a:r>
          </a:p>
          <a:p>
            <a:pPr lvl="1" algn="just"/>
            <a:r>
              <a:rPr lang="en-US" b="1" i="0" dirty="0">
                <a:solidFill>
                  <a:srgbClr val="000000"/>
                </a:solidFill>
                <a:effectLst/>
                <a:latin typeface="inter-bold"/>
              </a:rPr>
              <a:t>Move</a:t>
            </a:r>
            <a:endParaRPr lang="en-US" b="0" i="0" dirty="0">
              <a:solidFill>
                <a:srgbClr val="000000"/>
              </a:solidFill>
              <a:effectLst/>
              <a:latin typeface="inter-regular"/>
            </a:endParaRPr>
          </a:p>
          <a:p>
            <a:pPr lvl="1" algn="just"/>
            <a:r>
              <a:rPr lang="en-US" b="1" i="0" dirty="0">
                <a:solidFill>
                  <a:srgbClr val="000000"/>
                </a:solidFill>
                <a:effectLst/>
                <a:latin typeface="inter-bold"/>
              </a:rPr>
              <a:t>Delete</a:t>
            </a:r>
            <a:endParaRPr lang="en-US" b="0" i="0" dirty="0">
              <a:solidFill>
                <a:srgbClr val="000000"/>
              </a:solidFill>
              <a:effectLst/>
              <a:latin typeface="inter-regular"/>
            </a:endParaRPr>
          </a:p>
          <a:p>
            <a:pPr lvl="1" algn="just"/>
            <a:r>
              <a:rPr lang="en-US" b="1" i="0" dirty="0">
                <a:solidFill>
                  <a:srgbClr val="000000"/>
                </a:solidFill>
                <a:effectLst/>
                <a:latin typeface="inter-bold"/>
              </a:rPr>
              <a:t>Expand</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0584584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9679-9B00-410F-8DD7-3D11C4CECA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CCBD9C-CC31-419D-8BD8-EBAC5C84AAA5}"/>
              </a:ext>
            </a:extLst>
          </p:cNvPr>
          <p:cNvSpPr>
            <a:spLocks noGrp="1"/>
          </p:cNvSpPr>
          <p:nvPr>
            <p:ph idx="1"/>
          </p:nvPr>
        </p:nvSpPr>
        <p:spPr/>
        <p:txBody>
          <a:bodyPr/>
          <a:lstStyle/>
          <a:p>
            <a:pPr algn="just"/>
            <a:r>
              <a:rPr lang="en-US" b="1" i="0" dirty="0">
                <a:solidFill>
                  <a:srgbClr val="333333"/>
                </a:solidFill>
                <a:effectLst/>
                <a:latin typeface="inter-bold"/>
              </a:rPr>
              <a:t>1. Evaluating the initial state:</a:t>
            </a:r>
            <a:r>
              <a:rPr lang="en-US" b="0" i="0" dirty="0">
                <a:solidFill>
                  <a:srgbClr val="333333"/>
                </a:solidFill>
                <a:effectLst/>
                <a:latin typeface="inter-regular"/>
              </a:rPr>
              <a:t> In the first step, we will evaluate the initial state and will compare the initial and Goal state to find the differences between both states.</a:t>
            </a:r>
          </a:p>
          <a:p>
            <a:pPr marL="0" indent="0">
              <a:buNone/>
            </a:pPr>
            <a:br>
              <a:rPr lang="en-US" dirty="0"/>
            </a:br>
            <a:endParaRPr lang="en-IN" dirty="0"/>
          </a:p>
        </p:txBody>
      </p:sp>
      <p:pic>
        <p:nvPicPr>
          <p:cNvPr id="2050" name="Picture 2" descr="Means-Ends Analysis in AI">
            <a:extLst>
              <a:ext uri="{FF2B5EF4-FFF2-40B4-BE49-F238E27FC236}">
                <a16:creationId xmlns:a16="http://schemas.microsoft.com/office/drawing/2014/main" id="{254805C3-2EC4-4CDF-8738-C577DFAB9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713" y="3253581"/>
            <a:ext cx="106680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1064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023F-EFCF-4A2F-8041-56FCC85442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94D0D9-338B-4D0A-A93A-647904F45EE4}"/>
              </a:ext>
            </a:extLst>
          </p:cNvPr>
          <p:cNvSpPr>
            <a:spLocks noGrp="1"/>
          </p:cNvSpPr>
          <p:nvPr>
            <p:ph idx="1"/>
          </p:nvPr>
        </p:nvSpPr>
        <p:spPr/>
        <p:txBody>
          <a:bodyPr/>
          <a:lstStyle/>
          <a:p>
            <a:r>
              <a:rPr lang="en-US" b="1" i="0" dirty="0">
                <a:solidFill>
                  <a:srgbClr val="333333"/>
                </a:solidFill>
                <a:effectLst/>
                <a:latin typeface="inter-bold"/>
              </a:rPr>
              <a:t>2. Applying Delete operator:</a:t>
            </a:r>
            <a:r>
              <a:rPr lang="en-US" b="0" i="0" dirty="0">
                <a:solidFill>
                  <a:srgbClr val="333333"/>
                </a:solidFill>
                <a:effectLst/>
                <a:latin typeface="inter-regular"/>
              </a:rPr>
              <a:t> As we can check the first difference is that in goal state there is no dot symbol which is present in the initial state, so, first we will apply the </a:t>
            </a:r>
            <a:r>
              <a:rPr lang="en-US" b="1" i="0" dirty="0">
                <a:solidFill>
                  <a:srgbClr val="333333"/>
                </a:solidFill>
                <a:effectLst/>
                <a:latin typeface="inter-bold"/>
              </a:rPr>
              <a:t>Delete operator</a:t>
            </a:r>
            <a:r>
              <a:rPr lang="en-US" b="0" i="0" dirty="0">
                <a:solidFill>
                  <a:srgbClr val="333333"/>
                </a:solidFill>
                <a:effectLst/>
                <a:latin typeface="inter-regular"/>
              </a:rPr>
              <a:t> to remove this dot.</a:t>
            </a:r>
            <a:endParaRPr lang="en-IN" dirty="0"/>
          </a:p>
        </p:txBody>
      </p:sp>
      <p:pic>
        <p:nvPicPr>
          <p:cNvPr id="3074" name="Picture 2" descr="Means-Ends Analysis in AI">
            <a:extLst>
              <a:ext uri="{FF2B5EF4-FFF2-40B4-BE49-F238E27FC236}">
                <a16:creationId xmlns:a16="http://schemas.microsoft.com/office/drawing/2014/main" id="{BF63863F-B526-4620-978A-ABB229BAF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530" y="3741876"/>
            <a:ext cx="259080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508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CCD1-B4C7-4638-AC32-449D4EFCE6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835D82-DF69-4866-8FB6-58F2C30CA8E1}"/>
              </a:ext>
            </a:extLst>
          </p:cNvPr>
          <p:cNvSpPr>
            <a:spLocks noGrp="1"/>
          </p:cNvSpPr>
          <p:nvPr>
            <p:ph idx="1"/>
          </p:nvPr>
        </p:nvSpPr>
        <p:spPr/>
        <p:txBody>
          <a:bodyPr/>
          <a:lstStyle/>
          <a:p>
            <a:pPr algn="just"/>
            <a:r>
              <a:rPr lang="en-US" b="1" i="0" dirty="0">
                <a:solidFill>
                  <a:srgbClr val="333333"/>
                </a:solidFill>
                <a:effectLst/>
                <a:latin typeface="inter-bold"/>
              </a:rPr>
              <a:t>3. Applying Move Operator:</a:t>
            </a:r>
            <a:r>
              <a:rPr lang="en-US" b="0" i="0" dirty="0">
                <a:solidFill>
                  <a:srgbClr val="333333"/>
                </a:solidFill>
                <a:effectLst/>
                <a:latin typeface="inter-regular"/>
              </a:rPr>
              <a:t> After applying the Delete operator, the new state occurs which we will again compare with goal state. After comparing these states, there is another difference that is the square is outside the circle, so, we will apply the </a:t>
            </a:r>
            <a:r>
              <a:rPr lang="en-US" b="1" i="0" dirty="0">
                <a:solidFill>
                  <a:srgbClr val="333333"/>
                </a:solidFill>
                <a:effectLst/>
                <a:latin typeface="inter-bold"/>
              </a:rPr>
              <a:t>Move Operator</a:t>
            </a:r>
            <a:r>
              <a:rPr lang="en-US" b="0" i="0" dirty="0">
                <a:solidFill>
                  <a:srgbClr val="333333"/>
                </a:solidFill>
                <a:effectLst/>
                <a:latin typeface="inter-regular"/>
              </a:rPr>
              <a:t>.</a:t>
            </a:r>
          </a:p>
          <a:p>
            <a:pPr marL="0" indent="0">
              <a:buNone/>
            </a:pPr>
            <a:br>
              <a:rPr lang="en-US" dirty="0"/>
            </a:br>
            <a:endParaRPr lang="en-IN" dirty="0"/>
          </a:p>
        </p:txBody>
      </p:sp>
      <p:pic>
        <p:nvPicPr>
          <p:cNvPr id="4098" name="Picture 2" descr="Means-Ends Analysis in AI">
            <a:extLst>
              <a:ext uri="{FF2B5EF4-FFF2-40B4-BE49-F238E27FC236}">
                <a16:creationId xmlns:a16="http://schemas.microsoft.com/office/drawing/2014/main" id="{E48A8757-61E6-4BF6-9686-B31625184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995" y="4001294"/>
            <a:ext cx="4124325"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287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01D2-B039-4D75-BD65-65AEF3A0E7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ACABA6-A343-4E08-B2B6-ABA05CFBA3CD}"/>
              </a:ext>
            </a:extLst>
          </p:cNvPr>
          <p:cNvSpPr>
            <a:spLocks noGrp="1"/>
          </p:cNvSpPr>
          <p:nvPr>
            <p:ph idx="1"/>
          </p:nvPr>
        </p:nvSpPr>
        <p:spPr/>
        <p:txBody>
          <a:bodyPr/>
          <a:lstStyle/>
          <a:p>
            <a:pPr algn="just"/>
            <a:r>
              <a:rPr lang="en-US" b="1" i="0" dirty="0">
                <a:solidFill>
                  <a:srgbClr val="333333"/>
                </a:solidFill>
                <a:effectLst/>
                <a:latin typeface="inter-bold"/>
              </a:rPr>
              <a:t>4. Applying Expand Operator:</a:t>
            </a:r>
            <a:r>
              <a:rPr lang="en-US" b="0" i="0" dirty="0">
                <a:solidFill>
                  <a:srgbClr val="333333"/>
                </a:solidFill>
                <a:effectLst/>
                <a:latin typeface="inter-regular"/>
              </a:rPr>
              <a:t> Now a new state is generated in the third step, and we will compare this state with the goal state. After comparing the states there is still one difference which is the size of the square, so, we will apply </a:t>
            </a:r>
            <a:r>
              <a:rPr lang="en-US" b="1" i="0" dirty="0">
                <a:solidFill>
                  <a:srgbClr val="333333"/>
                </a:solidFill>
                <a:effectLst/>
                <a:latin typeface="inter-bold"/>
              </a:rPr>
              <a:t>Expand operator</a:t>
            </a:r>
            <a:r>
              <a:rPr lang="en-US" b="0" i="0" dirty="0">
                <a:solidFill>
                  <a:srgbClr val="333333"/>
                </a:solidFill>
                <a:effectLst/>
                <a:latin typeface="inter-regular"/>
              </a:rPr>
              <a:t>, and finally, it will generate the goal state.</a:t>
            </a:r>
          </a:p>
          <a:p>
            <a:pPr marL="0" indent="0">
              <a:buNone/>
            </a:pPr>
            <a:br>
              <a:rPr lang="en-US" dirty="0"/>
            </a:br>
            <a:endParaRPr lang="en-IN" dirty="0"/>
          </a:p>
        </p:txBody>
      </p:sp>
      <p:pic>
        <p:nvPicPr>
          <p:cNvPr id="5122" name="Picture 2" descr="Means-Ends Analysis in AI">
            <a:extLst>
              <a:ext uri="{FF2B5EF4-FFF2-40B4-BE49-F238E27FC236}">
                <a16:creationId xmlns:a16="http://schemas.microsoft.com/office/drawing/2014/main" id="{242EC388-98B8-45B3-9415-288CFF244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245" y="4001294"/>
            <a:ext cx="573405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44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2349-A060-4501-A554-263C95DF3AF0}"/>
              </a:ext>
            </a:extLst>
          </p:cNvPr>
          <p:cNvSpPr>
            <a:spLocks noGrp="1"/>
          </p:cNvSpPr>
          <p:nvPr>
            <p:ph type="title"/>
          </p:nvPr>
        </p:nvSpPr>
        <p:spPr/>
        <p:txBody>
          <a:bodyPr/>
          <a:lstStyle/>
          <a:p>
            <a:r>
              <a:rPr lang="en-US" dirty="0"/>
              <a:t>Calculating Heuristics</a:t>
            </a:r>
            <a:endParaRPr lang="en-IN" dirty="0"/>
          </a:p>
        </p:txBody>
      </p:sp>
      <p:sp>
        <p:nvSpPr>
          <p:cNvPr id="3" name="Content Placeholder 2">
            <a:extLst>
              <a:ext uri="{FF2B5EF4-FFF2-40B4-BE49-F238E27FC236}">
                <a16:creationId xmlns:a16="http://schemas.microsoft.com/office/drawing/2014/main" id="{85C26537-20A9-46B0-930A-C3761B76F63B}"/>
              </a:ext>
            </a:extLst>
          </p:cNvPr>
          <p:cNvSpPr>
            <a:spLocks noGrp="1"/>
          </p:cNvSpPr>
          <p:nvPr>
            <p:ph idx="1"/>
          </p:nvPr>
        </p:nvSpPr>
        <p:spPr/>
        <p:txBody>
          <a:bodyPr/>
          <a:lstStyle/>
          <a:p>
            <a:r>
              <a:rPr lang="en-US" dirty="0"/>
              <a:t>Each of the following could serve as a heuristic function for the 8-puzzle problem</a:t>
            </a:r>
          </a:p>
          <a:p>
            <a:pPr lvl="1"/>
            <a:r>
              <a:rPr lang="en-US" dirty="0"/>
              <a:t>Number of tiles out of place</a:t>
            </a:r>
          </a:p>
          <a:p>
            <a:pPr lvl="2"/>
            <a:r>
              <a:rPr lang="en-US" dirty="0"/>
              <a:t>Count the number of tiles out of place in each state compared to the goal.</a:t>
            </a:r>
          </a:p>
          <a:p>
            <a:pPr lvl="1"/>
            <a:r>
              <a:rPr lang="en-IN" dirty="0"/>
              <a:t>Sum all the distance that the tiles are out of place.</a:t>
            </a:r>
          </a:p>
          <a:p>
            <a:r>
              <a:rPr lang="en-IN" dirty="0"/>
              <a:t>Experience has shown that it is difficult to devise heuristic functions.</a:t>
            </a:r>
          </a:p>
          <a:p>
            <a:r>
              <a:rPr lang="en-IN" dirty="0"/>
              <a:t>Furthermore, heuristics are fallible and are by no means perfect.</a:t>
            </a:r>
          </a:p>
        </p:txBody>
      </p:sp>
    </p:spTree>
    <p:extLst>
      <p:ext uri="{BB962C8B-B14F-4D97-AF65-F5344CB8AC3E}">
        <p14:creationId xmlns:p14="http://schemas.microsoft.com/office/powerpoint/2010/main" val="233551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6A56-90B9-4D46-BEFC-5468E7A848A9}"/>
              </a:ext>
            </a:extLst>
          </p:cNvPr>
          <p:cNvSpPr>
            <a:spLocks noGrp="1"/>
          </p:cNvSpPr>
          <p:nvPr>
            <p:ph type="title"/>
          </p:nvPr>
        </p:nvSpPr>
        <p:spPr/>
        <p:txBody>
          <a:bodyPr/>
          <a:lstStyle/>
          <a:p>
            <a:r>
              <a:rPr lang="en-IN" b="0" i="0" dirty="0">
                <a:effectLst/>
                <a:latin typeface="erdana"/>
              </a:rPr>
              <a:t>Pure Heuristic Search</a:t>
            </a:r>
            <a:endParaRPr lang="en-IN" dirty="0"/>
          </a:p>
        </p:txBody>
      </p:sp>
      <p:sp>
        <p:nvSpPr>
          <p:cNvPr id="3" name="Content Placeholder 2">
            <a:extLst>
              <a:ext uri="{FF2B5EF4-FFF2-40B4-BE49-F238E27FC236}">
                <a16:creationId xmlns:a16="http://schemas.microsoft.com/office/drawing/2014/main" id="{3A242453-0A37-47F5-9B00-18AEE6D125B9}"/>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Pure heuristic search is the simplest form of heuristic search algorithms. </a:t>
            </a:r>
          </a:p>
          <a:p>
            <a:pPr algn="just"/>
            <a:r>
              <a:rPr lang="en-US" b="0" i="0" dirty="0">
                <a:solidFill>
                  <a:srgbClr val="333333"/>
                </a:solidFill>
                <a:effectLst/>
                <a:latin typeface="inter-regular"/>
              </a:rPr>
              <a:t>It expands nodes based on their heuristic value h(n). </a:t>
            </a:r>
          </a:p>
          <a:p>
            <a:pPr algn="just"/>
            <a:r>
              <a:rPr lang="en-US" b="0" i="0" dirty="0">
                <a:solidFill>
                  <a:srgbClr val="333333"/>
                </a:solidFill>
                <a:effectLst/>
                <a:latin typeface="inter-regular"/>
              </a:rPr>
              <a:t>It maintains two lists, OPEN and CLOSED list. </a:t>
            </a:r>
          </a:p>
          <a:p>
            <a:pPr algn="just"/>
            <a:r>
              <a:rPr lang="en-US" b="0" i="0" dirty="0">
                <a:solidFill>
                  <a:srgbClr val="333333"/>
                </a:solidFill>
                <a:effectLst/>
                <a:latin typeface="inter-regular"/>
              </a:rPr>
              <a:t>In the CLOSED list, it places those nodes which have already expanded and in the OPEN list, it places nodes which have yet not been expanded.</a:t>
            </a:r>
          </a:p>
          <a:p>
            <a:pPr algn="just"/>
            <a:r>
              <a:rPr lang="en-US" b="0" i="0" dirty="0">
                <a:solidFill>
                  <a:srgbClr val="333333"/>
                </a:solidFill>
                <a:effectLst/>
                <a:latin typeface="inter-regular"/>
              </a:rPr>
              <a:t>On each iteration, each node n with the lowest heuristic value is expanded and generates all its successors and n is placed to the closed list. </a:t>
            </a:r>
          </a:p>
          <a:p>
            <a:pPr algn="just"/>
            <a:r>
              <a:rPr lang="en-US" b="0" i="0" dirty="0">
                <a:solidFill>
                  <a:srgbClr val="333333"/>
                </a:solidFill>
                <a:effectLst/>
                <a:latin typeface="inter-regular"/>
              </a:rPr>
              <a:t>The algorithm continues unit a goal state is found.</a:t>
            </a:r>
          </a:p>
          <a:p>
            <a:endParaRPr lang="en-IN" dirty="0"/>
          </a:p>
        </p:txBody>
      </p:sp>
    </p:spTree>
    <p:extLst>
      <p:ext uri="{BB962C8B-B14F-4D97-AF65-F5344CB8AC3E}">
        <p14:creationId xmlns:p14="http://schemas.microsoft.com/office/powerpoint/2010/main" val="190025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0984-D416-481D-8A45-75A4881A393B}"/>
              </a:ext>
            </a:extLst>
          </p:cNvPr>
          <p:cNvSpPr>
            <a:spLocks noGrp="1"/>
          </p:cNvSpPr>
          <p:nvPr>
            <p:ph type="title"/>
          </p:nvPr>
        </p:nvSpPr>
        <p:spPr/>
        <p:txBody>
          <a:bodyPr/>
          <a:lstStyle/>
          <a:p>
            <a:r>
              <a:rPr lang="en-IN" dirty="0"/>
              <a:t>Heuristic search algorithms</a:t>
            </a:r>
          </a:p>
        </p:txBody>
      </p:sp>
      <p:sp>
        <p:nvSpPr>
          <p:cNvPr id="3" name="Content Placeholder 2">
            <a:extLst>
              <a:ext uri="{FF2B5EF4-FFF2-40B4-BE49-F238E27FC236}">
                <a16:creationId xmlns:a16="http://schemas.microsoft.com/office/drawing/2014/main" id="{3FCA508D-DE4B-4CD6-B7A9-0D2460FCC69F}"/>
              </a:ext>
            </a:extLst>
          </p:cNvPr>
          <p:cNvSpPr>
            <a:spLocks noGrp="1"/>
          </p:cNvSpPr>
          <p:nvPr>
            <p:ph idx="1"/>
          </p:nvPr>
        </p:nvSpPr>
        <p:spPr/>
        <p:txBody>
          <a:bodyPr/>
          <a:lstStyle/>
          <a:p>
            <a:r>
              <a:rPr lang="en-IN" dirty="0"/>
              <a:t>Examples</a:t>
            </a:r>
          </a:p>
          <a:p>
            <a:pPr lvl="1"/>
            <a:r>
              <a:rPr lang="en-IN" dirty="0"/>
              <a:t>Best First Search</a:t>
            </a:r>
          </a:p>
          <a:p>
            <a:pPr lvl="2"/>
            <a:r>
              <a:rPr lang="en-IN" dirty="0"/>
              <a:t>Greedy Best First Search</a:t>
            </a:r>
          </a:p>
          <a:p>
            <a:pPr lvl="2"/>
            <a:r>
              <a:rPr lang="en-IN" dirty="0"/>
              <a:t>A* Best First Search</a:t>
            </a:r>
          </a:p>
          <a:p>
            <a:pPr lvl="1"/>
            <a:r>
              <a:rPr lang="en-IN" dirty="0"/>
              <a:t>Hill Climbing</a:t>
            </a:r>
          </a:p>
          <a:p>
            <a:endParaRPr lang="en-IN" dirty="0"/>
          </a:p>
        </p:txBody>
      </p:sp>
    </p:spTree>
    <p:extLst>
      <p:ext uri="{BB962C8B-B14F-4D97-AF65-F5344CB8AC3E}">
        <p14:creationId xmlns:p14="http://schemas.microsoft.com/office/powerpoint/2010/main" val="434240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2112</TotalTime>
  <Words>5231</Words>
  <Application>Microsoft Office PowerPoint</Application>
  <PresentationFormat>Widescreen</PresentationFormat>
  <Paragraphs>399</Paragraphs>
  <Slides>69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69</vt:i4>
      </vt:variant>
    </vt:vector>
  </HeadingPairs>
  <TitlesOfParts>
    <vt:vector size="84" baseType="lpstr">
      <vt:lpstr>-apple-system</vt:lpstr>
      <vt:lpstr>Arial</vt:lpstr>
      <vt:lpstr>Arimo</vt:lpstr>
      <vt:lpstr>Calibri</vt:lpstr>
      <vt:lpstr>Calibri Light</vt:lpstr>
      <vt:lpstr>erdana</vt:lpstr>
      <vt:lpstr>inter-bold</vt:lpstr>
      <vt:lpstr>inter-regular</vt:lpstr>
      <vt:lpstr>Iowan Old Style</vt:lpstr>
      <vt:lpstr>Nunito</vt:lpstr>
      <vt:lpstr>Poppins</vt:lpstr>
      <vt:lpstr>roboto condensed</vt:lpstr>
      <vt:lpstr>Rockwell</vt:lpstr>
      <vt:lpstr>urw-din</vt:lpstr>
      <vt:lpstr>Office Theme</vt:lpstr>
      <vt:lpstr>Blind/uninformed search</vt:lpstr>
      <vt:lpstr>Informed search</vt:lpstr>
      <vt:lpstr>Heuristic Search Techniques</vt:lpstr>
      <vt:lpstr>Heuristic Search Techniques</vt:lpstr>
      <vt:lpstr>Calculating Heuristics</vt:lpstr>
      <vt:lpstr>Calculating Heuristics</vt:lpstr>
      <vt:lpstr>Calculating Heuristics</vt:lpstr>
      <vt:lpstr>Pure Heuristic Search</vt:lpstr>
      <vt:lpstr>Heuristic search algorithms</vt:lpstr>
      <vt:lpstr>Best-first search</vt:lpstr>
      <vt:lpstr>Best first search algorithm</vt:lpstr>
      <vt:lpstr>PowerPoint Presentation</vt:lpstr>
      <vt:lpstr>PowerPoint Presentation</vt:lpstr>
      <vt:lpstr>Greedy vs. A* Best-first Search Algorithm</vt:lpstr>
      <vt:lpstr>A* search</vt:lpstr>
      <vt:lpstr>Comparison</vt:lpstr>
      <vt:lpstr>Advantages</vt:lpstr>
      <vt:lpstr>Example</vt:lpstr>
      <vt:lpstr>PowerPoint Presentation</vt:lpstr>
      <vt:lpstr>PowerPoint Presentation</vt:lpstr>
      <vt:lpstr>PowerPoint Presentation</vt:lpstr>
      <vt:lpstr>Advantages</vt:lpstr>
      <vt:lpstr>Disadvantages</vt:lpstr>
      <vt:lpstr>PRACTICE PROBLEMS BASED ON A* ALGORITHM</vt:lpstr>
      <vt:lpstr>Solution</vt:lpstr>
      <vt:lpstr>PowerPoint Presentation</vt:lpstr>
      <vt:lpstr>Problem 2</vt:lpstr>
      <vt:lpstr>Solution</vt:lpstr>
      <vt:lpstr>PowerPoint Presentation</vt:lpstr>
      <vt:lpstr>PowerPoint Presentation</vt:lpstr>
      <vt:lpstr>PowerPoint Presentation</vt:lpstr>
      <vt:lpstr>Points to remember</vt:lpstr>
      <vt:lpstr>Completeness </vt:lpstr>
      <vt:lpstr>Quality of solution (Optimality)</vt:lpstr>
      <vt:lpstr>Space Complexity</vt:lpstr>
      <vt:lpstr>Space Complexity</vt:lpstr>
      <vt:lpstr>Time Complexity</vt:lpstr>
      <vt:lpstr>To check accuracy of the heuristic functions</vt:lpstr>
      <vt:lpstr>Hill Climbing</vt:lpstr>
      <vt:lpstr>Features of Hill Climbing</vt:lpstr>
      <vt:lpstr>Properties of Good generators </vt:lpstr>
      <vt:lpstr>State-space Diagram for Hill Climbing</vt:lpstr>
      <vt:lpstr>PowerPoint Presentation</vt:lpstr>
      <vt:lpstr>Different regions in the state space landscape</vt:lpstr>
      <vt:lpstr>Types of Hill Climbing Algorithm</vt:lpstr>
      <vt:lpstr>Simple Hill Climbing</vt:lpstr>
      <vt:lpstr>Algorithm for Simple Hill Climbing</vt:lpstr>
      <vt:lpstr>Steepest Gradient Ascent hill climbing</vt:lpstr>
      <vt:lpstr>Algorithm for Steepest-Ascent hill climbing</vt:lpstr>
      <vt:lpstr>Stochastic hill climbing</vt:lpstr>
      <vt:lpstr>PowerPoint Presentation</vt:lpstr>
      <vt:lpstr>Problems in Hill Climbing Algorithm</vt:lpstr>
      <vt:lpstr>PowerPoint Presentation</vt:lpstr>
      <vt:lpstr>PowerPoint Presentation</vt:lpstr>
      <vt:lpstr>Randomized search algorithms</vt:lpstr>
      <vt:lpstr>Shaded nodes will lead to global maximum</vt:lpstr>
      <vt:lpstr>PowerPoint Presentation</vt:lpstr>
      <vt:lpstr>PowerPoint Presentation</vt:lpstr>
      <vt:lpstr>Means-Ends Analysis</vt:lpstr>
      <vt:lpstr>PowerPoint Presentation</vt:lpstr>
      <vt:lpstr>How means-ends analysis Works</vt:lpstr>
      <vt:lpstr>PowerPoint Presentation</vt:lpstr>
      <vt:lpstr>Operator Subgoaling</vt:lpstr>
      <vt:lpstr>PowerPoint Presentation</vt:lpstr>
      <vt:lpstr>Solution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Manjari Gupta</dc:creator>
  <cp:lastModifiedBy>Manjari Gupta</cp:lastModifiedBy>
  <cp:revision>240</cp:revision>
  <dcterms:created xsi:type="dcterms:W3CDTF">2022-06-28T06:34:33Z</dcterms:created>
  <dcterms:modified xsi:type="dcterms:W3CDTF">2023-08-23T19:33:02Z</dcterms:modified>
</cp:coreProperties>
</file>