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9" r:id="rId13"/>
    <p:sldId id="270" r:id="rId14"/>
    <p:sldId id="272" r:id="rId15"/>
    <p:sldId id="271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846"/>
    <a:srgbClr val="3D3D3D"/>
    <a:srgbClr val="04E0FA"/>
    <a:srgbClr val="F04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032A-9BEC-4405-843E-38B5B2FE7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4F819-F31E-4FDF-9CDC-E45AC88E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AF4B-E025-46FC-8FC3-7B19F04E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0EF88-2F2B-43E7-858B-EBD1494E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9722-2637-4E7D-B1E8-60BE5CED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C8DB-2834-41C5-A07D-8FBB00C3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34877-AF6D-47C1-8F17-29D4DC70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537A-1B3A-4850-BD89-683EEB4A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0C1BB-BD34-4F56-971E-761C80CE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8B29-CB95-49E8-99FD-38068702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AD072-BF45-4459-8C38-B776A774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9C3E1-CD11-4983-B9C8-BF27D0E6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2A7EF-1BF9-4C2C-9495-9DAF7418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7DEA6-4A18-48E3-B12D-98AE665E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41D1-8F6C-4B16-B010-D54CAB24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4EF2-71E8-4C67-AC28-4B72199A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DCEC-2973-4DB4-B892-069DCFE4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9B27-8737-41A1-B8F4-962F6BD8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CAAA4-302D-4077-880F-EFC215BA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BA73-ACB7-4FF7-BE0E-1AF792B3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1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5A81-435F-414D-920B-95DB6F76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436F4-B2B3-4D39-B6D3-764A98A51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089-D596-4DBC-8571-5A861CA9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B12A-3368-4FB1-9D3E-89C1A145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9012-9DBB-48A9-BBA4-80924579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5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AC1B-77D0-4CA9-8869-365B2C23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CD1C-545E-46E0-8525-81A003DDA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B5434-01FC-4B2C-ABF2-8501F3EAB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808AB-64E4-4F86-8D79-C7F136A7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FFBA-C507-4276-B952-471794AC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65109-0D61-4F5C-9CC1-D2661D88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78A-2A81-4631-A402-ED37BEF5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CBF5E-FE22-4EDF-9206-FB8D9302C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AB9F0-FA41-4774-824C-56D89B11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1DB1E-A2CD-4F73-AA23-D468C6C16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07BBA-61AD-4E34-B06A-92C86B89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A8E42-CD87-42B9-B635-C6C5FF1E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432CD-3CC7-474A-A5F7-E367F97E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BBCD1-0A96-42F3-88B3-D38DC33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7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0ECE-1B02-4866-9AA4-4130C5CC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74121-0293-4D7E-A654-33364D5E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1985B-BED4-46F3-8F44-AB157FB1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C193F-DB5C-487F-AB2E-1509F8EE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20CA5-ECB7-4C97-A0DC-96F23532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2E02D-27BD-4931-AE94-870317EF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80A0-B3B9-44F3-92DE-F7C7DE8A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5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F95E-6282-434D-8B72-EF30479E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4DC9-D746-4A30-AEF0-DC6FC258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0BE8F-F8A5-4447-98C3-016A94C83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0F49D-BF41-4DAB-A529-FAF16CBF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CFD52-5647-4866-937D-C7CA2348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8FDAB-EB3D-4099-9B1B-43B364E0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B3EF-1435-4DB7-9AEB-C3E76BC3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B6DD3-1D8E-4450-8F0D-2FB215DF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E7AB1-D86F-4C1D-B3A4-8AC6746AA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2FB97-C0C8-421F-A2BE-CED1A799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9919-DEE6-43FE-BACC-469463C8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E1B68-CACA-4EB9-B0FE-0D76E94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8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7AC5E-A51B-4A07-841A-4DBF3517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F8BF9-4E07-4507-A02B-D37F72D59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99AA-3285-4D5F-967B-C65B0024E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BBC5-F4A0-4D9D-BE1C-AC695402D631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BCAF-2BBE-4F62-93C4-95AFD78E7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7B6C-F622-4529-9F44-6D6B4129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F251-29F9-4E94-8FBC-3FE2D3DC5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A40-3C18-498B-A258-5C969EA5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7192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Mistral" panose="03090702030407020403" pitchFamily="66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CSS IN ONE VIDEO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F0879-FB80-4134-942C-4FA797509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7026" y="3655046"/>
            <a:ext cx="9144000" cy="1655762"/>
          </a:xfrm>
        </p:spPr>
        <p:txBody>
          <a:bodyPr/>
          <a:lstStyle/>
          <a:p>
            <a:r>
              <a:rPr lang="en-US" dirty="0"/>
              <a:t>BY THAPA TECHNICAL IN HINDI</a:t>
            </a:r>
          </a:p>
        </p:txBody>
      </p:sp>
    </p:spTree>
    <p:extLst>
      <p:ext uri="{BB962C8B-B14F-4D97-AF65-F5344CB8AC3E}">
        <p14:creationId xmlns:p14="http://schemas.microsoft.com/office/powerpoint/2010/main" val="1948454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63D3-B256-47CA-8776-2975E102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List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4F14-5FFA-4FF9-B80E-B3263B5D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236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list-style-type</a:t>
            </a:r>
            <a:r>
              <a:rPr lang="en-US" dirty="0">
                <a:latin typeface="+mj-lt"/>
              </a:rPr>
              <a:t> Allows you to control the shape or appearance of the marker.</a:t>
            </a:r>
          </a:p>
          <a:p>
            <a:r>
              <a:rPr lang="en-US" b="1" dirty="0">
                <a:latin typeface="+mj-lt"/>
              </a:rPr>
              <a:t>list-style-position </a:t>
            </a:r>
            <a:endParaRPr lang="en-US" dirty="0">
              <a:latin typeface="+mj-lt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0525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63D3-B256-47CA-8776-2975E102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Box Model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4F14-5FFA-4FF9-B80E-B3263B5D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236"/>
            <a:ext cx="10515600" cy="4351338"/>
          </a:xfrm>
        </p:spPr>
        <p:txBody>
          <a:bodyPr/>
          <a:lstStyle/>
          <a:p>
            <a:r>
              <a:rPr lang="en-US" b="1" dirty="0">
                <a:latin typeface="+mj-lt"/>
              </a:rPr>
              <a:t>Content</a:t>
            </a:r>
            <a:r>
              <a:rPr lang="en-US" dirty="0">
                <a:latin typeface="+mj-lt"/>
              </a:rPr>
              <a:t> - The content of the box, where text and images appear</a:t>
            </a:r>
          </a:p>
          <a:p>
            <a:r>
              <a:rPr lang="en-US" b="1" dirty="0">
                <a:latin typeface="+mj-lt"/>
              </a:rPr>
              <a:t>Padding</a:t>
            </a:r>
            <a:r>
              <a:rPr lang="en-US" dirty="0">
                <a:latin typeface="+mj-lt"/>
              </a:rPr>
              <a:t> - Clears an area around the content. The padding is transparent</a:t>
            </a:r>
          </a:p>
          <a:p>
            <a:r>
              <a:rPr lang="en-US" b="1" dirty="0">
                <a:latin typeface="+mj-lt"/>
              </a:rPr>
              <a:t>Border</a:t>
            </a:r>
            <a:r>
              <a:rPr lang="en-US" dirty="0">
                <a:latin typeface="+mj-lt"/>
              </a:rPr>
              <a:t> - A border that goes around the padding and content</a:t>
            </a:r>
          </a:p>
          <a:p>
            <a:r>
              <a:rPr lang="en-US" b="1" dirty="0">
                <a:latin typeface="+mj-lt"/>
              </a:rPr>
              <a:t>Margin</a:t>
            </a:r>
            <a:r>
              <a:rPr lang="en-US" dirty="0">
                <a:latin typeface="+mj-lt"/>
              </a:rPr>
              <a:t> - Clears an area outside the border. The margin is transparent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56284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F4AD-254B-4629-8EB4-9E731589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868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Scrollbars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62E2-ED94-4960-A998-D55FBDB4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05" y="2194270"/>
            <a:ext cx="10515600" cy="4351338"/>
          </a:xfrm>
        </p:spPr>
        <p:txBody>
          <a:bodyPr/>
          <a:lstStyle/>
          <a:p>
            <a:r>
              <a:rPr lang="en-US" b="1" dirty="0">
                <a:latin typeface="+mj-lt"/>
              </a:rPr>
              <a:t>Visible-</a:t>
            </a:r>
            <a:r>
              <a:rPr lang="en-US" dirty="0">
                <a:latin typeface="+mj-lt"/>
              </a:rPr>
              <a:t> Allows the content to overflow the borders of its containing element.</a:t>
            </a:r>
          </a:p>
          <a:p>
            <a:r>
              <a:rPr lang="en-US" b="1" dirty="0">
                <a:latin typeface="+mj-lt"/>
              </a:rPr>
              <a:t>Hidden-</a:t>
            </a:r>
            <a:r>
              <a:rPr lang="en-US" dirty="0">
                <a:latin typeface="+mj-lt"/>
              </a:rPr>
              <a:t>The content of the nested element is simply cut off at the border of the containing element and no scrollbars is visible.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Scroll-</a:t>
            </a:r>
            <a:r>
              <a:rPr lang="en-US" dirty="0">
                <a:latin typeface="+mj-lt"/>
              </a:rPr>
              <a:t>The size of the containing element does not change, but the scrollbars are added to allow the user to scroll to see the content.</a:t>
            </a:r>
          </a:p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Auto-</a:t>
            </a:r>
            <a:r>
              <a:rPr lang="en-US" dirty="0">
                <a:latin typeface="+mj-lt"/>
              </a:rPr>
              <a:t>The purpose is the same as scroll, but the scrollbar will be shown only if the content does overflow.</a:t>
            </a:r>
          </a:p>
        </p:txBody>
      </p:sp>
    </p:spTree>
    <p:extLst>
      <p:ext uri="{BB962C8B-B14F-4D97-AF65-F5344CB8AC3E}">
        <p14:creationId xmlns:p14="http://schemas.microsoft.com/office/powerpoint/2010/main" val="1276188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F4AD-254B-4629-8EB4-9E731589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868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Positioning CSS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62E2-ED94-4960-A998-D55FBDB4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05" y="219427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relative positioned </a:t>
            </a:r>
            <a:r>
              <a:rPr lang="en-US" dirty="0">
                <a:latin typeface="+mj-lt"/>
              </a:rPr>
              <a:t>element is positioned relative to its normal position. </a:t>
            </a:r>
          </a:p>
          <a:p>
            <a:r>
              <a:rPr lang="en-US" dirty="0">
                <a:latin typeface="+mj-lt"/>
              </a:rPr>
              <a:t>An </a:t>
            </a:r>
            <a:r>
              <a:rPr lang="en-US" b="1" dirty="0">
                <a:latin typeface="+mj-lt"/>
              </a:rPr>
              <a:t>absolute position </a:t>
            </a:r>
            <a:r>
              <a:rPr lang="en-US" dirty="0">
                <a:latin typeface="+mj-lt"/>
              </a:rPr>
              <a:t>element is positioned relative to the first parent element that has a position other than static.. </a:t>
            </a:r>
          </a:p>
        </p:txBody>
      </p:sp>
    </p:spTree>
    <p:extLst>
      <p:ext uri="{BB962C8B-B14F-4D97-AF65-F5344CB8AC3E}">
        <p14:creationId xmlns:p14="http://schemas.microsoft.com/office/powerpoint/2010/main" val="2127475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F4AD-254B-4629-8EB4-9E731589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868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Z-Index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62E2-ED94-4960-A998-D55FBDB4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05" y="2194270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z-index property specifies the stack order of an element.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An element with greater stack order is always in front of an element with a lower stack order.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Note: z-index only works on positioned elements (</a:t>
            </a:r>
            <a:r>
              <a:rPr lang="en-US" dirty="0" err="1">
                <a:latin typeface="+mj-lt"/>
              </a:rPr>
              <a:t>position:absolute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position:relative</a:t>
            </a:r>
            <a:r>
              <a:rPr lang="en-US" dirty="0">
                <a:latin typeface="+mj-lt"/>
              </a:rPr>
              <a:t>, or </a:t>
            </a:r>
            <a:r>
              <a:rPr lang="en-US" dirty="0" err="1">
                <a:latin typeface="+mj-lt"/>
              </a:rPr>
              <a:t>position:fixed</a:t>
            </a:r>
            <a:r>
              <a:rPr lang="en-US" dirty="0"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818738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F4AD-254B-4629-8EB4-9E731589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3" y="1465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CSS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62E2-ED94-4960-A998-D55FBDB4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96" y="3095418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left - The element floats to the left of its container</a:t>
            </a:r>
          </a:p>
          <a:p>
            <a:r>
              <a:rPr lang="en-US" dirty="0"/>
              <a:t>right- The element floats to the right of its container</a:t>
            </a:r>
          </a:p>
        </p:txBody>
      </p:sp>
    </p:spTree>
    <p:extLst>
      <p:ext uri="{BB962C8B-B14F-4D97-AF65-F5344CB8AC3E}">
        <p14:creationId xmlns:p14="http://schemas.microsoft.com/office/powerpoint/2010/main" val="19130364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F4AD-254B-4629-8EB4-9E731589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4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CSS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62E2-ED94-4960-A998-D55FBDB4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252" y="2506662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display property is the most important CSS property for controlling layout.</a:t>
            </a:r>
          </a:p>
          <a:p>
            <a:r>
              <a:rPr lang="en-US" dirty="0">
                <a:latin typeface="+mj-lt"/>
              </a:rPr>
              <a:t>Every HTML element has a default display value depending on what type of element it is. </a:t>
            </a:r>
          </a:p>
          <a:p>
            <a:r>
              <a:rPr lang="en-US" dirty="0">
                <a:latin typeface="+mj-lt"/>
              </a:rPr>
              <a:t>The default display value for most elements is block or inline.</a:t>
            </a:r>
          </a:p>
        </p:txBody>
      </p:sp>
    </p:spTree>
    <p:extLst>
      <p:ext uri="{BB962C8B-B14F-4D97-AF65-F5344CB8AC3E}">
        <p14:creationId xmlns:p14="http://schemas.microsoft.com/office/powerpoint/2010/main" val="3099679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F4AD-254B-4629-8EB4-9E731589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173" y="1465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Cursors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62E2-ED94-4960-A998-D55FBDB4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96" y="3095418"/>
            <a:ext cx="10515600" cy="4351338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The cursor property of CSS allows you to specify the type of cursor that should be displayed to the user.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73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A40-3C18-498B-A258-5C969EA5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60" y="1768231"/>
            <a:ext cx="9144000" cy="3321538"/>
          </a:xfrm>
        </p:spPr>
        <p:txBody>
          <a:bodyPr>
            <a:noAutofit/>
          </a:bodyPr>
          <a:lstStyle/>
          <a:p>
            <a:pPr algn="l"/>
            <a:r>
              <a:rPr lang="en-US" sz="6600" b="1" dirty="0"/>
              <a:t>CSS</a:t>
            </a:r>
            <a:r>
              <a:rPr lang="en-US" sz="2800" dirty="0"/>
              <a:t> stands for Cascading Style Sheet. CSS is used to control the style of a web document in a simple and easy way. CSS to control the style and layout of multiple Web pages all at once.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CSS</a:t>
            </a:r>
            <a:r>
              <a:rPr lang="en-US" sz="2800" dirty="0"/>
              <a:t> is created and maintained through a group of people within the </a:t>
            </a:r>
            <a:r>
              <a:rPr lang="en-US" sz="2800" b="1" dirty="0"/>
              <a:t>W3C</a:t>
            </a:r>
            <a:r>
              <a:rPr lang="en-US" sz="2800" dirty="0"/>
              <a:t> called the CSS Working Group</a:t>
            </a:r>
            <a:br>
              <a:rPr lang="en-US" sz="2800" dirty="0">
                <a:latin typeface="Century" panose="02040604050505020304" pitchFamily="18" charset="0"/>
              </a:rPr>
            </a:br>
            <a:endParaRPr lang="en-US" sz="2800" b="1" dirty="0">
              <a:latin typeface="Century" panose="02040604050505020304" pitchFamily="18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19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A40-3C18-498B-A258-5C969EA5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04" y="1768231"/>
            <a:ext cx="10919791" cy="3321538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Century" panose="02040604050505020304" pitchFamily="18" charset="0"/>
              </a:rPr>
              <a:t>Three ways of inserting a style sheet.</a:t>
            </a:r>
            <a:br>
              <a:rPr lang="en-US" sz="3200" dirty="0">
                <a:latin typeface="Century" panose="02040604050505020304" pitchFamily="18" charset="0"/>
              </a:rPr>
            </a:br>
            <a:br>
              <a:rPr lang="en-US" sz="3200" dirty="0">
                <a:latin typeface="Century" panose="02040604050505020304" pitchFamily="18" charset="0"/>
              </a:rPr>
            </a:br>
            <a:r>
              <a:rPr lang="en-US" sz="3200" dirty="0">
                <a:latin typeface="Century" panose="02040604050505020304" pitchFamily="18" charset="0"/>
              </a:rPr>
              <a:t>. External style sheet</a:t>
            </a:r>
            <a:br>
              <a:rPr lang="en-US" sz="3200" dirty="0">
                <a:latin typeface="Century" panose="02040604050505020304" pitchFamily="18" charset="0"/>
              </a:rPr>
            </a:br>
            <a:r>
              <a:rPr lang="en-US" sz="3200" dirty="0">
                <a:latin typeface="Century" panose="02040604050505020304" pitchFamily="18" charset="0"/>
              </a:rPr>
              <a:t>. Internal style sheet</a:t>
            </a:r>
            <a:br>
              <a:rPr lang="en-US" sz="3200" dirty="0">
                <a:latin typeface="Century" panose="02040604050505020304" pitchFamily="18" charset="0"/>
              </a:rPr>
            </a:br>
            <a:r>
              <a:rPr lang="en-US" sz="3200" dirty="0">
                <a:latin typeface="Century" panose="02040604050505020304" pitchFamily="18" charset="0"/>
              </a:rPr>
              <a:t>. Inline style</a:t>
            </a:r>
            <a:br>
              <a:rPr lang="en-US" sz="3200" dirty="0">
                <a:latin typeface="Century" panose="02040604050505020304" pitchFamily="18" charset="0"/>
              </a:rPr>
            </a:br>
            <a:br>
              <a:rPr lang="en-US" sz="3200" dirty="0"/>
            </a:br>
            <a:endParaRPr lang="en-US" sz="3200" b="1" dirty="0">
              <a:latin typeface="Century" panose="02040604050505020304" pitchFamily="18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6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A40-3C18-498B-A258-5C969EA5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566" y="3536462"/>
            <a:ext cx="9401908" cy="3321538"/>
          </a:xfrm>
        </p:spPr>
        <p:txBody>
          <a:bodyPr>
            <a:noAutofit/>
          </a:bodyPr>
          <a:lstStyle/>
          <a:p>
            <a:r>
              <a:rPr lang="en-US" b="1" dirty="0">
                <a:latin typeface="Century" panose="02040604050505020304" pitchFamily="18" charset="0"/>
              </a:rPr>
              <a:t>CSS Id and Class</a:t>
            </a:r>
            <a:br>
              <a:rPr lang="en-US" b="1" dirty="0">
                <a:latin typeface="Century" panose="02040604050505020304" pitchFamily="18" charset="0"/>
              </a:rPr>
            </a:b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The class selector is used to specify a style for a group</a:t>
            </a: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 of elements. </a:t>
            </a:r>
            <a:br>
              <a:rPr lang="en-US" sz="2800" dirty="0">
                <a:latin typeface="Century" panose="02040604050505020304" pitchFamily="18" charset="0"/>
              </a:rPr>
            </a:b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The id selector is used to specify a style for a single, unique element.</a:t>
            </a:r>
            <a:br>
              <a:rPr lang="en-US" dirty="0"/>
            </a:br>
            <a:br>
              <a:rPr lang="en-US" b="1" dirty="0">
                <a:latin typeface="Century" panose="02040604050505020304" pitchFamily="18" charset="0"/>
              </a:rPr>
            </a:br>
            <a:br>
              <a:rPr lang="en-US" b="1" dirty="0">
                <a:latin typeface="Century" panose="02040604050505020304" pitchFamily="18" charset="0"/>
              </a:rPr>
            </a:br>
            <a:endParaRPr lang="en-US" sz="3200" b="1" dirty="0">
              <a:latin typeface="Century" panose="02040604050505020304" pitchFamily="18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837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A40-3C18-498B-A258-5C969EA5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8477"/>
            <a:ext cx="9144000" cy="3321538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Century" panose="02040604050505020304" pitchFamily="18" charset="0"/>
              </a:rPr>
              <a:t>CSS Background Property</a:t>
            </a:r>
            <a:br>
              <a:rPr lang="en-US" sz="5400" b="1" dirty="0">
                <a:latin typeface="Century" panose="02040604050505020304" pitchFamily="18" charset="0"/>
              </a:rPr>
            </a:br>
            <a:br>
              <a:rPr lang="en-US" dirty="0"/>
            </a:br>
            <a:endParaRPr lang="en-US" sz="5400" b="1" dirty="0">
              <a:latin typeface="Century" panose="020406040505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17B72F-8EE4-40A1-B208-773C54BD2704}"/>
              </a:ext>
            </a:extLst>
          </p:cNvPr>
          <p:cNvSpPr txBox="1">
            <a:spLocks/>
          </p:cNvSpPr>
          <p:nvPr/>
        </p:nvSpPr>
        <p:spPr>
          <a:xfrm>
            <a:off x="1955409" y="2711548"/>
            <a:ext cx="9866142" cy="3321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5400" b="1" dirty="0">
                <a:latin typeface="Century" panose="02040604050505020304" pitchFamily="18" charset="0"/>
              </a:rPr>
            </a:br>
            <a:br>
              <a:rPr lang="en-US" sz="5400" b="1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With CSS, a color is most often specified by:</a:t>
            </a:r>
            <a:br>
              <a:rPr lang="en-US" sz="2800" dirty="0">
                <a:latin typeface="Century" panose="02040604050505020304" pitchFamily="18" charset="0"/>
              </a:rPr>
            </a:br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a valid color name - like "red“</a:t>
            </a:r>
          </a:p>
          <a:p>
            <a:pPr algn="l"/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a HEX value - like "#ff0000“</a:t>
            </a:r>
          </a:p>
          <a:p>
            <a:pPr algn="l"/>
            <a:br>
              <a:rPr lang="en-US" sz="2800" dirty="0">
                <a:latin typeface="Century" panose="02040604050505020304" pitchFamily="18" charset="0"/>
              </a:rPr>
            </a:br>
            <a:r>
              <a:rPr lang="en-US" sz="2800" dirty="0">
                <a:latin typeface="Century" panose="02040604050505020304" pitchFamily="18" charset="0"/>
              </a:rPr>
              <a:t>an RGB value - like "</a:t>
            </a:r>
            <a:r>
              <a:rPr lang="en-US" sz="2800" dirty="0" err="1">
                <a:latin typeface="Century" panose="02040604050505020304" pitchFamily="18" charset="0"/>
              </a:rPr>
              <a:t>rgb</a:t>
            </a:r>
            <a:r>
              <a:rPr lang="en-US" sz="2800" dirty="0">
                <a:latin typeface="Century" panose="02040604050505020304" pitchFamily="18" charset="0"/>
              </a:rPr>
              <a:t>(255,0,0)"</a:t>
            </a:r>
            <a:br>
              <a:rPr lang="en-US" dirty="0"/>
            </a:br>
            <a:endParaRPr lang="en-US" sz="5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04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A40-3C18-498B-A258-5C969EA5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483" y="343096"/>
            <a:ext cx="9401908" cy="1330959"/>
          </a:xfrm>
        </p:spPr>
        <p:txBody>
          <a:bodyPr>
            <a:noAutofit/>
          </a:bodyPr>
          <a:lstStyle/>
          <a:p>
            <a:r>
              <a:rPr lang="en-US" sz="7200" b="1" dirty="0"/>
              <a:t>Fonts  CSS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23C1F1-E546-406A-997D-D1EC7832A6FF}"/>
              </a:ext>
            </a:extLst>
          </p:cNvPr>
          <p:cNvSpPr txBox="1">
            <a:spLocks/>
          </p:cNvSpPr>
          <p:nvPr/>
        </p:nvSpPr>
        <p:spPr>
          <a:xfrm>
            <a:off x="1139483" y="3080824"/>
            <a:ext cx="9866142" cy="3321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Century" panose="02040604050505020304" pitchFamily="18" charset="0"/>
              </a:rPr>
              <a:t>The </a:t>
            </a:r>
            <a:r>
              <a:rPr lang="en-US" sz="2800" b="1" dirty="0">
                <a:latin typeface="Century" panose="02040604050505020304" pitchFamily="18" charset="0"/>
              </a:rPr>
              <a:t>font-family</a:t>
            </a:r>
            <a:r>
              <a:rPr lang="en-US" sz="2800" dirty="0">
                <a:latin typeface="Century" panose="02040604050505020304" pitchFamily="18" charset="0"/>
              </a:rPr>
              <a:t> property is used to change the face of a font.</a:t>
            </a:r>
          </a:p>
          <a:p>
            <a:pPr algn="l"/>
            <a:endParaRPr lang="en-US" sz="2800" dirty="0">
              <a:latin typeface="Century" panose="02040604050505020304" pitchFamily="18" charset="0"/>
            </a:endParaRPr>
          </a:p>
          <a:p>
            <a:pPr algn="l"/>
            <a:r>
              <a:rPr lang="en-US" sz="2800" dirty="0">
                <a:latin typeface="Century" panose="02040604050505020304" pitchFamily="18" charset="0"/>
              </a:rPr>
              <a:t>The </a:t>
            </a:r>
            <a:r>
              <a:rPr lang="en-US" sz="2800" b="1" dirty="0">
                <a:latin typeface="Century" panose="02040604050505020304" pitchFamily="18" charset="0"/>
              </a:rPr>
              <a:t>font-style</a:t>
            </a:r>
            <a:r>
              <a:rPr lang="en-US" sz="2800" dirty="0">
                <a:latin typeface="Century" panose="02040604050505020304" pitchFamily="18" charset="0"/>
              </a:rPr>
              <a:t> property is used to make a font italic or oblique.</a:t>
            </a:r>
          </a:p>
          <a:p>
            <a:pPr algn="l"/>
            <a:endParaRPr lang="en-US" sz="2800" dirty="0">
              <a:latin typeface="Century" panose="02040604050505020304" pitchFamily="18" charset="0"/>
            </a:endParaRPr>
          </a:p>
          <a:p>
            <a:pPr algn="l"/>
            <a:r>
              <a:rPr lang="en-US" sz="2800" dirty="0">
                <a:latin typeface="Century" panose="02040604050505020304" pitchFamily="18" charset="0"/>
              </a:rPr>
              <a:t>The </a:t>
            </a:r>
            <a:r>
              <a:rPr lang="en-US" sz="2800" b="1" dirty="0">
                <a:latin typeface="Century" panose="02040604050505020304" pitchFamily="18" charset="0"/>
              </a:rPr>
              <a:t>font-variant</a:t>
            </a:r>
            <a:r>
              <a:rPr lang="en-US" sz="2800" dirty="0">
                <a:latin typeface="Century" panose="02040604050505020304" pitchFamily="18" charset="0"/>
              </a:rPr>
              <a:t> property is used to create a small-caps effect.</a:t>
            </a:r>
          </a:p>
          <a:p>
            <a:pPr algn="l"/>
            <a:endParaRPr lang="en-US" sz="2800" dirty="0">
              <a:latin typeface="Century" panose="02040604050505020304" pitchFamily="18" charset="0"/>
            </a:endParaRPr>
          </a:p>
          <a:p>
            <a:pPr algn="l"/>
            <a:r>
              <a:rPr lang="en-US" sz="2800" dirty="0">
                <a:latin typeface="Century" panose="02040604050505020304" pitchFamily="18" charset="0"/>
              </a:rPr>
              <a:t>The </a:t>
            </a:r>
            <a:r>
              <a:rPr lang="en-US" sz="2800" b="1" dirty="0">
                <a:latin typeface="Century" panose="02040604050505020304" pitchFamily="18" charset="0"/>
              </a:rPr>
              <a:t>font-size</a:t>
            </a:r>
            <a:r>
              <a:rPr lang="en-US" sz="2800" dirty="0">
                <a:latin typeface="Century" panose="02040604050505020304" pitchFamily="18" charset="0"/>
              </a:rPr>
              <a:t> property sets the size of the text.</a:t>
            </a:r>
          </a:p>
          <a:p>
            <a:pPr algn="l"/>
            <a:endParaRPr lang="en-US" sz="2800" dirty="0">
              <a:latin typeface="Century" panose="02040604050505020304" pitchFamily="18" charset="0"/>
            </a:endParaRPr>
          </a:p>
          <a:p>
            <a:pPr algn="l"/>
            <a:r>
              <a:rPr lang="en-US" sz="2800" dirty="0">
                <a:latin typeface="Century" panose="02040604050505020304" pitchFamily="18" charset="0"/>
              </a:rPr>
              <a:t>The </a:t>
            </a:r>
            <a:r>
              <a:rPr lang="en-US" sz="2800" b="1" dirty="0">
                <a:latin typeface="Century" panose="02040604050505020304" pitchFamily="18" charset="0"/>
              </a:rPr>
              <a:t>font-weight</a:t>
            </a:r>
            <a:r>
              <a:rPr lang="en-US" sz="2800" dirty="0">
                <a:latin typeface="Century" panose="02040604050505020304" pitchFamily="18" charset="0"/>
              </a:rPr>
              <a:t> property specifies the weight of a font:</a:t>
            </a:r>
          </a:p>
        </p:txBody>
      </p:sp>
    </p:spTree>
    <p:extLst>
      <p:ext uri="{BB962C8B-B14F-4D97-AF65-F5344CB8AC3E}">
        <p14:creationId xmlns:p14="http://schemas.microsoft.com/office/powerpoint/2010/main" val="2302572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A40-3C18-498B-A258-5C969EA5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8477"/>
            <a:ext cx="9144000" cy="2393071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Century" panose="02040604050505020304" pitchFamily="18" charset="0"/>
              </a:rPr>
              <a:t>Text CSS</a:t>
            </a:r>
            <a:br>
              <a:rPr lang="en-US" sz="5400" b="1" dirty="0">
                <a:latin typeface="Century" panose="02040604050505020304" pitchFamily="18" charset="0"/>
              </a:rPr>
            </a:br>
            <a:br>
              <a:rPr lang="en-US" dirty="0"/>
            </a:br>
            <a:endParaRPr lang="en-US" sz="5400" b="1" dirty="0">
              <a:latin typeface="Century" panose="020406040505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17B72F-8EE4-40A1-B208-773C54BD2704}"/>
              </a:ext>
            </a:extLst>
          </p:cNvPr>
          <p:cNvSpPr txBox="1">
            <a:spLocks/>
          </p:cNvSpPr>
          <p:nvPr/>
        </p:nvSpPr>
        <p:spPr>
          <a:xfrm>
            <a:off x="1756626" y="3016348"/>
            <a:ext cx="9866142" cy="3321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entury" panose="02040604050505020304" pitchFamily="18" charset="0"/>
            </a:endParaRPr>
          </a:p>
          <a:p>
            <a:pPr algn="l"/>
            <a:r>
              <a:rPr lang="en-US" sz="2400" dirty="0">
                <a:latin typeface="Century" panose="02040604050505020304" pitchFamily="18" charset="0"/>
              </a:rPr>
              <a:t>The </a:t>
            </a:r>
            <a:r>
              <a:rPr lang="en-US" sz="2400" b="1" dirty="0">
                <a:latin typeface="Century" panose="02040604050505020304" pitchFamily="18" charset="0"/>
              </a:rPr>
              <a:t>color property </a:t>
            </a:r>
            <a:r>
              <a:rPr lang="en-US" sz="2400" dirty="0">
                <a:latin typeface="Century" panose="02040604050505020304" pitchFamily="18" charset="0"/>
              </a:rPr>
              <a:t>is used to set the color of a text</a:t>
            </a:r>
          </a:p>
          <a:p>
            <a:pPr algn="l"/>
            <a:endParaRPr lang="en-US" sz="2400" dirty="0">
              <a:latin typeface="Century" panose="02040604050505020304" pitchFamily="18" charset="0"/>
            </a:endParaRPr>
          </a:p>
          <a:p>
            <a:pPr algn="l"/>
            <a:r>
              <a:rPr lang="en-US" sz="2400" dirty="0">
                <a:latin typeface="Century" panose="02040604050505020304" pitchFamily="18" charset="0"/>
              </a:rPr>
              <a:t>The </a:t>
            </a:r>
            <a:r>
              <a:rPr lang="en-US" sz="2400" b="1" dirty="0">
                <a:latin typeface="Century" panose="02040604050505020304" pitchFamily="18" charset="0"/>
              </a:rPr>
              <a:t>direction property </a:t>
            </a:r>
            <a:r>
              <a:rPr lang="en-US" sz="2400" dirty="0">
                <a:latin typeface="Century" panose="02040604050505020304" pitchFamily="18" charset="0"/>
              </a:rPr>
              <a:t>is used to set the text direction.</a:t>
            </a:r>
          </a:p>
          <a:p>
            <a:pPr algn="l"/>
            <a:r>
              <a:rPr lang="en-US" sz="2400" dirty="0">
                <a:latin typeface="Century" panose="02040604050505020304" pitchFamily="18" charset="0"/>
              </a:rPr>
              <a:t>Possible values are </a:t>
            </a:r>
            <a:r>
              <a:rPr lang="en-US" sz="2400" dirty="0" err="1">
                <a:latin typeface="Century" panose="02040604050505020304" pitchFamily="18" charset="0"/>
              </a:rPr>
              <a:t>ltr</a:t>
            </a:r>
            <a:r>
              <a:rPr lang="en-US" sz="2400" dirty="0">
                <a:latin typeface="Century" panose="02040604050505020304" pitchFamily="18" charset="0"/>
              </a:rPr>
              <a:t> or </a:t>
            </a:r>
            <a:r>
              <a:rPr lang="en-US" sz="2400" dirty="0" err="1">
                <a:latin typeface="Century" panose="02040604050505020304" pitchFamily="18" charset="0"/>
              </a:rPr>
              <a:t>rtl</a:t>
            </a:r>
            <a:r>
              <a:rPr lang="en-US" sz="2400" dirty="0">
                <a:latin typeface="Century" panose="02040604050505020304" pitchFamily="18" charset="0"/>
              </a:rPr>
              <a:t>.</a:t>
            </a:r>
          </a:p>
          <a:p>
            <a:pPr algn="l"/>
            <a:endParaRPr lang="en-US" sz="2400" dirty="0">
              <a:latin typeface="Century" panose="02040604050505020304" pitchFamily="18" charset="0"/>
            </a:endParaRPr>
          </a:p>
          <a:p>
            <a:pPr algn="l"/>
            <a:r>
              <a:rPr lang="en-US" sz="2400" dirty="0">
                <a:latin typeface="Century" panose="02040604050505020304" pitchFamily="18" charset="0"/>
              </a:rPr>
              <a:t>The </a:t>
            </a:r>
            <a:r>
              <a:rPr lang="en-US" sz="2400" b="1" dirty="0">
                <a:latin typeface="Century" panose="02040604050505020304" pitchFamily="18" charset="0"/>
              </a:rPr>
              <a:t>letter-spacing</a:t>
            </a:r>
            <a:r>
              <a:rPr lang="en-US" sz="2400" dirty="0">
                <a:latin typeface="Century" panose="02040604050505020304" pitchFamily="18" charset="0"/>
              </a:rPr>
              <a:t> property is used to add or subtract space between the letters that make up a word.</a:t>
            </a:r>
          </a:p>
          <a:p>
            <a:pPr algn="l"/>
            <a:endParaRPr lang="en-US" sz="2400" dirty="0">
              <a:latin typeface="Century" panose="02040604050505020304" pitchFamily="18" charset="0"/>
            </a:endParaRPr>
          </a:p>
          <a:p>
            <a:pPr algn="l"/>
            <a:r>
              <a:rPr lang="en-US" sz="2400" dirty="0">
                <a:latin typeface="Century" panose="02040604050505020304" pitchFamily="18" charset="0"/>
              </a:rPr>
              <a:t>The </a:t>
            </a:r>
            <a:r>
              <a:rPr lang="en-US" sz="2400" b="1" dirty="0">
                <a:latin typeface="Century" panose="02040604050505020304" pitchFamily="18" charset="0"/>
              </a:rPr>
              <a:t>word-spacing</a:t>
            </a:r>
            <a:r>
              <a:rPr lang="en-US" sz="2400" dirty="0">
                <a:latin typeface="Century" panose="02040604050505020304" pitchFamily="18" charset="0"/>
              </a:rPr>
              <a:t> property is used to add or subtract space between the words of a sentence.</a:t>
            </a:r>
          </a:p>
          <a:p>
            <a:pPr algn="l"/>
            <a:endParaRPr lang="en-US" sz="2400" dirty="0">
              <a:latin typeface="Century" panose="02040604050505020304" pitchFamily="18" charset="0"/>
            </a:endParaRPr>
          </a:p>
          <a:p>
            <a:pPr algn="l"/>
            <a:r>
              <a:rPr lang="en-US" sz="2400" dirty="0">
                <a:latin typeface="Century" panose="02040604050505020304" pitchFamily="18" charset="0"/>
              </a:rPr>
              <a:t>The </a:t>
            </a:r>
            <a:r>
              <a:rPr lang="en-US" sz="2400" b="1" dirty="0">
                <a:latin typeface="Century" panose="02040604050505020304" pitchFamily="18" charset="0"/>
              </a:rPr>
              <a:t>text-indent</a:t>
            </a:r>
            <a:r>
              <a:rPr lang="en-US" sz="2400" dirty="0">
                <a:latin typeface="Century" panose="02040604050505020304" pitchFamily="18" charset="0"/>
              </a:rPr>
              <a:t> property is used to indent the text of a paragraph.</a:t>
            </a:r>
          </a:p>
          <a:p>
            <a:pPr algn="l"/>
            <a:endParaRPr lang="en-US" sz="2400" dirty="0">
              <a:latin typeface="Century" panose="02040604050505020304" pitchFamily="18" charset="0"/>
            </a:endParaRPr>
          </a:p>
          <a:p>
            <a:pPr algn="l"/>
            <a:r>
              <a:rPr lang="en-US" sz="2400" b="1" dirty="0">
                <a:latin typeface="Century" panose="02040604050505020304" pitchFamily="18" charset="0"/>
              </a:rPr>
              <a:t>text-align</a:t>
            </a:r>
            <a:r>
              <a:rPr lang="en-US" sz="2400" dirty="0">
                <a:latin typeface="Century" panose="02040604050505020304" pitchFamily="18" charset="0"/>
              </a:rPr>
              <a:t> property is used to align the text of a document.</a:t>
            </a:r>
          </a:p>
        </p:txBody>
      </p:sp>
    </p:spTree>
    <p:extLst>
      <p:ext uri="{BB962C8B-B14F-4D97-AF65-F5344CB8AC3E}">
        <p14:creationId xmlns:p14="http://schemas.microsoft.com/office/powerpoint/2010/main" val="4232904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2A40-3C18-498B-A258-5C969EA5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555" y="3909392"/>
            <a:ext cx="9144000" cy="630956"/>
          </a:xfrm>
        </p:spPr>
        <p:txBody>
          <a:bodyPr>
            <a:noAutofit/>
          </a:bodyPr>
          <a:lstStyle/>
          <a:p>
            <a:r>
              <a:rPr lang="en-US" sz="6600" b="1" dirty="0"/>
              <a:t>Links CSS</a:t>
            </a:r>
            <a:br>
              <a:rPr lang="en-US" sz="6600" b="1" dirty="0"/>
            </a:br>
            <a:br>
              <a:rPr lang="en-US" sz="6600" b="1" dirty="0">
                <a:latin typeface="Century" panose="02040604050505020304" pitchFamily="18" charset="0"/>
              </a:rPr>
            </a:br>
            <a:br>
              <a:rPr lang="en-US" sz="6600" dirty="0"/>
            </a:br>
            <a:endParaRPr lang="en-US" sz="6600" b="1" dirty="0">
              <a:latin typeface="Century" panose="020406040505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17B72F-8EE4-40A1-B208-773C54BD2704}"/>
              </a:ext>
            </a:extLst>
          </p:cNvPr>
          <p:cNvSpPr txBox="1">
            <a:spLocks/>
          </p:cNvSpPr>
          <p:nvPr/>
        </p:nvSpPr>
        <p:spPr>
          <a:xfrm>
            <a:off x="1395555" y="2248623"/>
            <a:ext cx="9866142" cy="33215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The </a:t>
            </a:r>
            <a:r>
              <a:rPr lang="en-US" sz="2800" b="1" dirty="0"/>
              <a:t>:link </a:t>
            </a:r>
            <a:r>
              <a:rPr lang="en-US" sz="2800" dirty="0"/>
              <a:t>Signifies unvisited hyperlinks.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The </a:t>
            </a:r>
            <a:r>
              <a:rPr lang="en-US" sz="2800" b="1" dirty="0"/>
              <a:t>:visited </a:t>
            </a:r>
            <a:r>
              <a:rPr lang="en-US" sz="2800" dirty="0"/>
              <a:t>Signifies visited hyperlinks.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The</a:t>
            </a:r>
            <a:r>
              <a:rPr lang="en-US" sz="2800" b="1" dirty="0"/>
              <a:t> :hover </a:t>
            </a:r>
            <a:r>
              <a:rPr lang="en-US" sz="2800" dirty="0"/>
              <a:t>Signifies an element that currently has the user's mouse pointer hovering over it.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The</a:t>
            </a:r>
            <a:r>
              <a:rPr lang="en-US" sz="2800" b="1" dirty="0"/>
              <a:t> :active </a:t>
            </a:r>
            <a:r>
              <a:rPr lang="en-US" sz="2800" dirty="0"/>
              <a:t>Signifies an element on which the user is currently clicking.</a:t>
            </a:r>
          </a:p>
        </p:txBody>
      </p:sp>
    </p:spTree>
    <p:extLst>
      <p:ext uri="{BB962C8B-B14F-4D97-AF65-F5344CB8AC3E}">
        <p14:creationId xmlns:p14="http://schemas.microsoft.com/office/powerpoint/2010/main" val="1110439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63D3-B256-47CA-8776-2975E102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6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Borders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4F14-5FFA-4FF9-B80E-B3263B5D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236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The border properties allow you to specify how the border of the box representing an element should look.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border-color</a:t>
            </a:r>
            <a:r>
              <a:rPr lang="en-US" dirty="0">
                <a:latin typeface="+mj-lt"/>
              </a:rPr>
              <a:t> Specifies the color of a border.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border-style</a:t>
            </a:r>
            <a:r>
              <a:rPr lang="en-US" dirty="0">
                <a:latin typeface="+mj-lt"/>
              </a:rPr>
              <a:t> Specifies whether a border should be solid, dashed line, double line, or one of the other possible values.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border-width</a:t>
            </a:r>
            <a:r>
              <a:rPr lang="en-US" dirty="0">
                <a:latin typeface="+mj-lt"/>
              </a:rPr>
              <a:t> Specifies the width of a border</a:t>
            </a:r>
          </a:p>
          <a:p>
            <a:r>
              <a:rPr lang="en-US" b="1" dirty="0">
                <a:latin typeface="+mj-lt"/>
              </a:rPr>
              <a:t>Border-radius is bonus.. It comes CSS3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510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612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Century</vt:lpstr>
      <vt:lpstr>Microsoft Himalaya</vt:lpstr>
      <vt:lpstr>Mistral</vt:lpstr>
      <vt:lpstr>Office Theme</vt:lpstr>
      <vt:lpstr>CSS IN ONE VIDEO</vt:lpstr>
      <vt:lpstr>CSS stands for Cascading Style Sheet. CSS is used to control the style of a web document in a simple and easy way. CSS to control the style and layout of multiple Web pages all at once.  CSS is created and maintained through a group of people within the W3C called the CSS Working Group </vt:lpstr>
      <vt:lpstr>Three ways of inserting a style sheet.  . External style sheet . Internal style sheet . Inline style  </vt:lpstr>
      <vt:lpstr>CSS Id and Class  The class selector is used to specify a style for a group  of elements.   The id selector is used to specify a style for a single, unique element.   </vt:lpstr>
      <vt:lpstr>CSS Background Property  </vt:lpstr>
      <vt:lpstr>Fonts  CSS</vt:lpstr>
      <vt:lpstr>Text CSS  </vt:lpstr>
      <vt:lpstr>Links CSS   </vt:lpstr>
      <vt:lpstr>Borders CSS</vt:lpstr>
      <vt:lpstr>List CSS</vt:lpstr>
      <vt:lpstr>Box Model CSS</vt:lpstr>
      <vt:lpstr>Scrollbars</vt:lpstr>
      <vt:lpstr>Positioning CSS</vt:lpstr>
      <vt:lpstr>Z-Index</vt:lpstr>
      <vt:lpstr>CSS Float</vt:lpstr>
      <vt:lpstr>CSS Display</vt:lpstr>
      <vt:lpstr>Cursors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IN ONE VIDEO</dc:title>
  <dc:creator>Vinod Bahadur Thapa</dc:creator>
  <cp:lastModifiedBy>Vinod Bahadur Thapa</cp:lastModifiedBy>
  <cp:revision>35</cp:revision>
  <dcterms:created xsi:type="dcterms:W3CDTF">2018-09-26T15:18:22Z</dcterms:created>
  <dcterms:modified xsi:type="dcterms:W3CDTF">2018-09-27T15:54:58Z</dcterms:modified>
</cp:coreProperties>
</file>