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56" r:id="rId5"/>
    <p:sldId id="257" r:id="rId6"/>
    <p:sldId id="258" r:id="rId7"/>
    <p:sldId id="286" r:id="rId8"/>
    <p:sldId id="287" r:id="rId9"/>
    <p:sldId id="288" r:id="rId10"/>
    <p:sldId id="289" r:id="rId11"/>
    <p:sldId id="290" r:id="rId12"/>
    <p:sldId id="291" r:id="rId13"/>
    <p:sldId id="292" r:id="rId14"/>
    <p:sldId id="294" r:id="rId15"/>
    <p:sldId id="295" r:id="rId16"/>
    <p:sldId id="296" r:id="rId17"/>
    <p:sldId id="298" r:id="rId18"/>
    <p:sldId id="293" r:id="rId19"/>
    <p:sldId id="299" r:id="rId20"/>
    <p:sldId id="269" r:id="rId21"/>
    <p:sldId id="300" r:id="rId22"/>
    <p:sldId id="30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8" d="100"/>
          <a:sy n="68" d="100"/>
        </p:scale>
        <p:origin x="1262" y="379"/>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11/27/2023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8T03:34:15.036"/>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1 0,'811'0,"-804"0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8T03:35:35.397"/>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0 0,'1226'0,"-1227"0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8T03:35:49.03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0,'716'0,"-716"0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8T03:35:51.04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0,'1164'0,"-1157"0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8T03:36:01.22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1,'1453'0,"-1453"0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11/27/2023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18.png"/><Relationship Id="rId3" Type="http://schemas.openxmlformats.org/officeDocument/2006/relationships/image" Target="../media/image12.png"/><Relationship Id="rId7" Type="http://schemas.openxmlformats.org/officeDocument/2006/relationships/image" Target="../media/image15.png"/><Relationship Id="rId12" Type="http://schemas.openxmlformats.org/officeDocument/2006/relationships/customXml" Target="../ink/ink4.xml"/><Relationship Id="rId2"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customXml" Target="../ink/ink1.xml"/><Relationship Id="rId11" Type="http://schemas.openxmlformats.org/officeDocument/2006/relationships/image" Target="../media/image17.png"/><Relationship Id="rId5" Type="http://schemas.openxmlformats.org/officeDocument/2006/relationships/image" Target="../media/image14.png"/><Relationship Id="rId15" Type="http://schemas.openxmlformats.org/officeDocument/2006/relationships/image" Target="../media/image19.png"/><Relationship Id="rId10" Type="http://schemas.openxmlformats.org/officeDocument/2006/relationships/customXml" Target="../ink/ink3.xml"/><Relationship Id="rId4" Type="http://schemas.openxmlformats.org/officeDocument/2006/relationships/image" Target="../media/image13.png"/><Relationship Id="rId9" Type="http://schemas.openxmlformats.org/officeDocument/2006/relationships/image" Target="../media/image16.png"/><Relationship Id="rId14" Type="http://schemas.openxmlformats.org/officeDocument/2006/relationships/customXml" Target="../ink/ink5.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247526" y="2185416"/>
            <a:ext cx="10617877" cy="1243584"/>
          </a:xfrm>
        </p:spPr>
        <p:txBody>
          <a:bodyPr/>
          <a:lstStyle/>
          <a:p>
            <a:r>
              <a:rPr lang="en-US" dirty="0">
                <a:latin typeface="Times New Roman" panose="02020603050405020304" pitchFamily="18" charset="0"/>
                <a:cs typeface="Times New Roman" panose="02020603050405020304" pitchFamily="18" charset="0"/>
              </a:rPr>
              <a:t>DAT 200 – Final Project</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r>
              <a:rPr lang="en-US" dirty="0">
                <a:latin typeface="Times New Roman" panose="02020603050405020304" pitchFamily="18" charset="0"/>
                <a:cs typeface="Times New Roman" panose="02020603050405020304" pitchFamily="18" charset="0"/>
              </a:rPr>
              <a:t>Investigating the relationship between death rate, income, and other socioeconomic factors in small cities in America using Linear Regression.</a:t>
            </a:r>
          </a:p>
        </p:txBody>
      </p:sp>
      <p:sp>
        <p:nvSpPr>
          <p:cNvPr id="4" name="Subtitle 2">
            <a:extLst>
              <a:ext uri="{FF2B5EF4-FFF2-40B4-BE49-F238E27FC236}">
                <a16:creationId xmlns:a16="http://schemas.microsoft.com/office/drawing/2014/main" id="{3FCB6BEC-39FF-BD9F-CF19-B5D86FA13443}"/>
              </a:ext>
            </a:extLst>
          </p:cNvPr>
          <p:cNvSpPr txBox="1">
            <a:spLocks/>
          </p:cNvSpPr>
          <p:nvPr/>
        </p:nvSpPr>
        <p:spPr>
          <a:xfrm>
            <a:off x="9090753" y="6478182"/>
            <a:ext cx="3318961" cy="259453"/>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GB" sz="1800" kern="1200" spc="300" dirty="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Himasha Karunathilake</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CE820-C9C2-1DF7-EB12-4C57793615DE}"/>
              </a:ext>
            </a:extLst>
          </p:cNvPr>
          <p:cNvSpPr>
            <a:spLocks noGrp="1"/>
          </p:cNvSpPr>
          <p:nvPr>
            <p:ph type="title"/>
          </p:nvPr>
        </p:nvSpPr>
        <p:spPr>
          <a:xfrm>
            <a:off x="241299" y="982536"/>
            <a:ext cx="3255878" cy="535531"/>
          </a:xfrm>
        </p:spPr>
        <p:txBody>
          <a:bodyPr/>
          <a:lstStyle/>
          <a:p>
            <a:r>
              <a:rPr lang="en-CA" dirty="0"/>
              <a:t>#3) Linearity 2</a:t>
            </a:r>
          </a:p>
        </p:txBody>
      </p:sp>
      <p:sp>
        <p:nvSpPr>
          <p:cNvPr id="3" name="Slide Number Placeholder 2">
            <a:extLst>
              <a:ext uri="{FF2B5EF4-FFF2-40B4-BE49-F238E27FC236}">
                <a16:creationId xmlns:a16="http://schemas.microsoft.com/office/drawing/2014/main" id="{BF5DE12D-4BC7-B429-97CA-EEA76D82B661}"/>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12" name="Text Placeholder 4">
            <a:extLst>
              <a:ext uri="{FF2B5EF4-FFF2-40B4-BE49-F238E27FC236}">
                <a16:creationId xmlns:a16="http://schemas.microsoft.com/office/drawing/2014/main" id="{FB5F03E6-5B3D-42DC-4A2C-C22DDA5CE338}"/>
              </a:ext>
            </a:extLst>
          </p:cNvPr>
          <p:cNvSpPr>
            <a:spLocks noGrp="1"/>
          </p:cNvSpPr>
          <p:nvPr>
            <p:ph type="body" sz="quarter" idx="13"/>
          </p:nvPr>
        </p:nvSpPr>
        <p:spPr>
          <a:xfrm>
            <a:off x="339461" y="1862395"/>
            <a:ext cx="3059555" cy="3745303"/>
          </a:xfrm>
        </p:spPr>
        <p:txBody>
          <a:bodyPr/>
          <a:lstStyle/>
          <a:p>
            <a:r>
              <a:rPr lang="en-CA" sz="1800" dirty="0">
                <a:latin typeface="Times New Roman" panose="02020603050405020304" pitchFamily="18" charset="0"/>
                <a:cs typeface="Times New Roman" panose="02020603050405020304" pitchFamily="18" charset="0"/>
              </a:rPr>
              <a:t>Results:</a:t>
            </a:r>
          </a:p>
          <a:p>
            <a:pPr lvl="1"/>
            <a:r>
              <a:rPr lang="en-CA" sz="1600" dirty="0">
                <a:latin typeface="Times New Roman" panose="02020603050405020304" pitchFamily="18" charset="0"/>
                <a:cs typeface="Times New Roman" panose="02020603050405020304" pitchFamily="18" charset="0"/>
              </a:rPr>
              <a:t>Looking at the scatterplots, it seems like the plots income x death rate, and population density x death rate have linear forms</a:t>
            </a:r>
          </a:p>
          <a:p>
            <a:pPr lvl="1"/>
            <a:r>
              <a:rPr lang="en-CA" sz="1600" dirty="0">
                <a:latin typeface="Times New Roman" panose="02020603050405020304" pitchFamily="18" charset="0"/>
                <a:cs typeface="Times New Roman" panose="02020603050405020304" pitchFamily="18" charset="0"/>
              </a:rPr>
              <a:t> It is more difficult to tell with the variables doctor availability and hospital availability </a:t>
            </a:r>
          </a:p>
          <a:p>
            <a:pPr lvl="1"/>
            <a:endParaRPr lang="en-CA"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92006BB-9458-5736-D25E-710F12C3B56B}"/>
              </a:ext>
            </a:extLst>
          </p:cNvPr>
          <p:cNvPicPr>
            <a:picLocks noChangeAspect="1"/>
          </p:cNvPicPr>
          <p:nvPr/>
        </p:nvPicPr>
        <p:blipFill>
          <a:blip r:embed="rId2"/>
          <a:stretch>
            <a:fillRect/>
          </a:stretch>
        </p:blipFill>
        <p:spPr>
          <a:xfrm>
            <a:off x="3897565" y="328826"/>
            <a:ext cx="3304855" cy="2692504"/>
          </a:xfrm>
          <a:prstGeom prst="rect">
            <a:avLst/>
          </a:prstGeom>
        </p:spPr>
      </p:pic>
      <p:sp>
        <p:nvSpPr>
          <p:cNvPr id="11" name="AutoShape 6">
            <a:extLst>
              <a:ext uri="{FF2B5EF4-FFF2-40B4-BE49-F238E27FC236}">
                <a16:creationId xmlns:a16="http://schemas.microsoft.com/office/drawing/2014/main" id="{CD7E6209-4B02-2C8E-4A87-9581031171B9}"/>
              </a:ext>
            </a:extLst>
          </p:cNvPr>
          <p:cNvSpPr>
            <a:spLocks noChangeAspect="1" noChangeArrowheads="1"/>
          </p:cNvSpPr>
          <p:nvPr/>
        </p:nvSpPr>
        <p:spPr bwMode="auto">
          <a:xfrm>
            <a:off x="4037162" y="3276600"/>
            <a:ext cx="2211238" cy="22112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4" name="Picture 3">
            <a:extLst>
              <a:ext uri="{FF2B5EF4-FFF2-40B4-BE49-F238E27FC236}">
                <a16:creationId xmlns:a16="http://schemas.microsoft.com/office/drawing/2014/main" id="{508B6BD9-7B4B-54E2-C52E-7D8B2A292D78}"/>
              </a:ext>
            </a:extLst>
          </p:cNvPr>
          <p:cNvPicPr>
            <a:picLocks noChangeAspect="1"/>
          </p:cNvPicPr>
          <p:nvPr/>
        </p:nvPicPr>
        <p:blipFill>
          <a:blip r:embed="rId3"/>
          <a:stretch>
            <a:fillRect/>
          </a:stretch>
        </p:blipFill>
        <p:spPr>
          <a:xfrm>
            <a:off x="3897565" y="3514930"/>
            <a:ext cx="3322274" cy="2840178"/>
          </a:xfrm>
          <a:prstGeom prst="rect">
            <a:avLst/>
          </a:prstGeom>
        </p:spPr>
      </p:pic>
      <p:pic>
        <p:nvPicPr>
          <p:cNvPr id="8" name="Picture 7">
            <a:extLst>
              <a:ext uri="{FF2B5EF4-FFF2-40B4-BE49-F238E27FC236}">
                <a16:creationId xmlns:a16="http://schemas.microsoft.com/office/drawing/2014/main" id="{A4C27CC8-6B1E-45F6-9A5F-8F6F1E77C726}"/>
              </a:ext>
            </a:extLst>
          </p:cNvPr>
          <p:cNvPicPr>
            <a:picLocks noChangeAspect="1"/>
          </p:cNvPicPr>
          <p:nvPr/>
        </p:nvPicPr>
        <p:blipFill>
          <a:blip r:embed="rId4"/>
          <a:stretch>
            <a:fillRect/>
          </a:stretch>
        </p:blipFill>
        <p:spPr>
          <a:xfrm>
            <a:off x="7828384" y="328825"/>
            <a:ext cx="3474579" cy="2698041"/>
          </a:xfrm>
          <a:prstGeom prst="rect">
            <a:avLst/>
          </a:prstGeom>
        </p:spPr>
      </p:pic>
      <p:pic>
        <p:nvPicPr>
          <p:cNvPr id="9" name="Picture 8">
            <a:extLst>
              <a:ext uri="{FF2B5EF4-FFF2-40B4-BE49-F238E27FC236}">
                <a16:creationId xmlns:a16="http://schemas.microsoft.com/office/drawing/2014/main" id="{E07626B8-431D-F648-F217-8F221BE5B9D7}"/>
              </a:ext>
            </a:extLst>
          </p:cNvPr>
          <p:cNvPicPr>
            <a:picLocks noChangeAspect="1"/>
          </p:cNvPicPr>
          <p:nvPr/>
        </p:nvPicPr>
        <p:blipFill>
          <a:blip r:embed="rId5"/>
          <a:stretch>
            <a:fillRect/>
          </a:stretch>
        </p:blipFill>
        <p:spPr>
          <a:xfrm>
            <a:off x="7629806" y="3514928"/>
            <a:ext cx="3593574" cy="2840179"/>
          </a:xfrm>
          <a:prstGeom prst="rect">
            <a:avLst/>
          </a:prstGeom>
        </p:spPr>
      </p:pic>
      <mc:AlternateContent xmlns:mc="http://schemas.openxmlformats.org/markup-compatibility/2006" xmlns:p14="http://schemas.microsoft.com/office/powerpoint/2010/main">
        <mc:Choice Requires="p14">
          <p:contentPart p14:bwMode="auto" r:id="rId6">
            <p14:nvContentPartPr>
              <p14:cNvPr id="20" name="Ink 19">
                <a:extLst>
                  <a:ext uri="{FF2B5EF4-FFF2-40B4-BE49-F238E27FC236}">
                    <a16:creationId xmlns:a16="http://schemas.microsoft.com/office/drawing/2014/main" id="{485305CD-8CB5-0209-B7A0-46CBF16456F6}"/>
                  </a:ext>
                </a:extLst>
              </p14:cNvPr>
              <p14:cNvContentPartPr/>
              <p14:nvPr/>
            </p14:nvContentPartPr>
            <p14:xfrm>
              <a:off x="5503792" y="2849534"/>
              <a:ext cx="294840" cy="360"/>
            </p14:xfrm>
          </p:contentPart>
        </mc:Choice>
        <mc:Fallback xmlns="">
          <p:pic>
            <p:nvPicPr>
              <p:cNvPr id="20" name="Ink 19">
                <a:extLst>
                  <a:ext uri="{FF2B5EF4-FFF2-40B4-BE49-F238E27FC236}">
                    <a16:creationId xmlns:a16="http://schemas.microsoft.com/office/drawing/2014/main" id="{485305CD-8CB5-0209-B7A0-46CBF16456F6}"/>
                  </a:ext>
                </a:extLst>
              </p:cNvPr>
              <p:cNvPicPr/>
              <p:nvPr/>
            </p:nvPicPr>
            <p:blipFill>
              <a:blip r:embed="rId7"/>
              <a:stretch>
                <a:fillRect/>
              </a:stretch>
            </p:blipFill>
            <p:spPr>
              <a:xfrm>
                <a:off x="5468152" y="2777534"/>
                <a:ext cx="3664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D4809953-90EE-4032-7A8C-CC46BD7D3124}"/>
                  </a:ext>
                </a:extLst>
              </p14:cNvPr>
              <p14:cNvContentPartPr/>
              <p14:nvPr/>
            </p14:nvContentPartPr>
            <p14:xfrm>
              <a:off x="5422016" y="6193437"/>
              <a:ext cx="441720" cy="360"/>
            </p14:xfrm>
          </p:contentPart>
        </mc:Choice>
        <mc:Fallback xmlns="">
          <p:pic>
            <p:nvPicPr>
              <p:cNvPr id="10" name="Ink 9">
                <a:extLst>
                  <a:ext uri="{FF2B5EF4-FFF2-40B4-BE49-F238E27FC236}">
                    <a16:creationId xmlns:a16="http://schemas.microsoft.com/office/drawing/2014/main" id="{D4809953-90EE-4032-7A8C-CC46BD7D3124}"/>
                  </a:ext>
                </a:extLst>
              </p:cNvPr>
              <p:cNvPicPr/>
              <p:nvPr/>
            </p:nvPicPr>
            <p:blipFill>
              <a:blip r:embed="rId9"/>
              <a:stretch>
                <a:fillRect/>
              </a:stretch>
            </p:blipFill>
            <p:spPr>
              <a:xfrm>
                <a:off x="5386016" y="6121437"/>
                <a:ext cx="51336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9110EBAE-AFD1-A8A5-559A-C47A26305771}"/>
                  </a:ext>
                </a:extLst>
              </p14:cNvPr>
              <p14:cNvContentPartPr/>
              <p14:nvPr/>
            </p14:nvContentPartPr>
            <p14:xfrm>
              <a:off x="9558326" y="2930503"/>
              <a:ext cx="258120" cy="360"/>
            </p14:xfrm>
          </p:contentPart>
        </mc:Choice>
        <mc:Fallback xmlns="">
          <p:pic>
            <p:nvPicPr>
              <p:cNvPr id="13" name="Ink 12">
                <a:extLst>
                  <a:ext uri="{FF2B5EF4-FFF2-40B4-BE49-F238E27FC236}">
                    <a16:creationId xmlns:a16="http://schemas.microsoft.com/office/drawing/2014/main" id="{9110EBAE-AFD1-A8A5-559A-C47A26305771}"/>
                  </a:ext>
                </a:extLst>
              </p:cNvPr>
              <p:cNvPicPr/>
              <p:nvPr/>
            </p:nvPicPr>
            <p:blipFill>
              <a:blip r:embed="rId11"/>
              <a:stretch>
                <a:fillRect/>
              </a:stretch>
            </p:blipFill>
            <p:spPr>
              <a:xfrm>
                <a:off x="9522686" y="2858503"/>
                <a:ext cx="32976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FD9F42A2-CF66-D552-F120-5A77FC4ED490}"/>
                  </a:ext>
                </a:extLst>
              </p14:cNvPr>
              <p14:cNvContentPartPr/>
              <p14:nvPr/>
            </p14:nvContentPartPr>
            <p14:xfrm>
              <a:off x="9479486" y="2930503"/>
              <a:ext cx="421920" cy="360"/>
            </p14:xfrm>
          </p:contentPart>
        </mc:Choice>
        <mc:Fallback xmlns="">
          <p:pic>
            <p:nvPicPr>
              <p:cNvPr id="14" name="Ink 13">
                <a:extLst>
                  <a:ext uri="{FF2B5EF4-FFF2-40B4-BE49-F238E27FC236}">
                    <a16:creationId xmlns:a16="http://schemas.microsoft.com/office/drawing/2014/main" id="{FD9F42A2-CF66-D552-F120-5A77FC4ED490}"/>
                  </a:ext>
                </a:extLst>
              </p:cNvPr>
              <p:cNvPicPr/>
              <p:nvPr/>
            </p:nvPicPr>
            <p:blipFill>
              <a:blip r:embed="rId13"/>
              <a:stretch>
                <a:fillRect/>
              </a:stretch>
            </p:blipFill>
            <p:spPr>
              <a:xfrm>
                <a:off x="9443486" y="2858503"/>
                <a:ext cx="49356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54C1CF80-DC5D-E3F8-26FF-5B1D905D6F05}"/>
                  </a:ext>
                </a:extLst>
              </p14:cNvPr>
              <p14:cNvContentPartPr/>
              <p14:nvPr/>
            </p14:nvContentPartPr>
            <p14:xfrm>
              <a:off x="9357446" y="6260863"/>
              <a:ext cx="523800" cy="360"/>
            </p14:xfrm>
          </p:contentPart>
        </mc:Choice>
        <mc:Fallback xmlns="">
          <p:pic>
            <p:nvPicPr>
              <p:cNvPr id="15" name="Ink 14">
                <a:extLst>
                  <a:ext uri="{FF2B5EF4-FFF2-40B4-BE49-F238E27FC236}">
                    <a16:creationId xmlns:a16="http://schemas.microsoft.com/office/drawing/2014/main" id="{54C1CF80-DC5D-E3F8-26FF-5B1D905D6F05}"/>
                  </a:ext>
                </a:extLst>
              </p:cNvPr>
              <p:cNvPicPr/>
              <p:nvPr/>
            </p:nvPicPr>
            <p:blipFill>
              <a:blip r:embed="rId15"/>
              <a:stretch>
                <a:fillRect/>
              </a:stretch>
            </p:blipFill>
            <p:spPr>
              <a:xfrm>
                <a:off x="9321806" y="6189223"/>
                <a:ext cx="595440" cy="144000"/>
              </a:xfrm>
              <a:prstGeom prst="rect">
                <a:avLst/>
              </a:prstGeom>
            </p:spPr>
          </p:pic>
        </mc:Fallback>
      </mc:AlternateContent>
    </p:spTree>
    <p:extLst>
      <p:ext uri="{BB962C8B-B14F-4D97-AF65-F5344CB8AC3E}">
        <p14:creationId xmlns:p14="http://schemas.microsoft.com/office/powerpoint/2010/main" val="265269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CE820-C9C2-1DF7-EB12-4C57793615DE}"/>
              </a:ext>
            </a:extLst>
          </p:cNvPr>
          <p:cNvSpPr>
            <a:spLocks noGrp="1"/>
          </p:cNvSpPr>
          <p:nvPr>
            <p:ph type="title"/>
          </p:nvPr>
        </p:nvSpPr>
        <p:spPr>
          <a:xfrm>
            <a:off x="596897" y="912064"/>
            <a:ext cx="5163821" cy="521144"/>
          </a:xfrm>
        </p:spPr>
        <p:txBody>
          <a:bodyPr/>
          <a:lstStyle/>
          <a:p>
            <a:r>
              <a:rPr lang="en-CA" dirty="0"/>
              <a:t>Regression Analysis </a:t>
            </a:r>
          </a:p>
        </p:txBody>
      </p:sp>
      <p:sp>
        <p:nvSpPr>
          <p:cNvPr id="3" name="Slide Number Placeholder 2">
            <a:extLst>
              <a:ext uri="{FF2B5EF4-FFF2-40B4-BE49-F238E27FC236}">
                <a16:creationId xmlns:a16="http://schemas.microsoft.com/office/drawing/2014/main" id="{BF5DE12D-4BC7-B429-97CA-EEA76D82B661}"/>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5" name="Text Placeholder 4">
            <a:extLst>
              <a:ext uri="{FF2B5EF4-FFF2-40B4-BE49-F238E27FC236}">
                <a16:creationId xmlns:a16="http://schemas.microsoft.com/office/drawing/2014/main" id="{1ED86AF1-D872-2823-2680-51EDE0C6A834}"/>
              </a:ext>
            </a:extLst>
          </p:cNvPr>
          <p:cNvSpPr>
            <a:spLocks noGrp="1"/>
          </p:cNvSpPr>
          <p:nvPr>
            <p:ph type="body" sz="quarter" idx="13"/>
          </p:nvPr>
        </p:nvSpPr>
        <p:spPr>
          <a:xfrm>
            <a:off x="271778" y="1556025"/>
            <a:ext cx="6789422" cy="2234552"/>
          </a:xfrm>
        </p:spPr>
        <p:txBody>
          <a:bodyPr/>
          <a:lstStyle/>
          <a:p>
            <a:r>
              <a:rPr lang="en-CA" dirty="0">
                <a:latin typeface="Times New Roman" panose="02020603050405020304" pitchFamily="18" charset="0"/>
                <a:cs typeface="Times New Roman" panose="02020603050405020304" pitchFamily="18" charset="0"/>
              </a:rPr>
              <a:t>I will perform a linear regression analysis to evaluate the relationship between the independent variables and the dependent variables</a:t>
            </a:r>
          </a:p>
          <a:p>
            <a:r>
              <a:rPr lang="en-CA" dirty="0">
                <a:latin typeface="Times New Roman" panose="02020603050405020304" pitchFamily="18" charset="0"/>
                <a:cs typeface="Times New Roman" panose="02020603050405020304" pitchFamily="18" charset="0"/>
              </a:rPr>
              <a:t>The results suggest that </a:t>
            </a:r>
            <a:r>
              <a:rPr lang="en-US" dirty="0">
                <a:latin typeface="Times New Roman" panose="02020603050405020304" pitchFamily="18" charset="0"/>
                <a:cs typeface="Times New Roman" panose="02020603050405020304" pitchFamily="18" charset="0"/>
              </a:rPr>
              <a:t>the estimated effect of income on death rate is -0.33, so for every 1% increase in income (annual per capita income in thousands of dollars), there is a correlated 0.33% decrease in death rate</a:t>
            </a:r>
            <a:endParaRPr lang="en-CA" dirty="0">
              <a:latin typeface="Times New Roman" panose="02020603050405020304" pitchFamily="18" charset="0"/>
              <a:cs typeface="Times New Roman" panose="02020603050405020304" pitchFamily="18" charset="0"/>
            </a:endParaRPr>
          </a:p>
          <a:p>
            <a:r>
              <a:rPr lang="en-CA" sz="1600" dirty="0">
                <a:latin typeface="Times New Roman" panose="02020603050405020304" pitchFamily="18" charset="0"/>
                <a:cs typeface="Times New Roman" panose="02020603050405020304" pitchFamily="18" charset="0"/>
              </a:rPr>
              <a:t>However, the </a:t>
            </a:r>
            <a:r>
              <a:rPr lang="en-CA" dirty="0">
                <a:latin typeface="Times New Roman" panose="02020603050405020304" pitchFamily="18" charset="0"/>
                <a:cs typeface="Times New Roman" panose="02020603050405020304" pitchFamily="18" charset="0"/>
              </a:rPr>
              <a:t>p-values are</a:t>
            </a:r>
            <a:r>
              <a:rPr lang="en-CA" sz="1600" dirty="0">
                <a:latin typeface="Times New Roman" panose="02020603050405020304" pitchFamily="18" charset="0"/>
                <a:cs typeface="Times New Roman" panose="02020603050405020304" pitchFamily="18" charset="0"/>
              </a:rPr>
              <a:t> significantly high which means the null hypotheses  cannot be </a:t>
            </a:r>
            <a:r>
              <a:rPr lang="en-CA" dirty="0">
                <a:latin typeface="Times New Roman" panose="02020603050405020304" pitchFamily="18" charset="0"/>
                <a:cs typeface="Times New Roman" panose="02020603050405020304" pitchFamily="18" charset="0"/>
              </a:rPr>
              <a:t>rejected (I will perform another multiple regression that has a lower p-value for the visualization)</a:t>
            </a:r>
            <a:endParaRPr lang="en-CA" sz="1600"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CBCA8B69-58A5-BAA0-2136-12ED30276A8B}"/>
              </a:ext>
            </a:extLst>
          </p:cNvPr>
          <p:cNvPicPr>
            <a:picLocks noChangeAspect="1"/>
          </p:cNvPicPr>
          <p:nvPr/>
        </p:nvPicPr>
        <p:blipFill>
          <a:blip r:embed="rId2"/>
          <a:stretch>
            <a:fillRect/>
          </a:stretch>
        </p:blipFill>
        <p:spPr>
          <a:xfrm>
            <a:off x="271778" y="4184699"/>
            <a:ext cx="9733391" cy="2077776"/>
          </a:xfrm>
          <a:prstGeom prst="rect">
            <a:avLst/>
          </a:prstGeom>
        </p:spPr>
      </p:pic>
      <p:pic>
        <p:nvPicPr>
          <p:cNvPr id="18" name="Picture 17">
            <a:extLst>
              <a:ext uri="{FF2B5EF4-FFF2-40B4-BE49-F238E27FC236}">
                <a16:creationId xmlns:a16="http://schemas.microsoft.com/office/drawing/2014/main" id="{58F2F07A-7FA5-6184-E56C-B80FE0F4DEF3}"/>
              </a:ext>
            </a:extLst>
          </p:cNvPr>
          <p:cNvPicPr>
            <a:picLocks noChangeAspect="1"/>
          </p:cNvPicPr>
          <p:nvPr/>
        </p:nvPicPr>
        <p:blipFill>
          <a:blip r:embed="rId3"/>
          <a:stretch>
            <a:fillRect/>
          </a:stretch>
        </p:blipFill>
        <p:spPr>
          <a:xfrm>
            <a:off x="7469795" y="595525"/>
            <a:ext cx="3985605" cy="2415749"/>
          </a:xfrm>
          <a:prstGeom prst="rect">
            <a:avLst/>
          </a:prstGeom>
        </p:spPr>
      </p:pic>
    </p:spTree>
    <p:extLst>
      <p:ext uri="{BB962C8B-B14F-4D97-AF65-F5344CB8AC3E}">
        <p14:creationId xmlns:p14="http://schemas.microsoft.com/office/powerpoint/2010/main" val="617616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CE820-C9C2-1DF7-EB12-4C57793615DE}"/>
              </a:ext>
            </a:extLst>
          </p:cNvPr>
          <p:cNvSpPr>
            <a:spLocks noGrp="1"/>
          </p:cNvSpPr>
          <p:nvPr>
            <p:ph type="title"/>
          </p:nvPr>
        </p:nvSpPr>
        <p:spPr>
          <a:xfrm>
            <a:off x="450610" y="413720"/>
            <a:ext cx="5163821" cy="535531"/>
          </a:xfrm>
        </p:spPr>
        <p:txBody>
          <a:bodyPr/>
          <a:lstStyle/>
          <a:p>
            <a:r>
              <a:rPr lang="en-CA" dirty="0"/>
              <a:t>#4) Homoscedasticity</a:t>
            </a:r>
          </a:p>
        </p:txBody>
      </p:sp>
      <p:sp>
        <p:nvSpPr>
          <p:cNvPr id="3" name="Slide Number Placeholder 2">
            <a:extLst>
              <a:ext uri="{FF2B5EF4-FFF2-40B4-BE49-F238E27FC236}">
                <a16:creationId xmlns:a16="http://schemas.microsoft.com/office/drawing/2014/main" id="{BF5DE12D-4BC7-B429-97CA-EEA76D82B661}"/>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5" name="Text Placeholder 4">
            <a:extLst>
              <a:ext uri="{FF2B5EF4-FFF2-40B4-BE49-F238E27FC236}">
                <a16:creationId xmlns:a16="http://schemas.microsoft.com/office/drawing/2014/main" id="{1ED86AF1-D872-2823-2680-51EDE0C6A834}"/>
              </a:ext>
            </a:extLst>
          </p:cNvPr>
          <p:cNvSpPr>
            <a:spLocks noGrp="1"/>
          </p:cNvSpPr>
          <p:nvPr>
            <p:ph type="body" sz="quarter" idx="13"/>
          </p:nvPr>
        </p:nvSpPr>
        <p:spPr>
          <a:xfrm>
            <a:off x="5614431" y="3305934"/>
            <a:ext cx="3701281" cy="2775890"/>
          </a:xfrm>
        </p:spPr>
        <p:txBody>
          <a:bodyPr/>
          <a:lstStyle/>
          <a:p>
            <a:r>
              <a:rPr lang="en-CA" dirty="0">
                <a:latin typeface="Times New Roman" panose="02020603050405020304" pitchFamily="18" charset="0"/>
                <a:cs typeface="Times New Roman" panose="02020603050405020304" pitchFamily="18" charset="0"/>
              </a:rPr>
              <a:t>This code helps determine</a:t>
            </a:r>
            <a:r>
              <a:rPr lang="en-CA" sz="1600" dirty="0">
                <a:latin typeface="Times New Roman" panose="02020603050405020304" pitchFamily="18" charset="0"/>
                <a:cs typeface="Times New Roman" panose="02020603050405020304" pitchFamily="18" charset="0"/>
              </a:rPr>
              <a:t> tha</a:t>
            </a:r>
            <a:r>
              <a:rPr lang="en-CA" dirty="0">
                <a:latin typeface="Times New Roman" panose="02020603050405020304" pitchFamily="18" charset="0"/>
                <a:cs typeface="Times New Roman" panose="02020603050405020304" pitchFamily="18" charset="0"/>
              </a:rPr>
              <a:t>t there is not a large variation in the model error</a:t>
            </a:r>
          </a:p>
          <a:p>
            <a:r>
              <a:rPr lang="en-CA" sz="1600" dirty="0">
                <a:latin typeface="Times New Roman" panose="02020603050405020304" pitchFamily="18" charset="0"/>
                <a:cs typeface="Times New Roman" panose="02020603050405020304" pitchFamily="18" charset="0"/>
              </a:rPr>
              <a:t>The mean of residuals (the red lines) are horizontal and centered around zero (there are no biases) </a:t>
            </a:r>
          </a:p>
          <a:p>
            <a:r>
              <a:rPr lang="en-CA" dirty="0">
                <a:latin typeface="Times New Roman" panose="02020603050405020304" pitchFamily="18" charset="0"/>
                <a:cs typeface="Times New Roman" panose="02020603050405020304" pitchFamily="18" charset="0"/>
              </a:rPr>
              <a:t>We can conclude that the model fits the assumption of homoscedasticity</a:t>
            </a:r>
            <a:endParaRPr lang="en-CA"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847B2CF-E8CE-E8F2-F76D-3A513D825808}"/>
              </a:ext>
            </a:extLst>
          </p:cNvPr>
          <p:cNvPicPr>
            <a:picLocks noChangeAspect="1"/>
          </p:cNvPicPr>
          <p:nvPr/>
        </p:nvPicPr>
        <p:blipFill>
          <a:blip r:embed="rId2"/>
          <a:stretch>
            <a:fillRect/>
          </a:stretch>
        </p:blipFill>
        <p:spPr>
          <a:xfrm>
            <a:off x="450610" y="2518131"/>
            <a:ext cx="4508149" cy="3979506"/>
          </a:xfrm>
          <a:prstGeom prst="rect">
            <a:avLst/>
          </a:prstGeom>
        </p:spPr>
      </p:pic>
      <p:pic>
        <p:nvPicPr>
          <p:cNvPr id="7" name="Picture 6">
            <a:extLst>
              <a:ext uri="{FF2B5EF4-FFF2-40B4-BE49-F238E27FC236}">
                <a16:creationId xmlns:a16="http://schemas.microsoft.com/office/drawing/2014/main" id="{695020A1-D176-0750-8042-97F96E37106F}"/>
              </a:ext>
            </a:extLst>
          </p:cNvPr>
          <p:cNvPicPr>
            <a:picLocks noChangeAspect="1"/>
          </p:cNvPicPr>
          <p:nvPr/>
        </p:nvPicPr>
        <p:blipFill>
          <a:blip r:embed="rId3"/>
          <a:stretch>
            <a:fillRect/>
          </a:stretch>
        </p:blipFill>
        <p:spPr>
          <a:xfrm>
            <a:off x="307735" y="1034885"/>
            <a:ext cx="8787639" cy="1215050"/>
          </a:xfrm>
          <a:prstGeom prst="rect">
            <a:avLst/>
          </a:prstGeom>
        </p:spPr>
      </p:pic>
    </p:spTree>
    <p:extLst>
      <p:ext uri="{BB962C8B-B14F-4D97-AF65-F5344CB8AC3E}">
        <p14:creationId xmlns:p14="http://schemas.microsoft.com/office/powerpoint/2010/main" val="4002961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CE820-C9C2-1DF7-EB12-4C57793615DE}"/>
              </a:ext>
            </a:extLst>
          </p:cNvPr>
          <p:cNvSpPr>
            <a:spLocks noGrp="1"/>
          </p:cNvSpPr>
          <p:nvPr>
            <p:ph type="title"/>
          </p:nvPr>
        </p:nvSpPr>
        <p:spPr>
          <a:xfrm>
            <a:off x="450610" y="413720"/>
            <a:ext cx="10086255" cy="535531"/>
          </a:xfrm>
        </p:spPr>
        <p:txBody>
          <a:bodyPr/>
          <a:lstStyle/>
          <a:p>
            <a:r>
              <a:rPr lang="en-CA" dirty="0">
                <a:latin typeface="Times New Roman" panose="02020603050405020304" pitchFamily="18" charset="0"/>
                <a:cs typeface="Times New Roman" panose="02020603050405020304" pitchFamily="18" charset="0"/>
              </a:rPr>
              <a:t>Visualizing the Linear Regression Model with Graphs  </a:t>
            </a:r>
          </a:p>
        </p:txBody>
      </p:sp>
      <p:sp>
        <p:nvSpPr>
          <p:cNvPr id="3" name="Slide Number Placeholder 2">
            <a:extLst>
              <a:ext uri="{FF2B5EF4-FFF2-40B4-BE49-F238E27FC236}">
                <a16:creationId xmlns:a16="http://schemas.microsoft.com/office/drawing/2014/main" id="{BF5DE12D-4BC7-B429-97CA-EEA76D82B661}"/>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pic>
        <p:nvPicPr>
          <p:cNvPr id="10" name="Picture 9">
            <a:extLst>
              <a:ext uri="{FF2B5EF4-FFF2-40B4-BE49-F238E27FC236}">
                <a16:creationId xmlns:a16="http://schemas.microsoft.com/office/drawing/2014/main" id="{05F23D60-C7B2-AB94-55C7-4D30C3B76D9E}"/>
              </a:ext>
            </a:extLst>
          </p:cNvPr>
          <p:cNvPicPr>
            <a:picLocks noChangeAspect="1"/>
          </p:cNvPicPr>
          <p:nvPr/>
        </p:nvPicPr>
        <p:blipFill>
          <a:blip r:embed="rId2"/>
          <a:stretch>
            <a:fillRect/>
          </a:stretch>
        </p:blipFill>
        <p:spPr>
          <a:xfrm>
            <a:off x="3171015" y="1046531"/>
            <a:ext cx="8703060" cy="5397749"/>
          </a:xfrm>
          <a:prstGeom prst="rect">
            <a:avLst/>
          </a:prstGeom>
        </p:spPr>
      </p:pic>
      <p:sp>
        <p:nvSpPr>
          <p:cNvPr id="11" name="Text Placeholder 4">
            <a:extLst>
              <a:ext uri="{FF2B5EF4-FFF2-40B4-BE49-F238E27FC236}">
                <a16:creationId xmlns:a16="http://schemas.microsoft.com/office/drawing/2014/main" id="{B5112922-D16C-8970-6267-37939616B716}"/>
              </a:ext>
            </a:extLst>
          </p:cNvPr>
          <p:cNvSpPr>
            <a:spLocks noGrp="1"/>
          </p:cNvSpPr>
          <p:nvPr>
            <p:ph type="body" sz="quarter" idx="13"/>
          </p:nvPr>
        </p:nvSpPr>
        <p:spPr>
          <a:xfrm>
            <a:off x="450610" y="2242678"/>
            <a:ext cx="2402518" cy="2775890"/>
          </a:xfrm>
        </p:spPr>
        <p:txBody>
          <a:bodyPr/>
          <a:lstStyle/>
          <a:p>
            <a:r>
              <a:rPr lang="en-CA" dirty="0">
                <a:latin typeface="Times New Roman" panose="02020603050405020304" pitchFamily="18" charset="0"/>
                <a:cs typeface="Times New Roman" panose="02020603050405020304" pitchFamily="18" charset="0"/>
              </a:rPr>
              <a:t>To visualize the linear regression model, I will be creating a graph</a:t>
            </a:r>
          </a:p>
          <a:p>
            <a:r>
              <a:rPr lang="en-CA" dirty="0">
                <a:latin typeface="Times New Roman" panose="02020603050405020304" pitchFamily="18" charset="0"/>
                <a:cs typeface="Times New Roman" panose="02020603050405020304" pitchFamily="18" charset="0"/>
              </a:rPr>
              <a:t>I will plot the relationship between income and death rate at different levels of population density as an example visualization </a:t>
            </a:r>
            <a:endParaRPr lang="en-CA"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646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CE820-C9C2-1DF7-EB12-4C57793615DE}"/>
              </a:ext>
            </a:extLst>
          </p:cNvPr>
          <p:cNvSpPr>
            <a:spLocks noGrp="1"/>
          </p:cNvSpPr>
          <p:nvPr>
            <p:ph type="title"/>
          </p:nvPr>
        </p:nvSpPr>
        <p:spPr>
          <a:xfrm>
            <a:off x="416743" y="946444"/>
            <a:ext cx="10086255" cy="535531"/>
          </a:xfrm>
        </p:spPr>
        <p:txBody>
          <a:bodyPr/>
          <a:lstStyle/>
          <a:p>
            <a:r>
              <a:rPr lang="en-CA" dirty="0">
                <a:latin typeface="Times New Roman" panose="02020603050405020304" pitchFamily="18" charset="0"/>
                <a:cs typeface="Times New Roman" panose="02020603050405020304" pitchFamily="18" charset="0"/>
              </a:rPr>
              <a:t>Conclusion</a:t>
            </a:r>
          </a:p>
        </p:txBody>
      </p:sp>
      <p:sp>
        <p:nvSpPr>
          <p:cNvPr id="3" name="Slide Number Placeholder 2">
            <a:extLst>
              <a:ext uri="{FF2B5EF4-FFF2-40B4-BE49-F238E27FC236}">
                <a16:creationId xmlns:a16="http://schemas.microsoft.com/office/drawing/2014/main" id="{BF5DE12D-4BC7-B429-97CA-EEA76D82B661}"/>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5" name="Text Placeholder 4">
            <a:extLst>
              <a:ext uri="{FF2B5EF4-FFF2-40B4-BE49-F238E27FC236}">
                <a16:creationId xmlns:a16="http://schemas.microsoft.com/office/drawing/2014/main" id="{340E8F76-052F-3284-7209-63394B2203C0}"/>
              </a:ext>
            </a:extLst>
          </p:cNvPr>
          <p:cNvSpPr>
            <a:spLocks noGrp="1"/>
          </p:cNvSpPr>
          <p:nvPr>
            <p:ph type="body" sz="quarter" idx="13"/>
          </p:nvPr>
        </p:nvSpPr>
        <p:spPr>
          <a:xfrm>
            <a:off x="199650" y="1579335"/>
            <a:ext cx="4700790" cy="4660343"/>
          </a:xfrm>
        </p:spPr>
        <p:txBody>
          <a:bodyPr/>
          <a:lstStyle/>
          <a:p>
            <a:r>
              <a:rPr lang="en-CA" dirty="0">
                <a:latin typeface="Times New Roman" panose="02020603050405020304" pitchFamily="18" charset="0"/>
                <a:cs typeface="Times New Roman" panose="02020603050405020304" pitchFamily="18" charset="0"/>
              </a:rPr>
              <a:t>In this dataset with 53 entries, there  may be a relationship between the income (annual per capita income in thousands of dollars), death rate (per 100,000 residents), and population density (people per square mile)</a:t>
            </a:r>
          </a:p>
          <a:p>
            <a:r>
              <a:rPr lang="en-CA" dirty="0">
                <a:latin typeface="Times New Roman" panose="02020603050405020304" pitchFamily="18" charset="0"/>
                <a:cs typeface="Times New Roman" panose="02020603050405020304" pitchFamily="18" charset="0"/>
              </a:rPr>
              <a:t>Specifically , the results suggest that </a:t>
            </a:r>
            <a:r>
              <a:rPr lang="en-US" dirty="0">
                <a:latin typeface="Times New Roman" panose="02020603050405020304" pitchFamily="18" charset="0"/>
                <a:cs typeface="Times New Roman" panose="02020603050405020304" pitchFamily="18" charset="0"/>
              </a:rPr>
              <a:t>the estimated effect of income on death rate is -0.21, so for every 1% increase in income (annual per capita income in thousands of dollars), there is a correlated 0.21% decrease in death rate</a:t>
            </a:r>
          </a:p>
          <a:p>
            <a:r>
              <a:rPr lang="en-US" dirty="0">
                <a:latin typeface="Times New Roman" panose="02020603050405020304" pitchFamily="18" charset="0"/>
                <a:cs typeface="Times New Roman" panose="02020603050405020304" pitchFamily="18" charset="0"/>
              </a:rPr>
              <a:t>The results also suggest that </a:t>
            </a:r>
            <a:r>
              <a:rPr lang="en-CA" dirty="0">
                <a:latin typeface="Times New Roman" panose="02020603050405020304" pitchFamily="18" charset="0"/>
                <a:cs typeface="Times New Roman" panose="02020603050405020304" pitchFamily="18" charset="0"/>
              </a:rPr>
              <a:t>that </a:t>
            </a:r>
            <a:r>
              <a:rPr lang="en-US" dirty="0">
                <a:latin typeface="Times New Roman" panose="02020603050405020304" pitchFamily="18" charset="0"/>
                <a:cs typeface="Times New Roman" panose="02020603050405020304" pitchFamily="18" charset="0"/>
              </a:rPr>
              <a:t>the estimated effect of population density on death rate is -0.0092, so for every 1% increase in population density (people per square mile), there is a correlated 0.0092 % decrease in death rate</a:t>
            </a:r>
          </a:p>
          <a:p>
            <a:endParaRPr lang="en-CA"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38901F1-14B3-EFAA-8672-B60C633D4071}"/>
              </a:ext>
            </a:extLst>
          </p:cNvPr>
          <p:cNvPicPr>
            <a:picLocks noChangeAspect="1"/>
          </p:cNvPicPr>
          <p:nvPr/>
        </p:nvPicPr>
        <p:blipFill>
          <a:blip r:embed="rId2"/>
          <a:stretch>
            <a:fillRect/>
          </a:stretch>
        </p:blipFill>
        <p:spPr>
          <a:xfrm>
            <a:off x="6399700" y="542925"/>
            <a:ext cx="3863675" cy="2072820"/>
          </a:xfrm>
          <a:prstGeom prst="rect">
            <a:avLst/>
          </a:prstGeom>
        </p:spPr>
      </p:pic>
      <p:pic>
        <p:nvPicPr>
          <p:cNvPr id="4" name="Picture 3">
            <a:extLst>
              <a:ext uri="{FF2B5EF4-FFF2-40B4-BE49-F238E27FC236}">
                <a16:creationId xmlns:a16="http://schemas.microsoft.com/office/drawing/2014/main" id="{2C070BF0-98E7-1E8F-860D-0C37AF64182F}"/>
              </a:ext>
            </a:extLst>
          </p:cNvPr>
          <p:cNvPicPr>
            <a:picLocks noChangeAspect="1"/>
          </p:cNvPicPr>
          <p:nvPr/>
        </p:nvPicPr>
        <p:blipFill>
          <a:blip r:embed="rId3"/>
          <a:stretch>
            <a:fillRect/>
          </a:stretch>
        </p:blipFill>
        <p:spPr>
          <a:xfrm>
            <a:off x="5716501" y="2900735"/>
            <a:ext cx="5417587" cy="3414340"/>
          </a:xfrm>
          <a:prstGeom prst="rect">
            <a:avLst/>
          </a:prstGeom>
        </p:spPr>
      </p:pic>
    </p:spTree>
    <p:extLst>
      <p:ext uri="{BB962C8B-B14F-4D97-AF65-F5344CB8AC3E}">
        <p14:creationId xmlns:p14="http://schemas.microsoft.com/office/powerpoint/2010/main" val="3170183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CE820-C9C2-1DF7-EB12-4C57793615DE}"/>
              </a:ext>
            </a:extLst>
          </p:cNvPr>
          <p:cNvSpPr>
            <a:spLocks noGrp="1"/>
          </p:cNvSpPr>
          <p:nvPr>
            <p:ph type="title"/>
          </p:nvPr>
        </p:nvSpPr>
        <p:spPr>
          <a:xfrm>
            <a:off x="336550" y="822348"/>
            <a:ext cx="11214100" cy="535531"/>
          </a:xfrm>
        </p:spPr>
        <p:txBody>
          <a:bodyPr/>
          <a:lstStyle/>
          <a:p>
            <a:r>
              <a:rPr lang="en-CA" dirty="0"/>
              <a:t> </a:t>
            </a:r>
            <a:r>
              <a:rPr lang="en-CA" dirty="0">
                <a:latin typeface="Times New Roman" panose="02020603050405020304" pitchFamily="18" charset="0"/>
                <a:cs typeface="Times New Roman" panose="02020603050405020304" pitchFamily="18" charset="0"/>
              </a:rPr>
              <a:t>Limitations</a:t>
            </a:r>
          </a:p>
        </p:txBody>
      </p:sp>
      <p:sp>
        <p:nvSpPr>
          <p:cNvPr id="3" name="Slide Number Placeholder 2">
            <a:extLst>
              <a:ext uri="{FF2B5EF4-FFF2-40B4-BE49-F238E27FC236}">
                <a16:creationId xmlns:a16="http://schemas.microsoft.com/office/drawing/2014/main" id="{BF5DE12D-4BC7-B429-97CA-EEA76D82B661}"/>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12" name="Text Placeholder 4">
            <a:extLst>
              <a:ext uri="{FF2B5EF4-FFF2-40B4-BE49-F238E27FC236}">
                <a16:creationId xmlns:a16="http://schemas.microsoft.com/office/drawing/2014/main" id="{FB5F03E6-5B3D-42DC-4A2C-C22DDA5CE338}"/>
              </a:ext>
            </a:extLst>
          </p:cNvPr>
          <p:cNvSpPr>
            <a:spLocks noGrp="1"/>
          </p:cNvSpPr>
          <p:nvPr>
            <p:ph type="body" sz="quarter" idx="13"/>
          </p:nvPr>
        </p:nvSpPr>
        <p:spPr>
          <a:xfrm>
            <a:off x="336550" y="1471220"/>
            <a:ext cx="6738137" cy="4748827"/>
          </a:xfrm>
        </p:spPr>
        <p:txBody>
          <a:bodyPr/>
          <a:lstStyle/>
          <a:p>
            <a:pPr>
              <a:lnSpc>
                <a:spcPct val="200000"/>
              </a:lnSpc>
            </a:pPr>
            <a:r>
              <a:rPr lang="en-US" dirty="0">
                <a:latin typeface="Times New Roman" panose="02020603050405020304" pitchFamily="18" charset="0"/>
                <a:cs typeface="Times New Roman" panose="02020603050405020304" pitchFamily="18" charset="0"/>
              </a:rPr>
              <a:t>One of the constraints encountered in this data analysis was the limited sample size. An expanded dataset with a greater number of observations would likely yield more definitive results. </a:t>
            </a:r>
          </a:p>
          <a:p>
            <a:pPr lvl="1">
              <a:lnSpc>
                <a:spcPct val="200000"/>
              </a:lnSpc>
            </a:pPr>
            <a:r>
              <a:rPr lang="en-US" dirty="0">
                <a:latin typeface="Times New Roman" panose="02020603050405020304" pitchFamily="18" charset="0"/>
                <a:cs typeface="Times New Roman" panose="02020603050405020304" pitchFamily="18" charset="0"/>
              </a:rPr>
              <a:t>Specifically, the assessment of linearity between variables such as doctor availability, hospital availability, and death rate proved challenging. With access to a larger pool of data for evaluation, the determination of a linear relationship might have been more straightforward and clearer in the scatterplots.</a:t>
            </a:r>
          </a:p>
          <a:p>
            <a:pPr lvl="1">
              <a:lnSpc>
                <a:spcPct val="200000"/>
              </a:lnSpc>
            </a:pPr>
            <a:r>
              <a:rPr lang="en-US" dirty="0">
                <a:latin typeface="Times New Roman" panose="02020603050405020304" pitchFamily="18" charset="0"/>
                <a:cs typeface="Times New Roman" panose="02020603050405020304" pitchFamily="18" charset="0"/>
              </a:rPr>
              <a:t>Similarly, with a larger dataset, the regression analysis could have revealed a more defined relationship between the death rate and the independent variables.</a:t>
            </a:r>
            <a:endParaRPr lang="en-CA" dirty="0">
              <a:latin typeface="Times New Roman" panose="02020603050405020304" pitchFamily="18" charset="0"/>
              <a:cs typeface="Times New Roman" panose="02020603050405020304" pitchFamily="18" charset="0"/>
            </a:endParaRPr>
          </a:p>
        </p:txBody>
      </p:sp>
      <p:sp>
        <p:nvSpPr>
          <p:cNvPr id="11" name="AutoShape 6">
            <a:extLst>
              <a:ext uri="{FF2B5EF4-FFF2-40B4-BE49-F238E27FC236}">
                <a16:creationId xmlns:a16="http://schemas.microsoft.com/office/drawing/2014/main" id="{CD7E6209-4B02-2C8E-4A87-9581031171B9}"/>
              </a:ext>
            </a:extLst>
          </p:cNvPr>
          <p:cNvSpPr>
            <a:spLocks noChangeAspect="1" noChangeArrowheads="1"/>
          </p:cNvSpPr>
          <p:nvPr/>
        </p:nvSpPr>
        <p:spPr bwMode="auto">
          <a:xfrm>
            <a:off x="4037162" y="3276600"/>
            <a:ext cx="2211238" cy="22112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9" name="TextBox 8">
            <a:extLst>
              <a:ext uri="{FF2B5EF4-FFF2-40B4-BE49-F238E27FC236}">
                <a16:creationId xmlns:a16="http://schemas.microsoft.com/office/drawing/2014/main" id="{CFFB2036-752F-001C-AA1A-586F84A88EA9}"/>
              </a:ext>
            </a:extLst>
          </p:cNvPr>
          <p:cNvSpPr txBox="1"/>
          <p:nvPr/>
        </p:nvSpPr>
        <p:spPr>
          <a:xfrm>
            <a:off x="2043404" y="4065949"/>
            <a:ext cx="184731" cy="369332"/>
          </a:xfrm>
          <a:prstGeom prst="rect">
            <a:avLst/>
          </a:prstGeom>
          <a:noFill/>
        </p:spPr>
        <p:txBody>
          <a:bodyPr wrap="none" rtlCol="0">
            <a:spAutoFit/>
          </a:bodyPr>
          <a:lstStyle/>
          <a:p>
            <a:endParaRPr lang="en-CA" dirty="0"/>
          </a:p>
        </p:txBody>
      </p:sp>
    </p:spTree>
    <p:extLst>
      <p:ext uri="{BB962C8B-B14F-4D97-AF65-F5344CB8AC3E}">
        <p14:creationId xmlns:p14="http://schemas.microsoft.com/office/powerpoint/2010/main" val="4068801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62470" y="202231"/>
            <a:ext cx="4945598" cy="1243584"/>
          </a:xfrm>
        </p:spPr>
        <p:txBody>
          <a:bodyPr/>
          <a:lstStyle/>
          <a:p>
            <a:r>
              <a:rPr lang="en-US" dirty="0">
                <a:latin typeface="Times New Roman" panose="02020603050405020304" pitchFamily="18" charset="0"/>
                <a:cs typeface="Times New Roman" panose="02020603050405020304" pitchFamily="18" charset="0"/>
              </a:rPr>
              <a:t>Appendix 1</a:t>
            </a:r>
            <a:endParaRPr lang="en-GB"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DBCEDED-F376-314D-BA55-0814DBD6E5DD}"/>
              </a:ext>
            </a:extLst>
          </p:cNvPr>
          <p:cNvSpPr txBox="1"/>
          <p:nvPr/>
        </p:nvSpPr>
        <p:spPr>
          <a:xfrm>
            <a:off x="196051" y="1291926"/>
            <a:ext cx="3056318" cy="307777"/>
          </a:xfrm>
          <a:prstGeom prst="rect">
            <a:avLst/>
          </a:prstGeom>
          <a:noFill/>
        </p:spPr>
        <p:txBody>
          <a:bodyPr wrap="square" rtlCol="0">
            <a:spAutoFit/>
          </a:bodyPr>
          <a:lstStyle/>
          <a:p>
            <a:r>
              <a:rPr lang="en-CA" sz="1400" dirty="0">
                <a:solidFill>
                  <a:schemeClr val="bg1"/>
                </a:solidFill>
                <a:latin typeface="Times New Roman" panose="02020603050405020304" pitchFamily="18" charset="0"/>
                <a:cs typeface="Times New Roman" panose="02020603050405020304" pitchFamily="18" charset="0"/>
              </a:rPr>
              <a:t>Full source-code (Appendix 1 – 4): </a:t>
            </a:r>
          </a:p>
        </p:txBody>
      </p:sp>
      <p:sp>
        <p:nvSpPr>
          <p:cNvPr id="5" name="TextBox 4">
            <a:extLst>
              <a:ext uri="{FF2B5EF4-FFF2-40B4-BE49-F238E27FC236}">
                <a16:creationId xmlns:a16="http://schemas.microsoft.com/office/drawing/2014/main" id="{785F80FB-F498-E1AA-EF65-B14948088C63}"/>
              </a:ext>
            </a:extLst>
          </p:cNvPr>
          <p:cNvSpPr txBox="1"/>
          <p:nvPr/>
        </p:nvSpPr>
        <p:spPr>
          <a:xfrm>
            <a:off x="436379" y="1844977"/>
            <a:ext cx="8414110" cy="3693319"/>
          </a:xfrm>
          <a:prstGeom prst="rect">
            <a:avLst/>
          </a:prstGeom>
          <a:solidFill>
            <a:schemeClr val="bg1"/>
          </a:solidFill>
        </p:spPr>
        <p:txBody>
          <a:bodyPr wrap="square">
            <a:spAutoFit/>
          </a:bodyPr>
          <a:lstStyle/>
          <a:p>
            <a:r>
              <a:rPr lang="en-CA" sz="900" b="0" i="0" u="none" strike="noStrike" dirty="0">
                <a:solidFill>
                  <a:srgbClr val="766E6B"/>
                </a:solidFill>
                <a:effectLst/>
                <a:latin typeface="Consolas" panose="020B0609020204030204" pitchFamily="49" charset="0"/>
              </a:rPr>
              <a:t>#packages required for analysis</a:t>
            </a:r>
            <a:br>
              <a:rPr lang="en-CA" sz="900" b="0" i="0" u="none" strike="noStrike" dirty="0">
                <a:solidFill>
                  <a:srgbClr val="68615E"/>
                </a:solidFill>
                <a:effectLst/>
                <a:latin typeface="Consolas" panose="020B0609020204030204" pitchFamily="49" charset="0"/>
              </a:rPr>
            </a:br>
            <a:r>
              <a:rPr lang="en-CA" sz="900" b="0" i="0" u="none" strike="noStrike" dirty="0" err="1">
                <a:solidFill>
                  <a:srgbClr val="68615E"/>
                </a:solidFill>
                <a:effectLst/>
                <a:latin typeface="Consolas" panose="020B0609020204030204" pitchFamily="49" charset="0"/>
              </a:rPr>
              <a:t>install.packages</a:t>
            </a:r>
            <a:r>
              <a:rPr lang="en-CA" sz="900" b="0" i="0" u="none" strike="noStrike" dirty="0">
                <a:solidFill>
                  <a:srgbClr val="68615E"/>
                </a:solidFill>
                <a:effectLst/>
                <a:latin typeface="Consolas" panose="020B0609020204030204" pitchFamily="49" charset="0"/>
              </a:rPr>
              <a:t>(</a:t>
            </a:r>
            <a:r>
              <a:rPr lang="en-CA" sz="900" b="0" i="0" u="none" strike="noStrike" dirty="0">
                <a:solidFill>
                  <a:srgbClr val="7B9726"/>
                </a:solidFill>
                <a:effectLst/>
                <a:latin typeface="Consolas" panose="020B0609020204030204" pitchFamily="49" charset="0"/>
              </a:rPr>
              <a:t>"broom"</a:t>
            </a:r>
            <a:r>
              <a:rPr lang="en-CA" sz="900" b="0" i="0" u="none" strike="noStrike" dirty="0">
                <a:solidFill>
                  <a:srgbClr val="68615E"/>
                </a:solidFill>
                <a:effectLst/>
                <a:latin typeface="Consolas" panose="020B0609020204030204" pitchFamily="49" charset="0"/>
              </a:rPr>
              <a:t>)</a:t>
            </a:r>
            <a:br>
              <a:rPr lang="en-CA" sz="900" b="0" i="0" u="none" strike="noStrike" dirty="0">
                <a:solidFill>
                  <a:srgbClr val="68615E"/>
                </a:solidFill>
                <a:effectLst/>
                <a:latin typeface="Consolas" panose="020B0609020204030204" pitchFamily="49" charset="0"/>
              </a:rPr>
            </a:br>
            <a:r>
              <a:rPr lang="en-CA" sz="900" b="0" i="0" u="none" strike="noStrike" dirty="0" err="1">
                <a:solidFill>
                  <a:srgbClr val="68615E"/>
                </a:solidFill>
                <a:effectLst/>
                <a:latin typeface="Consolas" panose="020B0609020204030204" pitchFamily="49" charset="0"/>
              </a:rPr>
              <a:t>install.packages</a:t>
            </a:r>
            <a:r>
              <a:rPr lang="en-CA" sz="900" b="0" i="0" u="none" strike="noStrike" dirty="0">
                <a:solidFill>
                  <a:srgbClr val="68615E"/>
                </a:solidFill>
                <a:effectLst/>
                <a:latin typeface="Consolas" panose="020B0609020204030204" pitchFamily="49" charset="0"/>
              </a:rPr>
              <a:t>(</a:t>
            </a:r>
            <a:r>
              <a:rPr lang="en-CA" sz="900" b="0" i="0" u="none" strike="noStrike" dirty="0">
                <a:solidFill>
                  <a:srgbClr val="7B9726"/>
                </a:solidFill>
                <a:effectLst/>
                <a:latin typeface="Consolas" panose="020B0609020204030204" pitchFamily="49" charset="0"/>
              </a:rPr>
              <a:t>"</a:t>
            </a:r>
            <a:r>
              <a:rPr lang="en-CA" sz="900" b="0" i="0" u="none" strike="noStrike" dirty="0" err="1">
                <a:solidFill>
                  <a:srgbClr val="7B9726"/>
                </a:solidFill>
                <a:effectLst/>
                <a:latin typeface="Consolas" panose="020B0609020204030204" pitchFamily="49" charset="0"/>
              </a:rPr>
              <a:t>ggpubr</a:t>
            </a:r>
            <a:r>
              <a:rPr lang="en-CA" sz="900" b="0" i="0" u="none" strike="noStrike" dirty="0">
                <a:solidFill>
                  <a:srgbClr val="7B9726"/>
                </a:solidFill>
                <a:effectLst/>
                <a:latin typeface="Consolas" panose="020B0609020204030204" pitchFamily="49" charset="0"/>
              </a:rPr>
              <a:t>"</a:t>
            </a:r>
            <a:r>
              <a:rPr lang="en-CA" sz="900" b="0" i="0" u="none" strike="noStrike" dirty="0">
                <a:solidFill>
                  <a:srgbClr val="68615E"/>
                </a:solidFill>
                <a:effectLst/>
                <a:latin typeface="Consolas" panose="020B0609020204030204" pitchFamily="49" charset="0"/>
              </a:rPr>
              <a:t>)</a:t>
            </a:r>
            <a:br>
              <a:rPr lang="en-CA" sz="900" b="0" i="0" u="none" strike="noStrike" dirty="0">
                <a:solidFill>
                  <a:srgbClr val="68615E"/>
                </a:solidFill>
                <a:effectLst/>
                <a:latin typeface="Consolas" panose="020B0609020204030204" pitchFamily="49" charset="0"/>
              </a:rPr>
            </a:br>
            <a:r>
              <a:rPr lang="en-CA" sz="900" b="0" i="0" u="none" strike="noStrike" dirty="0" err="1">
                <a:solidFill>
                  <a:srgbClr val="68615E"/>
                </a:solidFill>
                <a:effectLst/>
                <a:latin typeface="Consolas" panose="020B0609020204030204" pitchFamily="49" charset="0"/>
              </a:rPr>
              <a:t>install.packages</a:t>
            </a:r>
            <a:r>
              <a:rPr lang="en-CA" sz="900" b="0" i="0" u="none" strike="noStrike" dirty="0">
                <a:solidFill>
                  <a:srgbClr val="68615E"/>
                </a:solidFill>
                <a:effectLst/>
                <a:latin typeface="Consolas" panose="020B0609020204030204" pitchFamily="49" charset="0"/>
              </a:rPr>
              <a:t>(</a:t>
            </a:r>
            <a:r>
              <a:rPr lang="en-CA" sz="900" b="0" i="0" u="none" strike="noStrike" dirty="0">
                <a:solidFill>
                  <a:srgbClr val="7B9726"/>
                </a:solidFill>
                <a:effectLst/>
                <a:latin typeface="Consolas" panose="020B0609020204030204" pitchFamily="49" charset="0"/>
              </a:rPr>
              <a:t>"ggplot2"</a:t>
            </a:r>
            <a:r>
              <a:rPr lang="en-CA" sz="900" b="0" i="0" u="none" strike="noStrike" dirty="0">
                <a:solidFill>
                  <a:srgbClr val="68615E"/>
                </a:solidFill>
                <a:effectLst/>
                <a:latin typeface="Consolas" panose="020B0609020204030204" pitchFamily="49" charset="0"/>
              </a:rPr>
              <a:t>)</a:t>
            </a:r>
            <a:br>
              <a:rPr lang="en-CA" sz="900" b="0" i="0" u="none" strike="noStrike" dirty="0">
                <a:solidFill>
                  <a:srgbClr val="68615E"/>
                </a:solidFill>
                <a:effectLst/>
                <a:latin typeface="Consolas" panose="020B0609020204030204" pitchFamily="49" charset="0"/>
              </a:rPr>
            </a:br>
            <a:r>
              <a:rPr lang="en-CA" sz="900" b="0" i="0" u="none" strike="noStrike" dirty="0" err="1">
                <a:solidFill>
                  <a:srgbClr val="68615E"/>
                </a:solidFill>
                <a:effectLst/>
                <a:latin typeface="Consolas" panose="020B0609020204030204" pitchFamily="49" charset="0"/>
              </a:rPr>
              <a:t>install.packages</a:t>
            </a:r>
            <a:r>
              <a:rPr lang="en-CA" sz="900" b="0" i="0" u="none" strike="noStrike" dirty="0">
                <a:solidFill>
                  <a:srgbClr val="68615E"/>
                </a:solidFill>
                <a:effectLst/>
                <a:latin typeface="Consolas" panose="020B0609020204030204" pitchFamily="49" charset="0"/>
              </a:rPr>
              <a:t>(</a:t>
            </a:r>
            <a:r>
              <a:rPr lang="en-CA" sz="900" b="0" i="0" u="none" strike="noStrike" dirty="0">
                <a:solidFill>
                  <a:srgbClr val="7B9726"/>
                </a:solidFill>
                <a:effectLst/>
                <a:latin typeface="Consolas" panose="020B0609020204030204" pitchFamily="49" charset="0"/>
              </a:rPr>
              <a:t>"</a:t>
            </a:r>
            <a:r>
              <a:rPr lang="en-CA" sz="900" b="0" i="0" u="none" strike="noStrike" dirty="0" err="1">
                <a:solidFill>
                  <a:srgbClr val="7B9726"/>
                </a:solidFill>
                <a:effectLst/>
                <a:latin typeface="Consolas" panose="020B0609020204030204" pitchFamily="49" charset="0"/>
              </a:rPr>
              <a:t>dplyr</a:t>
            </a:r>
            <a:r>
              <a:rPr lang="en-CA" sz="900" b="0" i="0" u="none" strike="noStrike" dirty="0">
                <a:solidFill>
                  <a:srgbClr val="7B9726"/>
                </a:solidFill>
                <a:effectLst/>
                <a:latin typeface="Consolas" panose="020B0609020204030204" pitchFamily="49" charset="0"/>
              </a:rPr>
              <a:t>"</a:t>
            </a:r>
            <a:r>
              <a:rPr lang="en-CA" sz="900" b="0" i="0" u="none" strike="noStrike" dirty="0">
                <a:solidFill>
                  <a:srgbClr val="68615E"/>
                </a:solidFill>
                <a:effectLst/>
                <a:latin typeface="Consolas" panose="020B0609020204030204" pitchFamily="49" charset="0"/>
              </a:rPr>
              <a:t>)</a:t>
            </a:r>
            <a:br>
              <a:rPr lang="en-CA" sz="900" b="0" i="0" u="none" strike="noStrike" dirty="0">
                <a:solidFill>
                  <a:srgbClr val="68615E"/>
                </a:solidFill>
                <a:effectLst/>
                <a:latin typeface="Consolas" panose="020B0609020204030204" pitchFamily="49" charset="0"/>
              </a:rPr>
            </a:br>
            <a:br>
              <a:rPr lang="en-CA" sz="900" b="0" i="0" u="none" strike="noStrike" dirty="0">
                <a:solidFill>
                  <a:srgbClr val="68615E"/>
                </a:solidFill>
                <a:effectLst/>
                <a:latin typeface="Consolas" panose="020B0609020204030204" pitchFamily="49" charset="0"/>
              </a:rPr>
            </a:br>
            <a:r>
              <a:rPr lang="en-CA" sz="900" b="0" i="0" u="none" strike="noStrike" dirty="0">
                <a:solidFill>
                  <a:srgbClr val="766E6B"/>
                </a:solidFill>
                <a:effectLst/>
                <a:latin typeface="Consolas" panose="020B0609020204030204" pitchFamily="49" charset="0"/>
              </a:rPr>
              <a:t>#load packages</a:t>
            </a:r>
            <a:br>
              <a:rPr lang="en-CA" sz="900" b="0" i="0" u="none" strike="noStrike" dirty="0">
                <a:solidFill>
                  <a:srgbClr val="68615E"/>
                </a:solidFill>
                <a:effectLst/>
                <a:latin typeface="Consolas" panose="020B0609020204030204" pitchFamily="49" charset="0"/>
              </a:rPr>
            </a:br>
            <a:r>
              <a:rPr lang="en-CA" sz="900" b="0" i="0" u="none" strike="noStrike" dirty="0">
                <a:solidFill>
                  <a:srgbClr val="6666EA"/>
                </a:solidFill>
                <a:effectLst/>
                <a:latin typeface="Consolas" panose="020B0609020204030204" pitchFamily="49" charset="0"/>
              </a:rPr>
              <a:t>library</a:t>
            </a:r>
            <a:r>
              <a:rPr lang="en-CA" sz="900" b="0" i="0" u="none" strike="noStrike" dirty="0">
                <a:solidFill>
                  <a:srgbClr val="68615E"/>
                </a:solidFill>
                <a:effectLst/>
                <a:latin typeface="Consolas" panose="020B0609020204030204" pitchFamily="49" charset="0"/>
              </a:rPr>
              <a:t>(broom)</a:t>
            </a:r>
            <a:br>
              <a:rPr lang="en-CA" sz="900" b="0" i="0" u="none" strike="noStrike" dirty="0">
                <a:solidFill>
                  <a:srgbClr val="68615E"/>
                </a:solidFill>
                <a:effectLst/>
                <a:latin typeface="Consolas" panose="020B0609020204030204" pitchFamily="49" charset="0"/>
              </a:rPr>
            </a:br>
            <a:r>
              <a:rPr lang="en-CA" sz="900" b="0" i="0" u="none" strike="noStrike" dirty="0">
                <a:solidFill>
                  <a:srgbClr val="6666EA"/>
                </a:solidFill>
                <a:effectLst/>
                <a:latin typeface="Consolas" panose="020B0609020204030204" pitchFamily="49" charset="0"/>
              </a:rPr>
              <a:t>library</a:t>
            </a:r>
            <a:r>
              <a:rPr lang="en-CA" sz="900" b="0" i="0" u="none" strike="noStrike" dirty="0">
                <a:solidFill>
                  <a:srgbClr val="68615E"/>
                </a:solidFill>
                <a:effectLst/>
                <a:latin typeface="Consolas" panose="020B0609020204030204" pitchFamily="49" charset="0"/>
              </a:rPr>
              <a:t>(</a:t>
            </a:r>
            <a:r>
              <a:rPr lang="en-CA" sz="900" b="0" i="0" u="none" strike="noStrike" dirty="0" err="1">
                <a:solidFill>
                  <a:srgbClr val="68615E"/>
                </a:solidFill>
                <a:effectLst/>
                <a:latin typeface="Consolas" panose="020B0609020204030204" pitchFamily="49" charset="0"/>
              </a:rPr>
              <a:t>ggpubr</a:t>
            </a:r>
            <a:r>
              <a:rPr lang="en-CA" sz="900" b="0" i="0" u="none" strike="noStrike" dirty="0">
                <a:solidFill>
                  <a:srgbClr val="68615E"/>
                </a:solidFill>
                <a:effectLst/>
                <a:latin typeface="Consolas" panose="020B0609020204030204" pitchFamily="49" charset="0"/>
              </a:rPr>
              <a:t>)</a:t>
            </a:r>
            <a:br>
              <a:rPr lang="en-CA" sz="900" b="0" i="0" u="none" strike="noStrike" dirty="0">
                <a:solidFill>
                  <a:srgbClr val="68615E"/>
                </a:solidFill>
                <a:effectLst/>
                <a:latin typeface="Consolas" panose="020B0609020204030204" pitchFamily="49" charset="0"/>
              </a:rPr>
            </a:br>
            <a:r>
              <a:rPr lang="en-CA" sz="900" b="0" i="0" u="none" strike="noStrike" dirty="0">
                <a:solidFill>
                  <a:srgbClr val="6666EA"/>
                </a:solidFill>
                <a:effectLst/>
                <a:latin typeface="Consolas" panose="020B0609020204030204" pitchFamily="49" charset="0"/>
              </a:rPr>
              <a:t>library</a:t>
            </a:r>
            <a:r>
              <a:rPr lang="en-CA" sz="900" b="0" i="0" u="none" strike="noStrike" dirty="0">
                <a:solidFill>
                  <a:srgbClr val="68615E"/>
                </a:solidFill>
                <a:effectLst/>
                <a:latin typeface="Consolas" panose="020B0609020204030204" pitchFamily="49" charset="0"/>
              </a:rPr>
              <a:t>(ggplot2)</a:t>
            </a:r>
            <a:br>
              <a:rPr lang="en-CA" sz="900" b="0" i="0" u="none" strike="noStrike" dirty="0">
                <a:solidFill>
                  <a:srgbClr val="68615E"/>
                </a:solidFill>
                <a:effectLst/>
                <a:latin typeface="Consolas" panose="020B0609020204030204" pitchFamily="49" charset="0"/>
              </a:rPr>
            </a:br>
            <a:r>
              <a:rPr lang="en-CA" sz="900" b="0" i="0" u="none" strike="noStrike" dirty="0">
                <a:solidFill>
                  <a:srgbClr val="6666EA"/>
                </a:solidFill>
                <a:effectLst/>
                <a:latin typeface="Consolas" panose="020B0609020204030204" pitchFamily="49" charset="0"/>
              </a:rPr>
              <a:t>library</a:t>
            </a:r>
            <a:r>
              <a:rPr lang="en-CA" sz="900" b="0" i="0" u="none" strike="noStrike" dirty="0">
                <a:solidFill>
                  <a:srgbClr val="68615E"/>
                </a:solidFill>
                <a:effectLst/>
                <a:latin typeface="Consolas" panose="020B0609020204030204" pitchFamily="49" charset="0"/>
              </a:rPr>
              <a:t>(</a:t>
            </a:r>
            <a:r>
              <a:rPr lang="en-CA" sz="900" b="0" i="0" u="none" strike="noStrike" dirty="0" err="1">
                <a:solidFill>
                  <a:srgbClr val="68615E"/>
                </a:solidFill>
                <a:effectLst/>
                <a:latin typeface="Consolas" panose="020B0609020204030204" pitchFamily="49" charset="0"/>
              </a:rPr>
              <a:t>dplyr</a:t>
            </a:r>
            <a:r>
              <a:rPr lang="en-CA" sz="900" b="0" i="0" u="none" strike="noStrike" dirty="0">
                <a:solidFill>
                  <a:srgbClr val="68615E"/>
                </a:solidFill>
                <a:effectLst/>
                <a:latin typeface="Consolas" panose="020B0609020204030204" pitchFamily="49" charset="0"/>
              </a:rPr>
              <a:t>)</a:t>
            </a:r>
            <a:br>
              <a:rPr lang="en-CA" sz="900" b="0" i="0" u="none" strike="noStrike" dirty="0">
                <a:solidFill>
                  <a:srgbClr val="68615E"/>
                </a:solidFill>
                <a:effectLst/>
                <a:latin typeface="Consolas" panose="020B0609020204030204" pitchFamily="49" charset="0"/>
              </a:rPr>
            </a:br>
            <a:br>
              <a:rPr lang="en-CA" sz="900" b="0" i="0" u="none" strike="noStrike" dirty="0">
                <a:solidFill>
                  <a:srgbClr val="68615E"/>
                </a:solidFill>
                <a:effectLst/>
                <a:latin typeface="Consolas" panose="020B0609020204030204" pitchFamily="49" charset="0"/>
              </a:rPr>
            </a:br>
            <a:r>
              <a:rPr lang="en-CA" sz="900" b="0" i="0" u="none" strike="noStrike" dirty="0">
                <a:solidFill>
                  <a:srgbClr val="766E6B"/>
                </a:solidFill>
                <a:effectLst/>
                <a:latin typeface="Consolas" panose="020B0609020204030204" pitchFamily="49" charset="0"/>
              </a:rPr>
              <a:t>#check that imported data has been read correctly </a:t>
            </a:r>
            <a:br>
              <a:rPr lang="en-CA" sz="900" b="0" i="0" u="none" strike="noStrike" dirty="0">
                <a:solidFill>
                  <a:srgbClr val="68615E"/>
                </a:solidFill>
                <a:effectLst/>
                <a:latin typeface="Consolas" panose="020B0609020204030204" pitchFamily="49" charset="0"/>
              </a:rPr>
            </a:br>
            <a:r>
              <a:rPr lang="en-CA" sz="900" b="0" i="0" u="none" strike="noStrike" dirty="0">
                <a:solidFill>
                  <a:srgbClr val="68615E"/>
                </a:solidFill>
                <a:effectLst/>
                <a:latin typeface="Consolas" panose="020B0609020204030204" pitchFamily="49" charset="0"/>
              </a:rPr>
              <a:t>summary(deathrate)</a:t>
            </a:r>
            <a:br>
              <a:rPr lang="en-CA" sz="900" b="0" i="0" u="none" strike="noStrike" dirty="0">
                <a:solidFill>
                  <a:srgbClr val="68615E"/>
                </a:solidFill>
                <a:effectLst/>
                <a:latin typeface="Consolas" panose="020B0609020204030204" pitchFamily="49" charset="0"/>
              </a:rPr>
            </a:br>
            <a:br>
              <a:rPr lang="en-CA" sz="900" b="0" i="0" u="none" strike="noStrike" dirty="0">
                <a:solidFill>
                  <a:srgbClr val="68615E"/>
                </a:solidFill>
                <a:effectLst/>
                <a:latin typeface="Consolas" panose="020B0609020204030204" pitchFamily="49" charset="0"/>
              </a:rPr>
            </a:br>
            <a:r>
              <a:rPr lang="en-CA" sz="900" b="0" i="0" u="none" strike="noStrike" dirty="0">
                <a:solidFill>
                  <a:srgbClr val="766E6B"/>
                </a:solidFill>
                <a:effectLst/>
                <a:latin typeface="Consolas" panose="020B0609020204030204" pitchFamily="49" charset="0"/>
              </a:rPr>
              <a:t>#change variables to names that better represent the data</a:t>
            </a:r>
            <a:br>
              <a:rPr lang="en-CA" sz="900" b="0" i="0" u="none" strike="noStrike" dirty="0">
                <a:solidFill>
                  <a:srgbClr val="68615E"/>
                </a:solidFill>
                <a:effectLst/>
                <a:latin typeface="Consolas" panose="020B0609020204030204" pitchFamily="49" charset="0"/>
              </a:rPr>
            </a:br>
            <a:br>
              <a:rPr lang="en-CA" sz="900" b="0" i="0" u="none" strike="noStrike" dirty="0">
                <a:solidFill>
                  <a:srgbClr val="68615E"/>
                </a:solidFill>
                <a:effectLst/>
                <a:latin typeface="Consolas" panose="020B0609020204030204" pitchFamily="49" charset="0"/>
              </a:rPr>
            </a:br>
            <a:r>
              <a:rPr lang="en-CA" sz="900" b="0" i="0" u="none" strike="noStrike" dirty="0">
                <a:solidFill>
                  <a:srgbClr val="766E6B"/>
                </a:solidFill>
                <a:effectLst/>
                <a:latin typeface="Consolas" panose="020B0609020204030204" pitchFamily="49" charset="0"/>
              </a:rPr>
              <a:t>#deathrate &lt;- deathrate %&gt;%   #make changes to var names permanent</a:t>
            </a:r>
            <a:br>
              <a:rPr lang="en-CA" sz="900" b="0" i="0" u="none" strike="noStrike" dirty="0">
                <a:solidFill>
                  <a:srgbClr val="68615E"/>
                </a:solidFill>
                <a:effectLst/>
                <a:latin typeface="Consolas" panose="020B0609020204030204" pitchFamily="49" charset="0"/>
              </a:rPr>
            </a:br>
            <a:br>
              <a:rPr lang="en-CA" sz="900" b="0" i="0" u="none" strike="noStrike" dirty="0">
                <a:solidFill>
                  <a:srgbClr val="68615E"/>
                </a:solidFill>
                <a:effectLst/>
                <a:latin typeface="Consolas" panose="020B0609020204030204" pitchFamily="49" charset="0"/>
              </a:rPr>
            </a:br>
            <a:r>
              <a:rPr lang="en-CA" sz="900" b="0" i="0" u="none" strike="noStrike" dirty="0">
                <a:solidFill>
                  <a:srgbClr val="766E6B"/>
                </a:solidFill>
                <a:effectLst/>
                <a:latin typeface="Consolas" panose="020B0609020204030204" pitchFamily="49" charset="0"/>
              </a:rPr>
              <a:t>#rename( </a:t>
            </a:r>
            <a:r>
              <a:rPr lang="en-CA" sz="900" b="0" i="0" u="none" strike="noStrike" dirty="0" err="1">
                <a:solidFill>
                  <a:srgbClr val="766E6B"/>
                </a:solidFill>
                <a:effectLst/>
                <a:latin typeface="Consolas" panose="020B0609020204030204" pitchFamily="49" charset="0"/>
              </a:rPr>
              <a:t>dth_rate</a:t>
            </a:r>
            <a:r>
              <a:rPr lang="en-CA" sz="900" b="0" i="0" u="none" strike="noStrike" dirty="0">
                <a:solidFill>
                  <a:srgbClr val="766E6B"/>
                </a:solidFill>
                <a:effectLst/>
                <a:latin typeface="Consolas" panose="020B0609020204030204" pitchFamily="49" charset="0"/>
              </a:rPr>
              <a:t> = V1,       #death rate per 100,000 residents                    -&gt; dependent var</a:t>
            </a:r>
            <a:br>
              <a:rPr lang="en-CA" sz="900" b="0" i="0" u="none" strike="noStrike" dirty="0">
                <a:solidFill>
                  <a:srgbClr val="68615E"/>
                </a:solidFill>
                <a:effectLst/>
                <a:latin typeface="Consolas" panose="020B0609020204030204" pitchFamily="49" charset="0"/>
              </a:rPr>
            </a:br>
            <a:r>
              <a:rPr lang="en-CA" sz="900" b="0" i="0" u="none" strike="noStrike" dirty="0">
                <a:solidFill>
                  <a:srgbClr val="766E6B"/>
                </a:solidFill>
                <a:effectLst/>
                <a:latin typeface="Consolas" panose="020B0609020204030204" pitchFamily="49" charset="0"/>
              </a:rPr>
              <a:t>#        </a:t>
            </a:r>
            <a:r>
              <a:rPr lang="en-CA" sz="900" b="0" i="0" u="none" strike="noStrike" dirty="0" err="1">
                <a:solidFill>
                  <a:srgbClr val="766E6B"/>
                </a:solidFill>
                <a:effectLst/>
                <a:latin typeface="Consolas" panose="020B0609020204030204" pitchFamily="49" charset="0"/>
              </a:rPr>
              <a:t>doc_avail</a:t>
            </a:r>
            <a:r>
              <a:rPr lang="en-CA" sz="900" b="0" i="0" u="none" strike="noStrike" dirty="0">
                <a:solidFill>
                  <a:srgbClr val="766E6B"/>
                </a:solidFill>
                <a:effectLst/>
                <a:latin typeface="Consolas" panose="020B0609020204030204" pitchFamily="49" charset="0"/>
              </a:rPr>
              <a:t> = V2,      #doctor availability per 100,000 residents           -&gt; independent var</a:t>
            </a:r>
            <a:br>
              <a:rPr lang="en-CA" sz="900" b="0" i="0" u="none" strike="noStrike" dirty="0">
                <a:solidFill>
                  <a:srgbClr val="68615E"/>
                </a:solidFill>
                <a:effectLst/>
                <a:latin typeface="Consolas" panose="020B0609020204030204" pitchFamily="49" charset="0"/>
              </a:rPr>
            </a:br>
            <a:r>
              <a:rPr lang="en-CA" sz="900" b="0" i="0" u="none" strike="noStrike" dirty="0">
                <a:solidFill>
                  <a:srgbClr val="766E6B"/>
                </a:solidFill>
                <a:effectLst/>
                <a:latin typeface="Consolas" panose="020B0609020204030204" pitchFamily="49" charset="0"/>
              </a:rPr>
              <a:t>#        </a:t>
            </a:r>
            <a:r>
              <a:rPr lang="en-CA" sz="900" b="0" i="0" u="none" strike="noStrike" dirty="0" err="1">
                <a:solidFill>
                  <a:srgbClr val="766E6B"/>
                </a:solidFill>
                <a:effectLst/>
                <a:latin typeface="Consolas" panose="020B0609020204030204" pitchFamily="49" charset="0"/>
              </a:rPr>
              <a:t>hos_avail</a:t>
            </a:r>
            <a:r>
              <a:rPr lang="en-CA" sz="900" b="0" i="0" u="none" strike="noStrike" dirty="0">
                <a:solidFill>
                  <a:srgbClr val="766E6B"/>
                </a:solidFill>
                <a:effectLst/>
                <a:latin typeface="Consolas" panose="020B0609020204030204" pitchFamily="49" charset="0"/>
              </a:rPr>
              <a:t> = V3,      #hospital availability per 100,000 residents         -&gt; independent var</a:t>
            </a:r>
            <a:br>
              <a:rPr lang="en-CA" sz="900" b="0" i="0" u="none" strike="noStrike" dirty="0">
                <a:solidFill>
                  <a:srgbClr val="68615E"/>
                </a:solidFill>
                <a:effectLst/>
                <a:latin typeface="Consolas" panose="020B0609020204030204" pitchFamily="49" charset="0"/>
              </a:rPr>
            </a:br>
            <a:r>
              <a:rPr lang="en-CA" sz="900" b="0" i="0" u="none" strike="noStrike" dirty="0">
                <a:solidFill>
                  <a:srgbClr val="766E6B"/>
                </a:solidFill>
                <a:effectLst/>
                <a:latin typeface="Consolas" panose="020B0609020204030204" pitchFamily="49" charset="0"/>
              </a:rPr>
              <a:t>#        income = V4,         #annual per capita income in thousands of dollars    -&gt; independent var</a:t>
            </a:r>
            <a:br>
              <a:rPr lang="en-CA" sz="900" b="0" i="0" u="none" strike="noStrike" dirty="0">
                <a:solidFill>
                  <a:srgbClr val="68615E"/>
                </a:solidFill>
                <a:effectLst/>
                <a:latin typeface="Consolas" panose="020B0609020204030204" pitchFamily="49" charset="0"/>
              </a:rPr>
            </a:br>
            <a:r>
              <a:rPr lang="en-CA" sz="900" b="0" i="0" u="none" strike="noStrike" dirty="0">
                <a:solidFill>
                  <a:srgbClr val="766E6B"/>
                </a:solidFill>
                <a:effectLst/>
                <a:latin typeface="Consolas" panose="020B0609020204030204" pitchFamily="49" charset="0"/>
              </a:rPr>
              <a:t>#        </a:t>
            </a:r>
            <a:r>
              <a:rPr lang="en-CA" sz="900" b="0" i="0" u="none" strike="noStrike" dirty="0" err="1">
                <a:solidFill>
                  <a:srgbClr val="766E6B"/>
                </a:solidFill>
                <a:effectLst/>
                <a:latin typeface="Consolas" panose="020B0609020204030204" pitchFamily="49" charset="0"/>
              </a:rPr>
              <a:t>pop_dens</a:t>
            </a:r>
            <a:r>
              <a:rPr lang="en-CA" sz="900" b="0" i="0" u="none" strike="noStrike" dirty="0">
                <a:solidFill>
                  <a:srgbClr val="766E6B"/>
                </a:solidFill>
                <a:effectLst/>
                <a:latin typeface="Consolas" panose="020B0609020204030204" pitchFamily="49" charset="0"/>
              </a:rPr>
              <a:t> = V5)       #population density people per square mile           -&gt; independent var</a:t>
            </a:r>
            <a:br>
              <a:rPr lang="en-CA" sz="900" b="0" i="0" u="none" strike="noStrike" dirty="0">
                <a:solidFill>
                  <a:srgbClr val="68615E"/>
                </a:solidFill>
                <a:effectLst/>
                <a:latin typeface="Consolas" panose="020B0609020204030204" pitchFamily="49" charset="0"/>
              </a:rPr>
            </a:br>
            <a:r>
              <a:rPr lang="en-CA" sz="900" b="0" i="0" u="none" strike="noStrike" dirty="0">
                <a:solidFill>
                  <a:srgbClr val="68615E"/>
                </a:solidFill>
                <a:effectLst/>
                <a:latin typeface="Consolas" panose="020B0609020204030204" pitchFamily="49" charset="0"/>
              </a:rPr>
              <a:t>    </a:t>
            </a:r>
            <a:br>
              <a:rPr lang="en-CA" sz="900" b="0" i="0" u="none" strike="noStrike" dirty="0">
                <a:solidFill>
                  <a:srgbClr val="68615E"/>
                </a:solidFill>
                <a:effectLst/>
                <a:latin typeface="Consolas" panose="020B0609020204030204" pitchFamily="49" charset="0"/>
              </a:rPr>
            </a:br>
            <a:r>
              <a:rPr lang="en-CA" sz="900" b="0" i="0" u="none" strike="noStrike" dirty="0">
                <a:solidFill>
                  <a:srgbClr val="68615E"/>
                </a:solidFill>
                <a:effectLst/>
                <a:latin typeface="Consolas" panose="020B0609020204030204" pitchFamily="49" charset="0"/>
              </a:rPr>
              <a:t>summary(deathrate)</a:t>
            </a:r>
            <a:endParaRPr lang="en-CA" sz="900" dirty="0"/>
          </a:p>
        </p:txBody>
      </p:sp>
    </p:spTree>
    <p:extLst>
      <p:ext uri="{BB962C8B-B14F-4D97-AF65-F5344CB8AC3E}">
        <p14:creationId xmlns:p14="http://schemas.microsoft.com/office/powerpoint/2010/main" val="968112330"/>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81848" y="0"/>
            <a:ext cx="4945598" cy="1243584"/>
          </a:xfrm>
        </p:spPr>
        <p:txBody>
          <a:bodyPr/>
          <a:lstStyle/>
          <a:p>
            <a:r>
              <a:rPr lang="en-US" dirty="0">
                <a:latin typeface="Times New Roman" panose="02020603050405020304" pitchFamily="18" charset="0"/>
                <a:cs typeface="Times New Roman" panose="02020603050405020304" pitchFamily="18" charset="0"/>
              </a:rPr>
              <a:t>Appendix 2</a:t>
            </a:r>
            <a:endParaRPr lang="en-GB"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B44B7DC-8796-6755-CD7D-7CA8A4ACD97C}"/>
              </a:ext>
            </a:extLst>
          </p:cNvPr>
          <p:cNvSpPr txBox="1"/>
          <p:nvPr/>
        </p:nvSpPr>
        <p:spPr>
          <a:xfrm>
            <a:off x="262470" y="1080414"/>
            <a:ext cx="10236197" cy="5355312"/>
          </a:xfrm>
          <a:prstGeom prst="rect">
            <a:avLst/>
          </a:prstGeom>
          <a:solidFill>
            <a:schemeClr val="bg1"/>
          </a:solidFill>
        </p:spPr>
        <p:txBody>
          <a:bodyPr wrap="square">
            <a:spAutoFit/>
          </a:bodyPr>
          <a:lstStyle/>
          <a:p>
            <a:r>
              <a:rPr lang="en-US" sz="900" b="0" i="0" u="none" strike="noStrike" dirty="0">
                <a:solidFill>
                  <a:srgbClr val="766E6B"/>
                </a:solidFill>
                <a:effectLst/>
                <a:latin typeface="Consolas" panose="020B0609020204030204" pitchFamily="49" charset="0"/>
              </a:rPr>
              <a:t># I will be performing a linear regression using this dataset</a:t>
            </a:r>
            <a:br>
              <a:rPr lang="en-US" sz="900" b="0" i="0" u="none" strike="noStrike" dirty="0">
                <a:solidFill>
                  <a:srgbClr val="68615E"/>
                </a:solidFill>
                <a:effectLst/>
                <a:latin typeface="Consolas" panose="020B0609020204030204" pitchFamily="49" charset="0"/>
              </a:rPr>
            </a:br>
            <a:br>
              <a:rPr lang="en-US" sz="900" b="0" i="0" u="none" strike="noStrike" dirty="0">
                <a:solidFill>
                  <a:srgbClr val="68615E"/>
                </a:solidFill>
                <a:effectLst/>
                <a:latin typeface="Consolas" panose="020B0609020204030204" pitchFamily="49" charset="0"/>
              </a:rPr>
            </a:br>
            <a:r>
              <a:rPr lang="en-US" sz="900" b="0" i="0" u="none" strike="noStrike" dirty="0">
                <a:solidFill>
                  <a:srgbClr val="766E6B"/>
                </a:solidFill>
                <a:effectLst/>
                <a:latin typeface="Consolas" panose="020B0609020204030204" pitchFamily="49" charset="0"/>
              </a:rPr>
              <a:t># --------- Check if the four main assumptions for multiple linear regression are met  --------- </a:t>
            </a:r>
            <a:br>
              <a:rPr lang="en-US" sz="900" b="0" i="0" u="none" strike="noStrike" dirty="0">
                <a:solidFill>
                  <a:srgbClr val="68615E"/>
                </a:solidFill>
                <a:effectLst/>
                <a:latin typeface="Consolas" panose="020B0609020204030204" pitchFamily="49" charset="0"/>
              </a:rPr>
            </a:br>
            <a:br>
              <a:rPr lang="en-US" sz="900" b="0" i="0" u="none" strike="noStrike" dirty="0">
                <a:solidFill>
                  <a:srgbClr val="68615E"/>
                </a:solidFill>
                <a:effectLst/>
                <a:latin typeface="Consolas" panose="020B0609020204030204" pitchFamily="49" charset="0"/>
              </a:rPr>
            </a:br>
            <a:r>
              <a:rPr lang="en-US" sz="900" b="0" i="0" u="none" strike="noStrike" dirty="0">
                <a:solidFill>
                  <a:srgbClr val="766E6B"/>
                </a:solidFill>
                <a:effectLst/>
                <a:latin typeface="Consolas" panose="020B0609020204030204" pitchFamily="49" charset="0"/>
              </a:rPr>
              <a:t># 1) Independence of observations -&gt; test the correlation between independent variables and check to see that they are not </a:t>
            </a:r>
            <a:br>
              <a:rPr lang="en-US" sz="900" b="0" i="0" u="none" strike="noStrike" dirty="0">
                <a:solidFill>
                  <a:srgbClr val="68615E"/>
                </a:solidFill>
                <a:effectLst/>
                <a:latin typeface="Consolas" panose="020B0609020204030204" pitchFamily="49" charset="0"/>
              </a:rPr>
            </a:br>
            <a:r>
              <a:rPr lang="en-US" sz="900" b="0" i="0" u="none" strike="noStrike" dirty="0">
                <a:solidFill>
                  <a:srgbClr val="766E6B"/>
                </a:solidFill>
                <a:effectLst/>
                <a:latin typeface="Consolas" panose="020B0609020204030204" pitchFamily="49" charset="0"/>
              </a:rPr>
              <a:t>#   highly correlated. </a:t>
            </a:r>
            <a:br>
              <a:rPr lang="en-US" sz="900" b="0" i="0" u="none" strike="noStrike" dirty="0">
                <a:solidFill>
                  <a:srgbClr val="68615E"/>
                </a:solidFill>
                <a:effectLst/>
                <a:latin typeface="Consolas" panose="020B0609020204030204" pitchFamily="49" charset="0"/>
              </a:rPr>
            </a:br>
            <a:br>
              <a:rPr lang="en-US" sz="900" b="0" i="0" u="none" strike="noStrike" dirty="0">
                <a:solidFill>
                  <a:srgbClr val="68615E"/>
                </a:solidFill>
                <a:effectLst/>
                <a:latin typeface="Consolas" panose="020B0609020204030204" pitchFamily="49" charset="0"/>
              </a:rPr>
            </a:br>
            <a:r>
              <a:rPr lang="en-US" sz="900" b="0" i="0" u="none" strike="noStrike" dirty="0">
                <a:solidFill>
                  <a:srgbClr val="766E6B"/>
                </a:solidFill>
                <a:effectLst/>
                <a:latin typeface="Consolas" panose="020B0609020204030204" pitchFamily="49" charset="0"/>
              </a:rPr>
              <a:t>#check </a:t>
            </a:r>
            <a:r>
              <a:rPr lang="en-US" sz="900" b="0" i="0" u="none" strike="noStrike" dirty="0" err="1">
                <a:solidFill>
                  <a:srgbClr val="766E6B"/>
                </a:solidFill>
                <a:effectLst/>
                <a:latin typeface="Consolas" panose="020B0609020204030204" pitchFamily="49" charset="0"/>
              </a:rPr>
              <a:t>doc_avail</a:t>
            </a:r>
            <a:r>
              <a:rPr lang="en-US" sz="900" b="0" i="0" u="none" strike="noStrike" dirty="0">
                <a:solidFill>
                  <a:srgbClr val="766E6B"/>
                </a:solidFill>
                <a:effectLst/>
                <a:latin typeface="Consolas" panose="020B0609020204030204" pitchFamily="49" charset="0"/>
              </a:rPr>
              <a:t> against other independent variables</a:t>
            </a:r>
            <a:br>
              <a:rPr lang="en-US" sz="900" b="0" i="0" u="none" strike="noStrike" dirty="0">
                <a:solidFill>
                  <a:srgbClr val="68615E"/>
                </a:solidFill>
                <a:effectLst/>
                <a:latin typeface="Consolas" panose="020B0609020204030204" pitchFamily="49" charset="0"/>
              </a:rPr>
            </a:br>
            <a:r>
              <a:rPr lang="en-US" sz="900" b="0" i="0" u="none" strike="noStrike" dirty="0" err="1">
                <a:solidFill>
                  <a:srgbClr val="68615E"/>
                </a:solidFill>
                <a:effectLst/>
                <a:latin typeface="Consolas" panose="020B0609020204030204" pitchFamily="49" charset="0"/>
              </a:rPr>
              <a:t>cor</a:t>
            </a:r>
            <a:r>
              <a:rPr lang="en-US" sz="900" b="0" i="0" u="none" strike="noStrike" dirty="0">
                <a:solidFill>
                  <a:srgbClr val="68615E"/>
                </a:solidFill>
                <a:effectLst/>
                <a:latin typeface="Consolas" panose="020B0609020204030204" pitchFamily="49" charset="0"/>
              </a:rPr>
              <a:t>(</a:t>
            </a:r>
            <a:r>
              <a:rPr lang="en-US" sz="900" b="0" i="0" u="none" strike="noStrike" dirty="0" err="1">
                <a:solidFill>
                  <a:srgbClr val="68615E"/>
                </a:solidFill>
                <a:effectLst/>
                <a:latin typeface="Consolas" panose="020B0609020204030204" pitchFamily="49" charset="0"/>
              </a:rPr>
              <a:t>deathrate$doc_avail</a:t>
            </a:r>
            <a:r>
              <a:rPr lang="en-US" sz="900" b="0" i="0" u="none" strike="noStrike" dirty="0">
                <a:solidFill>
                  <a:srgbClr val="68615E"/>
                </a:solidFill>
                <a:effectLst/>
                <a:latin typeface="Consolas" panose="020B0609020204030204" pitchFamily="49" charset="0"/>
              </a:rPr>
              <a:t>, </a:t>
            </a:r>
            <a:r>
              <a:rPr lang="en-US" sz="900" b="0" i="0" u="none" strike="noStrike" dirty="0" err="1">
                <a:solidFill>
                  <a:srgbClr val="68615E"/>
                </a:solidFill>
                <a:effectLst/>
                <a:latin typeface="Consolas" panose="020B0609020204030204" pitchFamily="49" charset="0"/>
              </a:rPr>
              <a:t>deathrate$hos_avail</a:t>
            </a:r>
            <a:r>
              <a:rPr lang="en-US" sz="900" b="0" i="0" u="none" strike="noStrike" dirty="0">
                <a:solidFill>
                  <a:srgbClr val="68615E"/>
                </a:solidFill>
                <a:effectLst/>
                <a:latin typeface="Consolas" panose="020B0609020204030204" pitchFamily="49" charset="0"/>
              </a:rPr>
              <a:t>) </a:t>
            </a:r>
            <a:r>
              <a:rPr lang="en-US" sz="900" b="0" i="0" u="none" strike="noStrike" dirty="0">
                <a:solidFill>
                  <a:srgbClr val="766E6B"/>
                </a:solidFill>
                <a:effectLst/>
                <a:latin typeface="Consolas" panose="020B0609020204030204" pitchFamily="49" charset="0"/>
              </a:rPr>
              <a:t># -&gt; 0.2956284      - low correlation (between 0.3-0.5)</a:t>
            </a:r>
            <a:br>
              <a:rPr lang="en-US" sz="900" b="0" i="0" u="none" strike="noStrike" dirty="0">
                <a:solidFill>
                  <a:srgbClr val="68615E"/>
                </a:solidFill>
                <a:effectLst/>
                <a:latin typeface="Consolas" panose="020B0609020204030204" pitchFamily="49" charset="0"/>
              </a:rPr>
            </a:br>
            <a:r>
              <a:rPr lang="en-US" sz="900" b="0" i="0" u="none" strike="noStrike" dirty="0" err="1">
                <a:solidFill>
                  <a:srgbClr val="68615E"/>
                </a:solidFill>
                <a:effectLst/>
                <a:latin typeface="Consolas" panose="020B0609020204030204" pitchFamily="49" charset="0"/>
              </a:rPr>
              <a:t>cor</a:t>
            </a:r>
            <a:r>
              <a:rPr lang="en-US" sz="900" b="0" i="0" u="none" strike="noStrike" dirty="0">
                <a:solidFill>
                  <a:srgbClr val="68615E"/>
                </a:solidFill>
                <a:effectLst/>
                <a:latin typeface="Consolas" panose="020B0609020204030204" pitchFamily="49" charset="0"/>
              </a:rPr>
              <a:t>(</a:t>
            </a:r>
            <a:r>
              <a:rPr lang="en-US" sz="900" b="0" i="0" u="none" strike="noStrike" dirty="0" err="1">
                <a:solidFill>
                  <a:srgbClr val="68615E"/>
                </a:solidFill>
                <a:effectLst/>
                <a:latin typeface="Consolas" panose="020B0609020204030204" pitchFamily="49" charset="0"/>
              </a:rPr>
              <a:t>deathrate$doc_avail</a:t>
            </a:r>
            <a:r>
              <a:rPr lang="en-US" sz="900" b="0" i="0" u="none" strike="noStrike" dirty="0">
                <a:solidFill>
                  <a:srgbClr val="68615E"/>
                </a:solidFill>
                <a:effectLst/>
                <a:latin typeface="Consolas" panose="020B0609020204030204" pitchFamily="49" charset="0"/>
              </a:rPr>
              <a:t>, </a:t>
            </a:r>
            <a:r>
              <a:rPr lang="en-US" sz="900" b="0" i="0" u="none" strike="noStrike" dirty="0" err="1">
                <a:solidFill>
                  <a:srgbClr val="68615E"/>
                </a:solidFill>
                <a:effectLst/>
                <a:latin typeface="Consolas" panose="020B0609020204030204" pitchFamily="49" charset="0"/>
              </a:rPr>
              <a:t>deathrate$income</a:t>
            </a:r>
            <a:r>
              <a:rPr lang="en-US" sz="900" b="0" i="0" u="none" strike="noStrike" dirty="0">
                <a:solidFill>
                  <a:srgbClr val="68615E"/>
                </a:solidFill>
                <a:effectLst/>
                <a:latin typeface="Consolas" panose="020B0609020204030204" pitchFamily="49" charset="0"/>
              </a:rPr>
              <a:t>)    </a:t>
            </a:r>
            <a:r>
              <a:rPr lang="en-US" sz="900" b="0" i="0" u="none" strike="noStrike" dirty="0">
                <a:solidFill>
                  <a:srgbClr val="766E6B"/>
                </a:solidFill>
                <a:effectLst/>
                <a:latin typeface="Consolas" panose="020B0609020204030204" pitchFamily="49" charset="0"/>
              </a:rPr>
              <a:t># -&gt;  0.433288      - low correlation</a:t>
            </a:r>
            <a:br>
              <a:rPr lang="en-US" sz="900" b="0" i="0" u="none" strike="noStrike" dirty="0">
                <a:solidFill>
                  <a:srgbClr val="68615E"/>
                </a:solidFill>
                <a:effectLst/>
                <a:latin typeface="Consolas" panose="020B0609020204030204" pitchFamily="49" charset="0"/>
              </a:rPr>
            </a:br>
            <a:r>
              <a:rPr lang="en-US" sz="900" b="0" i="0" u="none" strike="noStrike" dirty="0" err="1">
                <a:solidFill>
                  <a:srgbClr val="68615E"/>
                </a:solidFill>
                <a:effectLst/>
                <a:latin typeface="Consolas" panose="020B0609020204030204" pitchFamily="49" charset="0"/>
              </a:rPr>
              <a:t>cor</a:t>
            </a:r>
            <a:r>
              <a:rPr lang="en-US" sz="900" b="0" i="0" u="none" strike="noStrike" dirty="0">
                <a:solidFill>
                  <a:srgbClr val="68615E"/>
                </a:solidFill>
                <a:effectLst/>
                <a:latin typeface="Consolas" panose="020B0609020204030204" pitchFamily="49" charset="0"/>
              </a:rPr>
              <a:t>(</a:t>
            </a:r>
            <a:r>
              <a:rPr lang="en-US" sz="900" b="0" i="0" u="none" strike="noStrike" dirty="0" err="1">
                <a:solidFill>
                  <a:srgbClr val="68615E"/>
                </a:solidFill>
                <a:effectLst/>
                <a:latin typeface="Consolas" panose="020B0609020204030204" pitchFamily="49" charset="0"/>
              </a:rPr>
              <a:t>deathrate$doc_avail</a:t>
            </a:r>
            <a:r>
              <a:rPr lang="en-US" sz="900" b="0" i="0" u="none" strike="noStrike" dirty="0">
                <a:solidFill>
                  <a:srgbClr val="68615E"/>
                </a:solidFill>
                <a:effectLst/>
                <a:latin typeface="Consolas" panose="020B0609020204030204" pitchFamily="49" charset="0"/>
              </a:rPr>
              <a:t>, </a:t>
            </a:r>
            <a:r>
              <a:rPr lang="en-US" sz="900" b="0" i="0" u="none" strike="noStrike" dirty="0" err="1">
                <a:solidFill>
                  <a:srgbClr val="68615E"/>
                </a:solidFill>
                <a:effectLst/>
                <a:latin typeface="Consolas" panose="020B0609020204030204" pitchFamily="49" charset="0"/>
              </a:rPr>
              <a:t>deathrate$pop_dens</a:t>
            </a:r>
            <a:r>
              <a:rPr lang="en-US" sz="900" b="0" i="0" u="none" strike="noStrike" dirty="0">
                <a:solidFill>
                  <a:srgbClr val="68615E"/>
                </a:solidFill>
                <a:effectLst/>
                <a:latin typeface="Consolas" panose="020B0609020204030204" pitchFamily="49" charset="0"/>
              </a:rPr>
              <a:t>)  </a:t>
            </a:r>
            <a:r>
              <a:rPr lang="en-US" sz="900" b="0" i="0" u="none" strike="noStrike" dirty="0">
                <a:solidFill>
                  <a:srgbClr val="766E6B"/>
                </a:solidFill>
                <a:effectLst/>
                <a:latin typeface="Consolas" panose="020B0609020204030204" pitchFamily="49" charset="0"/>
              </a:rPr>
              <a:t># -&gt; -0.01993791    - weak negative correlation (&lt; 0.3)</a:t>
            </a:r>
            <a:br>
              <a:rPr lang="en-US" sz="900" b="0" i="0" u="none" strike="noStrike" dirty="0">
                <a:solidFill>
                  <a:srgbClr val="68615E"/>
                </a:solidFill>
                <a:effectLst/>
                <a:latin typeface="Consolas" panose="020B0609020204030204" pitchFamily="49" charset="0"/>
              </a:rPr>
            </a:br>
            <a:br>
              <a:rPr lang="en-US" sz="900" b="0" i="0" u="none" strike="noStrike" dirty="0">
                <a:solidFill>
                  <a:srgbClr val="68615E"/>
                </a:solidFill>
                <a:effectLst/>
                <a:latin typeface="Consolas" panose="020B0609020204030204" pitchFamily="49" charset="0"/>
              </a:rPr>
            </a:br>
            <a:r>
              <a:rPr lang="en-US" sz="900" b="0" i="0" u="none" strike="noStrike" dirty="0">
                <a:solidFill>
                  <a:srgbClr val="766E6B"/>
                </a:solidFill>
                <a:effectLst/>
                <a:latin typeface="Consolas" panose="020B0609020204030204" pitchFamily="49" charset="0"/>
              </a:rPr>
              <a:t>#check </a:t>
            </a:r>
            <a:r>
              <a:rPr lang="en-US" sz="900" b="0" i="0" u="none" strike="noStrike" dirty="0" err="1">
                <a:solidFill>
                  <a:srgbClr val="766E6B"/>
                </a:solidFill>
                <a:effectLst/>
                <a:latin typeface="Consolas" panose="020B0609020204030204" pitchFamily="49" charset="0"/>
              </a:rPr>
              <a:t>hos_avail</a:t>
            </a:r>
            <a:r>
              <a:rPr lang="en-US" sz="900" b="0" i="0" u="none" strike="noStrike" dirty="0">
                <a:solidFill>
                  <a:srgbClr val="766E6B"/>
                </a:solidFill>
                <a:effectLst/>
                <a:latin typeface="Consolas" panose="020B0609020204030204" pitchFamily="49" charset="0"/>
              </a:rPr>
              <a:t> against other independent variables</a:t>
            </a:r>
            <a:br>
              <a:rPr lang="en-US" sz="900" b="0" i="0" u="none" strike="noStrike" dirty="0">
                <a:solidFill>
                  <a:srgbClr val="68615E"/>
                </a:solidFill>
                <a:effectLst/>
                <a:latin typeface="Consolas" panose="020B0609020204030204" pitchFamily="49" charset="0"/>
              </a:rPr>
            </a:br>
            <a:r>
              <a:rPr lang="en-US" sz="900" b="0" i="0" u="none" strike="noStrike" dirty="0" err="1">
                <a:solidFill>
                  <a:srgbClr val="68615E"/>
                </a:solidFill>
                <a:effectLst/>
                <a:latin typeface="Consolas" panose="020B0609020204030204" pitchFamily="49" charset="0"/>
              </a:rPr>
              <a:t>cor</a:t>
            </a:r>
            <a:r>
              <a:rPr lang="en-US" sz="900" b="0" i="0" u="none" strike="noStrike" dirty="0">
                <a:solidFill>
                  <a:srgbClr val="68615E"/>
                </a:solidFill>
                <a:effectLst/>
                <a:latin typeface="Consolas" panose="020B0609020204030204" pitchFamily="49" charset="0"/>
              </a:rPr>
              <a:t>(</a:t>
            </a:r>
            <a:r>
              <a:rPr lang="en-US" sz="900" b="0" i="0" u="none" strike="noStrike" dirty="0" err="1">
                <a:solidFill>
                  <a:srgbClr val="68615E"/>
                </a:solidFill>
                <a:effectLst/>
                <a:latin typeface="Consolas" panose="020B0609020204030204" pitchFamily="49" charset="0"/>
              </a:rPr>
              <a:t>deathrate$hos_avail</a:t>
            </a:r>
            <a:r>
              <a:rPr lang="en-US" sz="900" b="0" i="0" u="none" strike="noStrike" dirty="0">
                <a:solidFill>
                  <a:srgbClr val="68615E"/>
                </a:solidFill>
                <a:effectLst/>
                <a:latin typeface="Consolas" panose="020B0609020204030204" pitchFamily="49" charset="0"/>
              </a:rPr>
              <a:t>, </a:t>
            </a:r>
            <a:r>
              <a:rPr lang="en-US" sz="900" b="0" i="0" u="none" strike="noStrike" dirty="0" err="1">
                <a:solidFill>
                  <a:srgbClr val="68615E"/>
                </a:solidFill>
                <a:effectLst/>
                <a:latin typeface="Consolas" panose="020B0609020204030204" pitchFamily="49" charset="0"/>
              </a:rPr>
              <a:t>deathrate$income</a:t>
            </a:r>
            <a:r>
              <a:rPr lang="en-US" sz="900" b="0" i="0" u="none" strike="noStrike" dirty="0">
                <a:solidFill>
                  <a:srgbClr val="68615E"/>
                </a:solidFill>
                <a:effectLst/>
                <a:latin typeface="Consolas" panose="020B0609020204030204" pitchFamily="49" charset="0"/>
              </a:rPr>
              <a:t>)    </a:t>
            </a:r>
            <a:r>
              <a:rPr lang="en-US" sz="900" b="0" i="0" u="none" strike="noStrike" dirty="0">
                <a:solidFill>
                  <a:srgbClr val="766E6B"/>
                </a:solidFill>
                <a:effectLst/>
                <a:latin typeface="Consolas" panose="020B0609020204030204" pitchFamily="49" charset="0"/>
              </a:rPr>
              <a:t># -&gt; 0.02750354     - weak correlation (&lt; 0.3)</a:t>
            </a:r>
            <a:br>
              <a:rPr lang="en-US" sz="900" b="0" i="0" u="none" strike="noStrike" dirty="0">
                <a:solidFill>
                  <a:srgbClr val="68615E"/>
                </a:solidFill>
                <a:effectLst/>
                <a:latin typeface="Consolas" panose="020B0609020204030204" pitchFamily="49" charset="0"/>
              </a:rPr>
            </a:br>
            <a:r>
              <a:rPr lang="en-US" sz="900" b="0" i="0" u="none" strike="noStrike" dirty="0" err="1">
                <a:solidFill>
                  <a:srgbClr val="68615E"/>
                </a:solidFill>
                <a:effectLst/>
                <a:latin typeface="Consolas" panose="020B0609020204030204" pitchFamily="49" charset="0"/>
              </a:rPr>
              <a:t>cor</a:t>
            </a:r>
            <a:r>
              <a:rPr lang="en-US" sz="900" b="0" i="0" u="none" strike="noStrike" dirty="0">
                <a:solidFill>
                  <a:srgbClr val="68615E"/>
                </a:solidFill>
                <a:effectLst/>
                <a:latin typeface="Consolas" panose="020B0609020204030204" pitchFamily="49" charset="0"/>
              </a:rPr>
              <a:t>(</a:t>
            </a:r>
            <a:r>
              <a:rPr lang="en-US" sz="900" b="0" i="0" u="none" strike="noStrike" dirty="0" err="1">
                <a:solidFill>
                  <a:srgbClr val="68615E"/>
                </a:solidFill>
                <a:effectLst/>
                <a:latin typeface="Consolas" panose="020B0609020204030204" pitchFamily="49" charset="0"/>
              </a:rPr>
              <a:t>deathrate$hos_avail</a:t>
            </a:r>
            <a:r>
              <a:rPr lang="en-US" sz="900" b="0" i="0" u="none" strike="noStrike" dirty="0">
                <a:solidFill>
                  <a:srgbClr val="68615E"/>
                </a:solidFill>
                <a:effectLst/>
                <a:latin typeface="Consolas" panose="020B0609020204030204" pitchFamily="49" charset="0"/>
              </a:rPr>
              <a:t>, </a:t>
            </a:r>
            <a:r>
              <a:rPr lang="en-US" sz="900" b="0" i="0" u="none" strike="noStrike" dirty="0" err="1">
                <a:solidFill>
                  <a:srgbClr val="68615E"/>
                </a:solidFill>
                <a:effectLst/>
                <a:latin typeface="Consolas" panose="020B0609020204030204" pitchFamily="49" charset="0"/>
              </a:rPr>
              <a:t>deathrate$pop_dens</a:t>
            </a:r>
            <a:r>
              <a:rPr lang="en-US" sz="900" b="0" i="0" u="none" strike="noStrike" dirty="0">
                <a:solidFill>
                  <a:srgbClr val="68615E"/>
                </a:solidFill>
                <a:effectLst/>
                <a:latin typeface="Consolas" panose="020B0609020204030204" pitchFamily="49" charset="0"/>
              </a:rPr>
              <a:t>)  </a:t>
            </a:r>
            <a:r>
              <a:rPr lang="en-US" sz="900" b="0" i="0" u="none" strike="noStrike" dirty="0">
                <a:solidFill>
                  <a:srgbClr val="766E6B"/>
                </a:solidFill>
                <a:effectLst/>
                <a:latin typeface="Consolas" panose="020B0609020204030204" pitchFamily="49" charset="0"/>
              </a:rPr>
              <a:t># -&gt; 0.1866163      - weak correlation      (&lt; 0.3)</a:t>
            </a:r>
            <a:br>
              <a:rPr lang="en-US" sz="900" b="0" i="0" u="none" strike="noStrike" dirty="0">
                <a:solidFill>
                  <a:srgbClr val="68615E"/>
                </a:solidFill>
                <a:effectLst/>
                <a:latin typeface="Consolas" panose="020B0609020204030204" pitchFamily="49" charset="0"/>
              </a:rPr>
            </a:br>
            <a:br>
              <a:rPr lang="en-US" sz="900" b="0" i="0" u="none" strike="noStrike" dirty="0">
                <a:solidFill>
                  <a:srgbClr val="68615E"/>
                </a:solidFill>
                <a:effectLst/>
                <a:latin typeface="Consolas" panose="020B0609020204030204" pitchFamily="49" charset="0"/>
              </a:rPr>
            </a:br>
            <a:r>
              <a:rPr lang="en-US" sz="900" b="0" i="0" u="none" strike="noStrike" dirty="0">
                <a:solidFill>
                  <a:srgbClr val="766E6B"/>
                </a:solidFill>
                <a:effectLst/>
                <a:latin typeface="Consolas" panose="020B0609020204030204" pitchFamily="49" charset="0"/>
              </a:rPr>
              <a:t>#check income against other independent variable</a:t>
            </a:r>
            <a:br>
              <a:rPr lang="en-US" sz="900" b="0" i="0" u="none" strike="noStrike" dirty="0">
                <a:solidFill>
                  <a:srgbClr val="68615E"/>
                </a:solidFill>
                <a:effectLst/>
                <a:latin typeface="Consolas" panose="020B0609020204030204" pitchFamily="49" charset="0"/>
              </a:rPr>
            </a:br>
            <a:r>
              <a:rPr lang="en-US" sz="900" b="0" i="0" u="none" strike="noStrike" dirty="0" err="1">
                <a:solidFill>
                  <a:srgbClr val="68615E"/>
                </a:solidFill>
                <a:effectLst/>
                <a:latin typeface="Consolas" panose="020B0609020204030204" pitchFamily="49" charset="0"/>
              </a:rPr>
              <a:t>cor</a:t>
            </a:r>
            <a:r>
              <a:rPr lang="en-US" sz="900" b="0" i="0" u="none" strike="noStrike" dirty="0">
                <a:solidFill>
                  <a:srgbClr val="68615E"/>
                </a:solidFill>
                <a:effectLst/>
                <a:latin typeface="Consolas" panose="020B0609020204030204" pitchFamily="49" charset="0"/>
              </a:rPr>
              <a:t>(</a:t>
            </a:r>
            <a:r>
              <a:rPr lang="en-US" sz="900" b="0" i="0" u="none" strike="noStrike" dirty="0" err="1">
                <a:solidFill>
                  <a:srgbClr val="68615E"/>
                </a:solidFill>
                <a:effectLst/>
                <a:latin typeface="Consolas" panose="020B0609020204030204" pitchFamily="49" charset="0"/>
              </a:rPr>
              <a:t>deathrate$income</a:t>
            </a:r>
            <a:r>
              <a:rPr lang="en-US" sz="900" b="0" i="0" u="none" strike="noStrike" dirty="0">
                <a:solidFill>
                  <a:srgbClr val="68615E"/>
                </a:solidFill>
                <a:effectLst/>
                <a:latin typeface="Consolas" panose="020B0609020204030204" pitchFamily="49" charset="0"/>
              </a:rPr>
              <a:t>, </a:t>
            </a:r>
            <a:r>
              <a:rPr lang="en-US" sz="900" b="0" i="0" u="none" strike="noStrike" dirty="0" err="1">
                <a:solidFill>
                  <a:srgbClr val="68615E"/>
                </a:solidFill>
                <a:effectLst/>
                <a:latin typeface="Consolas" panose="020B0609020204030204" pitchFamily="49" charset="0"/>
              </a:rPr>
              <a:t>deathrate$pop_dens</a:t>
            </a:r>
            <a:r>
              <a:rPr lang="en-US" sz="900" b="0" i="0" u="none" strike="noStrike" dirty="0">
                <a:solidFill>
                  <a:srgbClr val="68615E"/>
                </a:solidFill>
                <a:effectLst/>
                <a:latin typeface="Consolas" panose="020B0609020204030204" pitchFamily="49" charset="0"/>
              </a:rPr>
              <a:t>)     </a:t>
            </a:r>
            <a:r>
              <a:rPr lang="en-US" sz="900" b="0" i="0" u="none" strike="noStrike" dirty="0">
                <a:solidFill>
                  <a:srgbClr val="766E6B"/>
                </a:solidFill>
                <a:effectLst/>
                <a:latin typeface="Consolas" panose="020B0609020204030204" pitchFamily="49" charset="0"/>
              </a:rPr>
              <a:t># -&gt; 0.1287437      - weak correlation</a:t>
            </a:r>
          </a:p>
          <a:p>
            <a:endParaRPr lang="en-US" sz="900" dirty="0">
              <a:solidFill>
                <a:srgbClr val="766E6B"/>
              </a:solidFill>
              <a:latin typeface="Consolas" panose="020B0609020204030204" pitchFamily="49" charset="0"/>
            </a:endParaRPr>
          </a:p>
          <a:p>
            <a:br>
              <a:rPr lang="en-US" sz="900" b="0" i="0" u="none" strike="noStrike" dirty="0">
                <a:solidFill>
                  <a:srgbClr val="68615E"/>
                </a:solidFill>
                <a:effectLst/>
                <a:latin typeface="Consolas" panose="020B0609020204030204" pitchFamily="49" charset="0"/>
              </a:rPr>
            </a:br>
            <a:r>
              <a:rPr lang="en-US" sz="900" b="0" i="0" u="none" strike="noStrike" dirty="0">
                <a:solidFill>
                  <a:srgbClr val="68615E"/>
                </a:solidFill>
                <a:effectLst/>
                <a:latin typeface="Consolas" panose="020B0609020204030204" pitchFamily="49" charset="0"/>
              </a:rPr>
              <a:t># 2) Normality -&gt; Use a histogram to check if the dependent variable (</a:t>
            </a:r>
            <a:r>
              <a:rPr lang="en-US" sz="900" b="0" i="0" u="none" strike="noStrike" dirty="0" err="1">
                <a:solidFill>
                  <a:srgbClr val="68615E"/>
                </a:solidFill>
                <a:effectLst/>
                <a:latin typeface="Consolas" panose="020B0609020204030204" pitchFamily="49" charset="0"/>
              </a:rPr>
              <a:t>dth_rate</a:t>
            </a:r>
            <a:r>
              <a:rPr lang="en-US" sz="900" b="0" i="0" u="none" strike="noStrike" dirty="0">
                <a:solidFill>
                  <a:srgbClr val="68615E"/>
                </a:solidFill>
                <a:effectLst/>
                <a:latin typeface="Consolas" panose="020B0609020204030204" pitchFamily="49" charset="0"/>
              </a:rPr>
              <a:t>) follows a normal distribution</a:t>
            </a:r>
          </a:p>
          <a:p>
            <a:endParaRPr lang="en-US" sz="900" b="0" i="0" u="none" strike="noStrike" dirty="0">
              <a:solidFill>
                <a:srgbClr val="68615E"/>
              </a:solidFill>
              <a:effectLst/>
              <a:latin typeface="Consolas" panose="020B0609020204030204" pitchFamily="49" charset="0"/>
            </a:endParaRPr>
          </a:p>
          <a:p>
            <a:r>
              <a:rPr lang="en-US" sz="900" b="0" i="0" u="none" strike="noStrike" dirty="0">
                <a:solidFill>
                  <a:srgbClr val="68615E"/>
                </a:solidFill>
                <a:effectLst/>
                <a:latin typeface="Consolas" panose="020B0609020204030204" pitchFamily="49" charset="0"/>
              </a:rPr>
              <a:t>hist(</a:t>
            </a:r>
            <a:r>
              <a:rPr lang="en-US" sz="900" b="0" i="0" u="none" strike="noStrike" dirty="0" err="1">
                <a:solidFill>
                  <a:srgbClr val="68615E"/>
                </a:solidFill>
                <a:effectLst/>
                <a:latin typeface="Consolas" panose="020B0609020204030204" pitchFamily="49" charset="0"/>
              </a:rPr>
              <a:t>deathrate$dth_rate</a:t>
            </a:r>
            <a:r>
              <a:rPr lang="en-US" sz="900" b="0" i="0" u="none" strike="noStrike" dirty="0">
                <a:solidFill>
                  <a:srgbClr val="68615E"/>
                </a:solidFill>
                <a:effectLst/>
                <a:latin typeface="Consolas" panose="020B0609020204030204" pitchFamily="49" charset="0"/>
              </a:rPr>
              <a:t>, </a:t>
            </a:r>
          </a:p>
          <a:p>
            <a:r>
              <a:rPr lang="en-US" sz="900" b="0" i="0" u="none" strike="noStrike" dirty="0">
                <a:solidFill>
                  <a:srgbClr val="68615E"/>
                </a:solidFill>
                <a:effectLst/>
                <a:latin typeface="Consolas" panose="020B0609020204030204" pitchFamily="49" charset="0"/>
              </a:rPr>
              <a:t>     main = "Distribution of the variable deathrate", </a:t>
            </a:r>
          </a:p>
          <a:p>
            <a:r>
              <a:rPr lang="en-US" sz="900" b="0" i="0" u="none" strike="noStrike" dirty="0">
                <a:solidFill>
                  <a:srgbClr val="68615E"/>
                </a:solidFill>
                <a:effectLst/>
                <a:latin typeface="Consolas" panose="020B0609020204030204" pitchFamily="49" charset="0"/>
              </a:rPr>
              <a:t>     </a:t>
            </a:r>
            <a:r>
              <a:rPr lang="en-US" sz="900" b="0" i="0" u="none" strike="noStrike" dirty="0" err="1">
                <a:solidFill>
                  <a:srgbClr val="68615E"/>
                </a:solidFill>
                <a:effectLst/>
                <a:latin typeface="Consolas" panose="020B0609020204030204" pitchFamily="49" charset="0"/>
              </a:rPr>
              <a:t>xlab</a:t>
            </a:r>
            <a:r>
              <a:rPr lang="en-US" sz="900" b="0" i="0" u="none" strike="noStrike" dirty="0">
                <a:solidFill>
                  <a:srgbClr val="68615E"/>
                </a:solidFill>
                <a:effectLst/>
                <a:latin typeface="Consolas" panose="020B0609020204030204" pitchFamily="49" charset="0"/>
              </a:rPr>
              <a:t> = "</a:t>
            </a:r>
            <a:r>
              <a:rPr lang="en-US" sz="900" b="0" i="0" u="none" strike="noStrike" dirty="0" err="1">
                <a:solidFill>
                  <a:srgbClr val="68615E"/>
                </a:solidFill>
                <a:effectLst/>
                <a:latin typeface="Consolas" panose="020B0609020204030204" pitchFamily="49" charset="0"/>
              </a:rPr>
              <a:t>dth_rate</a:t>
            </a:r>
            <a:r>
              <a:rPr lang="en-US" sz="900" b="0" i="0" u="none" strike="noStrike" dirty="0">
                <a:solidFill>
                  <a:srgbClr val="68615E"/>
                </a:solidFill>
                <a:effectLst/>
                <a:latin typeface="Consolas" panose="020B0609020204030204" pitchFamily="49" charset="0"/>
              </a:rPr>
              <a:t>")</a:t>
            </a:r>
          </a:p>
          <a:p>
            <a:endParaRPr lang="en-US" sz="900" b="0" i="0" u="none" strike="noStrike" dirty="0">
              <a:solidFill>
                <a:srgbClr val="68615E"/>
              </a:solidFill>
              <a:effectLst/>
              <a:latin typeface="Consolas" panose="020B0609020204030204" pitchFamily="49" charset="0"/>
            </a:endParaRPr>
          </a:p>
          <a:p>
            <a:r>
              <a:rPr lang="en-US" sz="900" b="0" i="0" u="none" strike="noStrike" dirty="0">
                <a:solidFill>
                  <a:srgbClr val="68615E"/>
                </a:solidFill>
                <a:effectLst/>
                <a:latin typeface="Consolas" panose="020B0609020204030204" pitchFamily="49" charset="0"/>
              </a:rPr>
              <a:t>#distribution is bell-shaped, with only one peak and is roughly symmetric around the mean</a:t>
            </a:r>
          </a:p>
          <a:p>
            <a:r>
              <a:rPr lang="en-US" sz="900" b="0" i="0" u="none" strike="noStrike" dirty="0">
                <a:solidFill>
                  <a:srgbClr val="68615E"/>
                </a:solidFill>
                <a:effectLst/>
                <a:latin typeface="Consolas" panose="020B0609020204030204" pitchFamily="49" charset="0"/>
              </a:rPr>
              <a:t># we can conclude that the death rate variable is normally distributed </a:t>
            </a:r>
          </a:p>
          <a:p>
            <a:endParaRPr lang="en-US" sz="900" b="0" i="0" u="none" strike="noStrike" dirty="0">
              <a:solidFill>
                <a:srgbClr val="68615E"/>
              </a:solidFill>
              <a:effectLst/>
              <a:latin typeface="Consolas" panose="020B0609020204030204" pitchFamily="49" charset="0"/>
            </a:endParaRPr>
          </a:p>
          <a:p>
            <a:r>
              <a:rPr lang="en-US" sz="900" b="0" i="0" u="none" strike="noStrike" dirty="0">
                <a:solidFill>
                  <a:srgbClr val="68615E"/>
                </a:solidFill>
                <a:effectLst/>
                <a:latin typeface="Consolas" panose="020B0609020204030204" pitchFamily="49" charset="0"/>
              </a:rPr>
              <a:t># 3) Linearity -&gt; Use scatterplots to test linearity for independent variables against dependent variable</a:t>
            </a:r>
          </a:p>
          <a:p>
            <a:endParaRPr lang="en-US" sz="900" b="0" i="0" u="none" strike="noStrike" dirty="0">
              <a:solidFill>
                <a:srgbClr val="68615E"/>
              </a:solidFill>
              <a:effectLst/>
              <a:latin typeface="Consolas" panose="020B0609020204030204" pitchFamily="49" charset="0"/>
            </a:endParaRPr>
          </a:p>
          <a:p>
            <a:r>
              <a:rPr lang="en-US" sz="900" b="0" i="0" u="none" strike="noStrike" dirty="0">
                <a:solidFill>
                  <a:srgbClr val="68615E"/>
                </a:solidFill>
                <a:effectLst/>
                <a:latin typeface="Consolas" panose="020B0609020204030204" pitchFamily="49" charset="0"/>
              </a:rPr>
              <a:t>plot(</a:t>
            </a:r>
            <a:r>
              <a:rPr lang="en-US" sz="900" b="0" i="0" u="none" strike="noStrike" dirty="0" err="1">
                <a:solidFill>
                  <a:srgbClr val="68615E"/>
                </a:solidFill>
                <a:effectLst/>
                <a:latin typeface="Consolas" panose="020B0609020204030204" pitchFamily="49" charset="0"/>
              </a:rPr>
              <a:t>dth_rate</a:t>
            </a:r>
            <a:r>
              <a:rPr lang="en-US" sz="900" b="0" i="0" u="none" strike="noStrike" dirty="0">
                <a:solidFill>
                  <a:srgbClr val="68615E"/>
                </a:solidFill>
                <a:effectLst/>
                <a:latin typeface="Consolas" panose="020B0609020204030204" pitchFamily="49" charset="0"/>
              </a:rPr>
              <a:t> ~ income, data=deathrate)</a:t>
            </a:r>
          </a:p>
          <a:p>
            <a:r>
              <a:rPr lang="en-US" sz="900" b="0" i="0" u="none" strike="noStrike" dirty="0">
                <a:solidFill>
                  <a:srgbClr val="68615E"/>
                </a:solidFill>
                <a:effectLst/>
                <a:latin typeface="Consolas" panose="020B0609020204030204" pitchFamily="49" charset="0"/>
              </a:rPr>
              <a:t>plot(</a:t>
            </a:r>
            <a:r>
              <a:rPr lang="en-US" sz="900" b="0" i="0" u="none" strike="noStrike" dirty="0" err="1">
                <a:solidFill>
                  <a:srgbClr val="68615E"/>
                </a:solidFill>
                <a:effectLst/>
                <a:latin typeface="Consolas" panose="020B0609020204030204" pitchFamily="49" charset="0"/>
              </a:rPr>
              <a:t>dth_rate</a:t>
            </a:r>
            <a:r>
              <a:rPr lang="en-US" sz="900" b="0" i="0" u="none" strike="noStrike" dirty="0">
                <a:solidFill>
                  <a:srgbClr val="68615E"/>
                </a:solidFill>
                <a:effectLst/>
                <a:latin typeface="Consolas" panose="020B0609020204030204" pitchFamily="49" charset="0"/>
              </a:rPr>
              <a:t> ~ </a:t>
            </a:r>
            <a:r>
              <a:rPr lang="en-US" sz="900" b="0" i="0" u="none" strike="noStrike" dirty="0" err="1">
                <a:solidFill>
                  <a:srgbClr val="68615E"/>
                </a:solidFill>
                <a:effectLst/>
                <a:latin typeface="Consolas" panose="020B0609020204030204" pitchFamily="49" charset="0"/>
              </a:rPr>
              <a:t>pop_dens</a:t>
            </a:r>
            <a:r>
              <a:rPr lang="en-US" sz="900" b="0" i="0" u="none" strike="noStrike" dirty="0">
                <a:solidFill>
                  <a:srgbClr val="68615E"/>
                </a:solidFill>
                <a:effectLst/>
                <a:latin typeface="Consolas" panose="020B0609020204030204" pitchFamily="49" charset="0"/>
              </a:rPr>
              <a:t>, data=deathrate)</a:t>
            </a:r>
          </a:p>
          <a:p>
            <a:r>
              <a:rPr lang="en-US" sz="900" b="0" i="0" u="none" strike="noStrike" dirty="0">
                <a:solidFill>
                  <a:srgbClr val="68615E"/>
                </a:solidFill>
                <a:effectLst/>
                <a:latin typeface="Consolas" panose="020B0609020204030204" pitchFamily="49" charset="0"/>
              </a:rPr>
              <a:t>plot(</a:t>
            </a:r>
            <a:r>
              <a:rPr lang="en-US" sz="900" b="0" i="0" u="none" strike="noStrike" dirty="0" err="1">
                <a:solidFill>
                  <a:srgbClr val="68615E"/>
                </a:solidFill>
                <a:effectLst/>
                <a:latin typeface="Consolas" panose="020B0609020204030204" pitchFamily="49" charset="0"/>
              </a:rPr>
              <a:t>dth_rate</a:t>
            </a:r>
            <a:r>
              <a:rPr lang="en-US" sz="900" b="0" i="0" u="none" strike="noStrike" dirty="0">
                <a:solidFill>
                  <a:srgbClr val="68615E"/>
                </a:solidFill>
                <a:effectLst/>
                <a:latin typeface="Consolas" panose="020B0609020204030204" pitchFamily="49" charset="0"/>
              </a:rPr>
              <a:t> ~ </a:t>
            </a:r>
            <a:r>
              <a:rPr lang="en-US" sz="900" b="0" i="0" u="none" strike="noStrike" dirty="0" err="1">
                <a:solidFill>
                  <a:srgbClr val="68615E"/>
                </a:solidFill>
                <a:effectLst/>
                <a:latin typeface="Consolas" panose="020B0609020204030204" pitchFamily="49" charset="0"/>
              </a:rPr>
              <a:t>doc_avail</a:t>
            </a:r>
            <a:r>
              <a:rPr lang="en-US" sz="900" b="0" i="0" u="none" strike="noStrike" dirty="0">
                <a:solidFill>
                  <a:srgbClr val="68615E"/>
                </a:solidFill>
                <a:effectLst/>
                <a:latin typeface="Consolas" panose="020B0609020204030204" pitchFamily="49" charset="0"/>
              </a:rPr>
              <a:t>, data=deathrate)</a:t>
            </a:r>
          </a:p>
          <a:p>
            <a:r>
              <a:rPr lang="en-US" sz="900" b="0" i="0" u="none" strike="noStrike" dirty="0">
                <a:solidFill>
                  <a:srgbClr val="68615E"/>
                </a:solidFill>
                <a:effectLst/>
                <a:latin typeface="Consolas" panose="020B0609020204030204" pitchFamily="49" charset="0"/>
              </a:rPr>
              <a:t>plot(</a:t>
            </a:r>
            <a:r>
              <a:rPr lang="en-US" sz="900" b="0" i="0" u="none" strike="noStrike" dirty="0" err="1">
                <a:solidFill>
                  <a:srgbClr val="68615E"/>
                </a:solidFill>
                <a:effectLst/>
                <a:latin typeface="Consolas" panose="020B0609020204030204" pitchFamily="49" charset="0"/>
              </a:rPr>
              <a:t>dth_rate</a:t>
            </a:r>
            <a:r>
              <a:rPr lang="en-US" sz="900" b="0" i="0" u="none" strike="noStrike" dirty="0">
                <a:solidFill>
                  <a:srgbClr val="68615E"/>
                </a:solidFill>
                <a:effectLst/>
                <a:latin typeface="Consolas" panose="020B0609020204030204" pitchFamily="49" charset="0"/>
              </a:rPr>
              <a:t> ~ </a:t>
            </a:r>
            <a:r>
              <a:rPr lang="en-US" sz="900" b="0" i="0" u="none" strike="noStrike" dirty="0" err="1">
                <a:solidFill>
                  <a:srgbClr val="68615E"/>
                </a:solidFill>
                <a:effectLst/>
                <a:latin typeface="Consolas" panose="020B0609020204030204" pitchFamily="49" charset="0"/>
              </a:rPr>
              <a:t>hos_avail</a:t>
            </a:r>
            <a:r>
              <a:rPr lang="en-US" sz="900" b="0" i="0" u="none" strike="noStrike" dirty="0">
                <a:solidFill>
                  <a:srgbClr val="68615E"/>
                </a:solidFill>
                <a:effectLst/>
                <a:latin typeface="Consolas" panose="020B0609020204030204" pitchFamily="49" charset="0"/>
              </a:rPr>
              <a:t>, data=deathrate)</a:t>
            </a:r>
          </a:p>
          <a:p>
            <a:endParaRPr lang="en-US" sz="900" b="0" i="0" u="none" strike="noStrike" dirty="0">
              <a:solidFill>
                <a:srgbClr val="68615E"/>
              </a:solidFill>
              <a:effectLst/>
              <a:latin typeface="Consolas" panose="020B0609020204030204" pitchFamily="49" charset="0"/>
            </a:endParaRPr>
          </a:p>
          <a:p>
            <a:r>
              <a:rPr lang="en-US" sz="900" b="0" i="0" u="none" strike="noStrike" dirty="0">
                <a:solidFill>
                  <a:srgbClr val="68615E"/>
                </a:solidFill>
                <a:effectLst/>
                <a:latin typeface="Consolas" panose="020B0609020204030204" pitchFamily="49" charset="0"/>
              </a:rPr>
              <a:t>#The variable income appears to a clear linear form </a:t>
            </a:r>
            <a:br>
              <a:rPr lang="en-CA" sz="900" b="0" i="0" u="none" strike="noStrike" dirty="0">
                <a:solidFill>
                  <a:srgbClr val="68615E"/>
                </a:solidFill>
                <a:effectLst/>
                <a:latin typeface="Consolas" panose="020B0609020204030204" pitchFamily="49" charset="0"/>
              </a:rPr>
            </a:br>
            <a:endParaRPr lang="en-CA" sz="900"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115715" y="231941"/>
            <a:ext cx="4945598" cy="1243584"/>
          </a:xfrm>
        </p:spPr>
        <p:txBody>
          <a:bodyPr/>
          <a:lstStyle/>
          <a:p>
            <a:r>
              <a:rPr lang="en-US" dirty="0">
                <a:latin typeface="Times New Roman" panose="02020603050405020304" pitchFamily="18" charset="0"/>
                <a:cs typeface="Times New Roman" panose="02020603050405020304" pitchFamily="18" charset="0"/>
              </a:rPr>
              <a:t>Appendix 3</a:t>
            </a:r>
            <a:endParaRPr lang="en-GB"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B44B7DC-8796-6755-CD7D-7CA8A4ACD97C}"/>
              </a:ext>
            </a:extLst>
          </p:cNvPr>
          <p:cNvSpPr txBox="1"/>
          <p:nvPr/>
        </p:nvSpPr>
        <p:spPr>
          <a:xfrm>
            <a:off x="307625" y="1475525"/>
            <a:ext cx="10236197" cy="3000821"/>
          </a:xfrm>
          <a:prstGeom prst="rect">
            <a:avLst/>
          </a:prstGeom>
          <a:solidFill>
            <a:schemeClr val="bg1"/>
          </a:solidFill>
        </p:spPr>
        <p:txBody>
          <a:bodyPr wrap="square">
            <a:spAutoFit/>
          </a:bodyPr>
          <a:lstStyle/>
          <a:p>
            <a:r>
              <a:rPr lang="en-US" sz="900" b="0" i="0" u="none" strike="noStrike" dirty="0">
                <a:solidFill>
                  <a:srgbClr val="766E6B"/>
                </a:solidFill>
                <a:effectLst/>
                <a:latin typeface="Consolas" panose="020B0609020204030204" pitchFamily="49" charset="0"/>
              </a:rPr>
              <a:t># ---------- Perform Linear Regression Analysis --------------------</a:t>
            </a:r>
          </a:p>
          <a:p>
            <a:endParaRPr lang="en-US" sz="900" b="0" i="0" u="none" strike="noStrike" dirty="0">
              <a:solidFill>
                <a:srgbClr val="766E6B"/>
              </a:solidFill>
              <a:effectLst/>
              <a:latin typeface="Consolas" panose="020B0609020204030204" pitchFamily="49" charset="0"/>
            </a:endParaRPr>
          </a:p>
          <a:p>
            <a:r>
              <a:rPr lang="en-US" sz="900" b="0" i="0" u="none" strike="noStrike" dirty="0">
                <a:solidFill>
                  <a:srgbClr val="766E6B"/>
                </a:solidFill>
                <a:effectLst/>
                <a:latin typeface="Consolas" panose="020B0609020204030204" pitchFamily="49" charset="0"/>
              </a:rPr>
              <a:t>#multiple regression</a:t>
            </a:r>
          </a:p>
          <a:p>
            <a:r>
              <a:rPr lang="en-US" sz="900" b="0" i="0" u="none" strike="noStrike" dirty="0" err="1">
                <a:solidFill>
                  <a:srgbClr val="766E6B"/>
                </a:solidFill>
                <a:effectLst/>
                <a:latin typeface="Consolas" panose="020B0609020204030204" pitchFamily="49" charset="0"/>
              </a:rPr>
              <a:t>dth_rate.lm</a:t>
            </a:r>
            <a:r>
              <a:rPr lang="en-US" sz="900" b="0" i="0" u="none" strike="noStrike" dirty="0">
                <a:solidFill>
                  <a:srgbClr val="766E6B"/>
                </a:solidFill>
                <a:effectLst/>
                <a:latin typeface="Consolas" panose="020B0609020204030204" pitchFamily="49" charset="0"/>
              </a:rPr>
              <a:t>&lt;-</a:t>
            </a:r>
            <a:r>
              <a:rPr lang="en-US" sz="900" b="0" i="0" u="none" strike="noStrike" dirty="0" err="1">
                <a:solidFill>
                  <a:srgbClr val="766E6B"/>
                </a:solidFill>
                <a:effectLst/>
                <a:latin typeface="Consolas" panose="020B0609020204030204" pitchFamily="49" charset="0"/>
              </a:rPr>
              <a:t>lm</a:t>
            </a:r>
            <a:r>
              <a:rPr lang="en-US" sz="900" b="0" i="0" u="none" strike="noStrike" dirty="0">
                <a:solidFill>
                  <a:srgbClr val="766E6B"/>
                </a:solidFill>
                <a:effectLst/>
                <a:latin typeface="Consolas" panose="020B0609020204030204" pitchFamily="49" charset="0"/>
              </a:rPr>
              <a:t>(</a:t>
            </a:r>
            <a:r>
              <a:rPr lang="en-US" sz="900" b="0" i="0" u="none" strike="noStrike" dirty="0" err="1">
                <a:solidFill>
                  <a:srgbClr val="766E6B"/>
                </a:solidFill>
                <a:effectLst/>
                <a:latin typeface="Consolas" panose="020B0609020204030204" pitchFamily="49" charset="0"/>
              </a:rPr>
              <a:t>dth_rate</a:t>
            </a:r>
            <a:r>
              <a:rPr lang="en-US" sz="900" b="0" i="0" u="none" strike="noStrike" dirty="0">
                <a:solidFill>
                  <a:srgbClr val="766E6B"/>
                </a:solidFill>
                <a:effectLst/>
                <a:latin typeface="Consolas" panose="020B0609020204030204" pitchFamily="49" charset="0"/>
              </a:rPr>
              <a:t> ~ income + </a:t>
            </a:r>
            <a:r>
              <a:rPr lang="en-US" sz="900" b="0" i="0" u="none" strike="noStrike" dirty="0" err="1">
                <a:solidFill>
                  <a:srgbClr val="766E6B"/>
                </a:solidFill>
                <a:effectLst/>
                <a:latin typeface="Consolas" panose="020B0609020204030204" pitchFamily="49" charset="0"/>
              </a:rPr>
              <a:t>pop_dens</a:t>
            </a:r>
            <a:r>
              <a:rPr lang="en-US" sz="900" b="0" i="0" u="none" strike="noStrike" dirty="0">
                <a:solidFill>
                  <a:srgbClr val="766E6B"/>
                </a:solidFill>
                <a:effectLst/>
                <a:latin typeface="Consolas" panose="020B0609020204030204" pitchFamily="49" charset="0"/>
              </a:rPr>
              <a:t> + </a:t>
            </a:r>
            <a:r>
              <a:rPr lang="en-US" sz="900" b="0" i="0" u="none" strike="noStrike" dirty="0" err="1">
                <a:solidFill>
                  <a:srgbClr val="766E6B"/>
                </a:solidFill>
                <a:effectLst/>
                <a:latin typeface="Consolas" panose="020B0609020204030204" pitchFamily="49" charset="0"/>
              </a:rPr>
              <a:t>doc_avail</a:t>
            </a:r>
            <a:r>
              <a:rPr lang="en-US" sz="900" b="0" i="0" u="none" strike="noStrike" dirty="0">
                <a:solidFill>
                  <a:srgbClr val="766E6B"/>
                </a:solidFill>
                <a:effectLst/>
                <a:latin typeface="Consolas" panose="020B0609020204030204" pitchFamily="49" charset="0"/>
              </a:rPr>
              <a:t> + </a:t>
            </a:r>
            <a:r>
              <a:rPr lang="en-US" sz="900" b="0" i="0" u="none" strike="noStrike" dirty="0" err="1">
                <a:solidFill>
                  <a:srgbClr val="766E6B"/>
                </a:solidFill>
                <a:effectLst/>
                <a:latin typeface="Consolas" panose="020B0609020204030204" pitchFamily="49" charset="0"/>
              </a:rPr>
              <a:t>hos_avail</a:t>
            </a:r>
            <a:r>
              <a:rPr lang="en-US" sz="900" b="0" i="0" u="none" strike="noStrike" dirty="0">
                <a:solidFill>
                  <a:srgbClr val="766E6B"/>
                </a:solidFill>
                <a:effectLst/>
                <a:latin typeface="Consolas" panose="020B0609020204030204" pitchFamily="49" charset="0"/>
              </a:rPr>
              <a:t>, data = deathrate)</a:t>
            </a:r>
          </a:p>
          <a:p>
            <a:r>
              <a:rPr lang="en-US" sz="900" b="0" i="0" u="none" strike="noStrike" dirty="0">
                <a:solidFill>
                  <a:srgbClr val="766E6B"/>
                </a:solidFill>
                <a:effectLst/>
                <a:latin typeface="Consolas" panose="020B0609020204030204" pitchFamily="49" charset="0"/>
              </a:rPr>
              <a:t>summary(</a:t>
            </a:r>
            <a:r>
              <a:rPr lang="en-US" sz="900" b="0" i="0" u="none" strike="noStrike" dirty="0" err="1">
                <a:solidFill>
                  <a:srgbClr val="766E6B"/>
                </a:solidFill>
                <a:effectLst/>
                <a:latin typeface="Consolas" panose="020B0609020204030204" pitchFamily="49" charset="0"/>
              </a:rPr>
              <a:t>dth_rate.lm</a:t>
            </a:r>
            <a:r>
              <a:rPr lang="en-US" sz="900" b="0" i="0" u="none" strike="noStrike" dirty="0">
                <a:solidFill>
                  <a:srgbClr val="766E6B"/>
                </a:solidFill>
                <a:effectLst/>
                <a:latin typeface="Consolas" panose="020B0609020204030204" pitchFamily="49" charset="0"/>
              </a:rPr>
              <a:t>)</a:t>
            </a:r>
          </a:p>
          <a:p>
            <a:endParaRPr lang="en-US" sz="900" b="0" i="0" u="none" strike="noStrike" dirty="0">
              <a:solidFill>
                <a:srgbClr val="766E6B"/>
              </a:solidFill>
              <a:effectLst/>
              <a:latin typeface="Consolas" panose="020B0609020204030204" pitchFamily="49" charset="0"/>
            </a:endParaRPr>
          </a:p>
          <a:p>
            <a:r>
              <a:rPr lang="en-US" sz="900" b="0" i="0" u="none" strike="noStrike" dirty="0">
                <a:solidFill>
                  <a:srgbClr val="766E6B"/>
                </a:solidFill>
                <a:effectLst/>
                <a:latin typeface="Consolas" panose="020B0609020204030204" pitchFamily="49" charset="0"/>
              </a:rPr>
              <a:t># Results of importance: </a:t>
            </a:r>
          </a:p>
          <a:p>
            <a:r>
              <a:rPr lang="en-US" sz="900" b="0" i="0" u="none" strike="noStrike" dirty="0">
                <a:solidFill>
                  <a:srgbClr val="766E6B"/>
                </a:solidFill>
                <a:effectLst/>
                <a:latin typeface="Consolas" panose="020B0609020204030204" pitchFamily="49" charset="0"/>
              </a:rPr>
              <a:t># - Estimated effect of income on death rate is -0.33, so for every 1% increase in income</a:t>
            </a:r>
          </a:p>
          <a:p>
            <a:r>
              <a:rPr lang="en-US" sz="900" b="0" i="0" u="none" strike="noStrike" dirty="0">
                <a:solidFill>
                  <a:srgbClr val="766E6B"/>
                </a:solidFill>
                <a:effectLst/>
                <a:latin typeface="Consolas" panose="020B0609020204030204" pitchFamily="49" charset="0"/>
              </a:rPr>
              <a:t># (annual per capita income in thousands of dollars), there is a correlated 0.33% decrease in death rate</a:t>
            </a:r>
          </a:p>
          <a:p>
            <a:r>
              <a:rPr lang="en-US" sz="900" b="0" i="0" u="none" strike="noStrike" dirty="0">
                <a:solidFill>
                  <a:srgbClr val="766E6B"/>
                </a:solidFill>
                <a:effectLst/>
                <a:latin typeface="Consolas" panose="020B0609020204030204" pitchFamily="49" charset="0"/>
              </a:rPr>
              <a:t>#- The other independent variables have much lower percentages: </a:t>
            </a:r>
            <a:r>
              <a:rPr lang="en-US" sz="900" b="0" i="0" u="none" strike="noStrike" dirty="0" err="1">
                <a:solidFill>
                  <a:srgbClr val="766E6B"/>
                </a:solidFill>
                <a:effectLst/>
                <a:latin typeface="Consolas" panose="020B0609020204030204" pitchFamily="49" charset="0"/>
              </a:rPr>
              <a:t>pop_dens</a:t>
            </a:r>
            <a:r>
              <a:rPr lang="en-US" sz="900" b="0" i="0" u="none" strike="noStrike" dirty="0">
                <a:solidFill>
                  <a:srgbClr val="766E6B"/>
                </a:solidFill>
                <a:effectLst/>
                <a:latin typeface="Consolas" panose="020B0609020204030204" pitchFamily="49" charset="0"/>
              </a:rPr>
              <a:t>: -0.00946, </a:t>
            </a:r>
            <a:r>
              <a:rPr lang="en-US" sz="900" b="0" i="0" u="none" strike="noStrike" dirty="0" err="1">
                <a:solidFill>
                  <a:srgbClr val="766E6B"/>
                </a:solidFill>
                <a:effectLst/>
                <a:latin typeface="Consolas" panose="020B0609020204030204" pitchFamily="49" charset="0"/>
              </a:rPr>
              <a:t>doc_avail</a:t>
            </a:r>
            <a:r>
              <a:rPr lang="en-US" sz="900" b="0" i="0" u="none" strike="noStrike" dirty="0">
                <a:solidFill>
                  <a:srgbClr val="766E6B"/>
                </a:solidFill>
                <a:effectLst/>
                <a:latin typeface="Consolas" panose="020B0609020204030204" pitchFamily="49" charset="0"/>
              </a:rPr>
              <a:t>: 0.0073916,</a:t>
            </a:r>
          </a:p>
          <a:p>
            <a:r>
              <a:rPr lang="en-US" sz="900" b="0" i="0" u="none" strike="noStrike" dirty="0">
                <a:solidFill>
                  <a:srgbClr val="766E6B"/>
                </a:solidFill>
                <a:effectLst/>
                <a:latin typeface="Consolas" panose="020B0609020204030204" pitchFamily="49" charset="0"/>
              </a:rPr>
              <a:t># and </a:t>
            </a:r>
            <a:r>
              <a:rPr lang="en-US" sz="900" b="0" i="0" u="none" strike="noStrike" dirty="0" err="1">
                <a:solidFill>
                  <a:srgbClr val="766E6B"/>
                </a:solidFill>
                <a:effectLst/>
                <a:latin typeface="Consolas" panose="020B0609020204030204" pitchFamily="49" charset="0"/>
              </a:rPr>
              <a:t>hos_avail</a:t>
            </a:r>
            <a:r>
              <a:rPr lang="en-US" sz="900" b="0" i="0" u="none" strike="noStrike" dirty="0">
                <a:solidFill>
                  <a:srgbClr val="766E6B"/>
                </a:solidFill>
                <a:effectLst/>
                <a:latin typeface="Consolas" panose="020B0609020204030204" pitchFamily="49" charset="0"/>
              </a:rPr>
              <a:t>: 0.0005837</a:t>
            </a:r>
          </a:p>
          <a:p>
            <a:endParaRPr lang="en-US" sz="900" b="0" i="0" u="none" strike="noStrike" dirty="0">
              <a:solidFill>
                <a:srgbClr val="766E6B"/>
              </a:solidFill>
              <a:effectLst/>
              <a:latin typeface="Consolas" panose="020B0609020204030204" pitchFamily="49" charset="0"/>
            </a:endParaRPr>
          </a:p>
          <a:p>
            <a:endParaRPr lang="en-US" sz="900" b="0" i="0" u="none" strike="noStrike" dirty="0">
              <a:solidFill>
                <a:srgbClr val="766E6B"/>
              </a:solidFill>
              <a:effectLst/>
              <a:latin typeface="Consolas" panose="020B0609020204030204" pitchFamily="49" charset="0"/>
            </a:endParaRPr>
          </a:p>
          <a:p>
            <a:r>
              <a:rPr lang="en-US" sz="900" b="0" i="0" u="none" strike="noStrike" dirty="0">
                <a:solidFill>
                  <a:srgbClr val="766E6B"/>
                </a:solidFill>
                <a:effectLst/>
                <a:latin typeface="Consolas" panose="020B0609020204030204" pitchFamily="49" charset="0"/>
              </a:rPr>
              <a:t># 4) Check for homoscedasticity -&gt; check that there is not a large variation in the model error</a:t>
            </a:r>
          </a:p>
          <a:p>
            <a:r>
              <a:rPr lang="en-US" sz="900" b="0" i="0" u="none" strike="noStrike" dirty="0">
                <a:solidFill>
                  <a:srgbClr val="766E6B"/>
                </a:solidFill>
                <a:effectLst/>
                <a:latin typeface="Consolas" panose="020B0609020204030204" pitchFamily="49" charset="0"/>
              </a:rPr>
              <a:t>par(</a:t>
            </a:r>
            <a:r>
              <a:rPr lang="en-US" sz="900" b="0" i="0" u="none" strike="noStrike" dirty="0" err="1">
                <a:solidFill>
                  <a:srgbClr val="766E6B"/>
                </a:solidFill>
                <a:effectLst/>
                <a:latin typeface="Consolas" panose="020B0609020204030204" pitchFamily="49" charset="0"/>
              </a:rPr>
              <a:t>mfrow</a:t>
            </a:r>
            <a:r>
              <a:rPr lang="en-US" sz="900" b="0" i="0" u="none" strike="noStrike" dirty="0">
                <a:solidFill>
                  <a:srgbClr val="766E6B"/>
                </a:solidFill>
                <a:effectLst/>
                <a:latin typeface="Consolas" panose="020B0609020204030204" pitchFamily="49" charset="0"/>
              </a:rPr>
              <a:t>=c(2,2))</a:t>
            </a:r>
          </a:p>
          <a:p>
            <a:r>
              <a:rPr lang="en-US" sz="900" b="0" i="0" u="none" strike="noStrike" dirty="0">
                <a:solidFill>
                  <a:srgbClr val="766E6B"/>
                </a:solidFill>
                <a:effectLst/>
                <a:latin typeface="Consolas" panose="020B0609020204030204" pitchFamily="49" charset="0"/>
              </a:rPr>
              <a:t>plot(</a:t>
            </a:r>
            <a:r>
              <a:rPr lang="en-US" sz="900" b="0" i="0" u="none" strike="noStrike" dirty="0" err="1">
                <a:solidFill>
                  <a:srgbClr val="766E6B"/>
                </a:solidFill>
                <a:effectLst/>
                <a:latin typeface="Consolas" panose="020B0609020204030204" pitchFamily="49" charset="0"/>
              </a:rPr>
              <a:t>dth_rate.lm</a:t>
            </a:r>
            <a:r>
              <a:rPr lang="en-US" sz="900" b="0" i="0" u="none" strike="noStrike" dirty="0">
                <a:solidFill>
                  <a:srgbClr val="766E6B"/>
                </a:solidFill>
                <a:effectLst/>
                <a:latin typeface="Consolas" panose="020B0609020204030204" pitchFamily="49" charset="0"/>
              </a:rPr>
              <a:t>)</a:t>
            </a:r>
          </a:p>
          <a:p>
            <a:r>
              <a:rPr lang="en-US" sz="900" b="0" i="0" u="none" strike="noStrike" dirty="0">
                <a:solidFill>
                  <a:srgbClr val="766E6B"/>
                </a:solidFill>
                <a:effectLst/>
                <a:latin typeface="Consolas" panose="020B0609020204030204" pitchFamily="49" charset="0"/>
              </a:rPr>
              <a:t>par(</a:t>
            </a:r>
            <a:r>
              <a:rPr lang="en-US" sz="900" b="0" i="0" u="none" strike="noStrike" dirty="0" err="1">
                <a:solidFill>
                  <a:srgbClr val="766E6B"/>
                </a:solidFill>
                <a:effectLst/>
                <a:latin typeface="Consolas" panose="020B0609020204030204" pitchFamily="49" charset="0"/>
              </a:rPr>
              <a:t>mfrow</a:t>
            </a:r>
            <a:r>
              <a:rPr lang="en-US" sz="900" b="0" i="0" u="none" strike="noStrike" dirty="0">
                <a:solidFill>
                  <a:srgbClr val="766E6B"/>
                </a:solidFill>
                <a:effectLst/>
                <a:latin typeface="Consolas" panose="020B0609020204030204" pitchFamily="49" charset="0"/>
              </a:rPr>
              <a:t>=c(1,1))</a:t>
            </a:r>
          </a:p>
          <a:p>
            <a:r>
              <a:rPr lang="en-US" sz="900" b="0" i="0" u="none" strike="noStrike" dirty="0">
                <a:solidFill>
                  <a:srgbClr val="766E6B"/>
                </a:solidFill>
                <a:effectLst/>
                <a:latin typeface="Consolas" panose="020B0609020204030204" pitchFamily="49" charset="0"/>
              </a:rPr>
              <a:t># result: mean of residuals (red line) are horizontal and centered around zero (no biases)</a:t>
            </a:r>
          </a:p>
          <a:p>
            <a:r>
              <a:rPr lang="en-US" sz="900" b="0" i="0" u="none" strike="noStrike" dirty="0">
                <a:solidFill>
                  <a:srgbClr val="766E6B"/>
                </a:solidFill>
                <a:effectLst/>
                <a:latin typeface="Consolas" panose="020B0609020204030204" pitchFamily="49" charset="0"/>
              </a:rPr>
              <a:t># so, the model fits the assumption of homoscedasticity</a:t>
            </a:r>
          </a:p>
          <a:p>
            <a:br>
              <a:rPr lang="en-CA" sz="900" b="0" i="0" u="none" strike="noStrike" dirty="0">
                <a:solidFill>
                  <a:srgbClr val="68615E"/>
                </a:solidFill>
                <a:effectLst/>
                <a:latin typeface="Consolas" panose="020B0609020204030204" pitchFamily="49" charset="0"/>
              </a:rPr>
            </a:br>
            <a:endParaRPr lang="en-CA" sz="900" dirty="0"/>
          </a:p>
        </p:txBody>
      </p:sp>
    </p:spTree>
    <p:extLst>
      <p:ext uri="{BB962C8B-B14F-4D97-AF65-F5344CB8AC3E}">
        <p14:creationId xmlns:p14="http://schemas.microsoft.com/office/powerpoint/2010/main" val="45171835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160871" y="-72859"/>
            <a:ext cx="4945598" cy="1243584"/>
          </a:xfrm>
        </p:spPr>
        <p:txBody>
          <a:bodyPr/>
          <a:lstStyle/>
          <a:p>
            <a:r>
              <a:rPr lang="en-US" dirty="0">
                <a:latin typeface="Times New Roman" panose="02020603050405020304" pitchFamily="18" charset="0"/>
                <a:cs typeface="Times New Roman" panose="02020603050405020304" pitchFamily="18" charset="0"/>
              </a:rPr>
              <a:t>Appendix 4</a:t>
            </a:r>
            <a:endParaRPr lang="en-GB"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B44B7DC-8796-6755-CD7D-7CA8A4ACD97C}"/>
              </a:ext>
            </a:extLst>
          </p:cNvPr>
          <p:cNvSpPr txBox="1"/>
          <p:nvPr/>
        </p:nvSpPr>
        <p:spPr>
          <a:xfrm>
            <a:off x="307625" y="1046548"/>
            <a:ext cx="10540997" cy="5632311"/>
          </a:xfrm>
          <a:prstGeom prst="rect">
            <a:avLst/>
          </a:prstGeom>
          <a:solidFill>
            <a:schemeClr val="bg1"/>
          </a:solidFill>
        </p:spPr>
        <p:txBody>
          <a:bodyPr wrap="square">
            <a:spAutoFit/>
          </a:bodyPr>
          <a:lstStyle/>
          <a:p>
            <a:r>
              <a:rPr lang="en-US" sz="900" b="0" i="0" u="none" strike="noStrike" dirty="0">
                <a:solidFill>
                  <a:srgbClr val="766E6B"/>
                </a:solidFill>
                <a:effectLst/>
                <a:latin typeface="Consolas" panose="020B0609020204030204" pitchFamily="49" charset="0"/>
              </a:rPr>
              <a:t># ------------------------------------  Visualize the Linear Regression Model with Graphs ------------------------------------</a:t>
            </a:r>
          </a:p>
          <a:p>
            <a:r>
              <a:rPr lang="en-US" sz="900" b="0" i="0" u="none" strike="noStrike" dirty="0">
                <a:solidFill>
                  <a:srgbClr val="766E6B"/>
                </a:solidFill>
                <a:effectLst/>
                <a:latin typeface="Consolas" panose="020B0609020204030204" pitchFamily="49" charset="0"/>
              </a:rPr>
              <a:t># I will plot an example regression model to visualize the results </a:t>
            </a:r>
          </a:p>
          <a:p>
            <a:endParaRPr lang="en-US" sz="900" b="0" i="0" u="none" strike="noStrike" dirty="0">
              <a:solidFill>
                <a:srgbClr val="766E6B"/>
              </a:solidFill>
              <a:effectLst/>
              <a:latin typeface="Consolas" panose="020B0609020204030204" pitchFamily="49" charset="0"/>
            </a:endParaRPr>
          </a:p>
          <a:p>
            <a:r>
              <a:rPr lang="en-US" sz="900" b="0" i="0" u="none" strike="noStrike" dirty="0">
                <a:solidFill>
                  <a:srgbClr val="766E6B"/>
                </a:solidFill>
                <a:effectLst/>
                <a:latin typeface="Consolas" panose="020B0609020204030204" pitchFamily="49" charset="0"/>
              </a:rPr>
              <a:t>#multiple regression</a:t>
            </a:r>
          </a:p>
          <a:p>
            <a:r>
              <a:rPr lang="en-US" sz="900" b="0" i="0" u="none" strike="noStrike" dirty="0">
                <a:solidFill>
                  <a:srgbClr val="766E6B"/>
                </a:solidFill>
                <a:effectLst/>
                <a:latin typeface="Consolas" panose="020B0609020204030204" pitchFamily="49" charset="0"/>
              </a:rPr>
              <a:t>dth_rate2.lm&lt;-</a:t>
            </a:r>
            <a:r>
              <a:rPr lang="en-US" sz="900" b="0" i="0" u="none" strike="noStrike" dirty="0" err="1">
                <a:solidFill>
                  <a:srgbClr val="766E6B"/>
                </a:solidFill>
                <a:effectLst/>
                <a:latin typeface="Consolas" panose="020B0609020204030204" pitchFamily="49" charset="0"/>
              </a:rPr>
              <a:t>lm</a:t>
            </a:r>
            <a:r>
              <a:rPr lang="en-US" sz="900" b="0" i="0" u="none" strike="noStrike" dirty="0">
                <a:solidFill>
                  <a:srgbClr val="766E6B"/>
                </a:solidFill>
                <a:effectLst/>
                <a:latin typeface="Consolas" panose="020B0609020204030204" pitchFamily="49" charset="0"/>
              </a:rPr>
              <a:t>(</a:t>
            </a:r>
            <a:r>
              <a:rPr lang="en-US" sz="900" b="0" i="0" u="none" strike="noStrike" dirty="0" err="1">
                <a:solidFill>
                  <a:srgbClr val="766E6B"/>
                </a:solidFill>
                <a:effectLst/>
                <a:latin typeface="Consolas" panose="020B0609020204030204" pitchFamily="49" charset="0"/>
              </a:rPr>
              <a:t>dth_rate</a:t>
            </a:r>
            <a:r>
              <a:rPr lang="en-US" sz="900" b="0" i="0" u="none" strike="noStrike" dirty="0">
                <a:solidFill>
                  <a:srgbClr val="766E6B"/>
                </a:solidFill>
                <a:effectLst/>
                <a:latin typeface="Consolas" panose="020B0609020204030204" pitchFamily="49" charset="0"/>
              </a:rPr>
              <a:t> ~ income + </a:t>
            </a:r>
            <a:r>
              <a:rPr lang="en-US" sz="900" b="0" i="0" u="none" strike="noStrike" dirty="0" err="1">
                <a:solidFill>
                  <a:srgbClr val="766E6B"/>
                </a:solidFill>
                <a:effectLst/>
                <a:latin typeface="Consolas" panose="020B0609020204030204" pitchFamily="49" charset="0"/>
              </a:rPr>
              <a:t>pop_dens</a:t>
            </a:r>
            <a:r>
              <a:rPr lang="en-US" sz="900" b="0" i="0" u="none" strike="noStrike" dirty="0">
                <a:solidFill>
                  <a:srgbClr val="766E6B"/>
                </a:solidFill>
                <a:effectLst/>
                <a:latin typeface="Consolas" panose="020B0609020204030204" pitchFamily="49" charset="0"/>
              </a:rPr>
              <a:t> , data = deathrate)</a:t>
            </a:r>
          </a:p>
          <a:p>
            <a:r>
              <a:rPr lang="en-US" sz="900" b="0" i="0" u="none" strike="noStrike" dirty="0">
                <a:solidFill>
                  <a:srgbClr val="766E6B"/>
                </a:solidFill>
                <a:effectLst/>
                <a:latin typeface="Consolas" panose="020B0609020204030204" pitchFamily="49" charset="0"/>
              </a:rPr>
              <a:t>summary(dth_rate2.lm)</a:t>
            </a:r>
          </a:p>
          <a:p>
            <a:endParaRPr lang="en-US" sz="900" b="0" i="0" u="none" strike="noStrike" dirty="0">
              <a:solidFill>
                <a:srgbClr val="766E6B"/>
              </a:solidFill>
              <a:effectLst/>
              <a:latin typeface="Consolas" panose="020B0609020204030204" pitchFamily="49" charset="0"/>
            </a:endParaRPr>
          </a:p>
          <a:p>
            <a:r>
              <a:rPr lang="en-US" sz="900" b="0" i="0" u="none" strike="noStrike" dirty="0">
                <a:solidFill>
                  <a:srgbClr val="766E6B"/>
                </a:solidFill>
                <a:effectLst/>
                <a:latin typeface="Consolas" panose="020B0609020204030204" pitchFamily="49" charset="0"/>
              </a:rPr>
              <a:t># ex) Plotting the relationship between income and death rate at different levels of population density </a:t>
            </a:r>
          </a:p>
          <a:p>
            <a:endParaRPr lang="en-US" sz="900" b="0" i="0" u="none" strike="noStrike" dirty="0">
              <a:solidFill>
                <a:srgbClr val="766E6B"/>
              </a:solidFill>
              <a:effectLst/>
              <a:latin typeface="Consolas" panose="020B0609020204030204" pitchFamily="49" charset="0"/>
            </a:endParaRPr>
          </a:p>
          <a:p>
            <a:r>
              <a:rPr lang="en-US" sz="900" b="0" i="0" u="none" strike="noStrike" dirty="0" err="1">
                <a:solidFill>
                  <a:srgbClr val="766E6B"/>
                </a:solidFill>
                <a:effectLst/>
                <a:latin typeface="Consolas" panose="020B0609020204030204" pitchFamily="49" charset="0"/>
              </a:rPr>
              <a:t>plotting.data</a:t>
            </a:r>
            <a:r>
              <a:rPr lang="en-US" sz="900" b="0" i="0" u="none" strike="noStrike" dirty="0">
                <a:solidFill>
                  <a:srgbClr val="766E6B"/>
                </a:solidFill>
                <a:effectLst/>
                <a:latin typeface="Consolas" panose="020B0609020204030204" pitchFamily="49" charset="0"/>
              </a:rPr>
              <a:t>&lt;-</a:t>
            </a:r>
            <a:r>
              <a:rPr lang="en-US" sz="900" b="0" i="0" u="none" strike="noStrike" dirty="0" err="1">
                <a:solidFill>
                  <a:srgbClr val="766E6B"/>
                </a:solidFill>
                <a:effectLst/>
                <a:latin typeface="Consolas" panose="020B0609020204030204" pitchFamily="49" charset="0"/>
              </a:rPr>
              <a:t>expand.grid</a:t>
            </a:r>
            <a:r>
              <a:rPr lang="en-US" sz="900" b="0" i="0" u="none" strike="noStrike" dirty="0">
                <a:solidFill>
                  <a:srgbClr val="766E6B"/>
                </a:solidFill>
                <a:effectLst/>
                <a:latin typeface="Consolas" panose="020B0609020204030204" pitchFamily="49" charset="0"/>
              </a:rPr>
              <a:t>(</a:t>
            </a:r>
          </a:p>
          <a:p>
            <a:r>
              <a:rPr lang="en-US" sz="900" b="0" i="0" u="none" strike="noStrike" dirty="0">
                <a:solidFill>
                  <a:srgbClr val="766E6B"/>
                </a:solidFill>
                <a:effectLst/>
                <a:latin typeface="Consolas" panose="020B0609020204030204" pitchFamily="49" charset="0"/>
              </a:rPr>
              <a:t>  income = seq(min(</a:t>
            </a:r>
            <a:r>
              <a:rPr lang="en-US" sz="900" b="0" i="0" u="none" strike="noStrike" dirty="0" err="1">
                <a:solidFill>
                  <a:srgbClr val="766E6B"/>
                </a:solidFill>
                <a:effectLst/>
                <a:latin typeface="Consolas" panose="020B0609020204030204" pitchFamily="49" charset="0"/>
              </a:rPr>
              <a:t>deathrate$income</a:t>
            </a:r>
            <a:r>
              <a:rPr lang="en-US" sz="900" b="0" i="0" u="none" strike="noStrike" dirty="0">
                <a:solidFill>
                  <a:srgbClr val="766E6B"/>
                </a:solidFill>
                <a:effectLst/>
                <a:latin typeface="Consolas" panose="020B0609020204030204" pitchFamily="49" charset="0"/>
              </a:rPr>
              <a:t>), max(</a:t>
            </a:r>
            <a:r>
              <a:rPr lang="en-US" sz="900" b="0" i="0" u="none" strike="noStrike" dirty="0" err="1">
                <a:solidFill>
                  <a:srgbClr val="766E6B"/>
                </a:solidFill>
                <a:effectLst/>
                <a:latin typeface="Consolas" panose="020B0609020204030204" pitchFamily="49" charset="0"/>
              </a:rPr>
              <a:t>deathrate$income</a:t>
            </a:r>
            <a:r>
              <a:rPr lang="en-US" sz="900" b="0" i="0" u="none" strike="noStrike" dirty="0">
                <a:solidFill>
                  <a:srgbClr val="766E6B"/>
                </a:solidFill>
                <a:effectLst/>
                <a:latin typeface="Consolas" panose="020B0609020204030204" pitchFamily="49" charset="0"/>
              </a:rPr>
              <a:t>), </a:t>
            </a:r>
            <a:r>
              <a:rPr lang="en-US" sz="900" b="0" i="0" u="none" strike="noStrike" dirty="0" err="1">
                <a:solidFill>
                  <a:srgbClr val="766E6B"/>
                </a:solidFill>
                <a:effectLst/>
                <a:latin typeface="Consolas" panose="020B0609020204030204" pitchFamily="49" charset="0"/>
              </a:rPr>
              <a:t>length.out</a:t>
            </a:r>
            <a:r>
              <a:rPr lang="en-US" sz="900" b="0" i="0" u="none" strike="noStrike" dirty="0">
                <a:solidFill>
                  <a:srgbClr val="766E6B"/>
                </a:solidFill>
                <a:effectLst/>
                <a:latin typeface="Consolas" panose="020B0609020204030204" pitchFamily="49" charset="0"/>
              </a:rPr>
              <a:t>=30),</a:t>
            </a:r>
          </a:p>
          <a:p>
            <a:r>
              <a:rPr lang="en-US" sz="900" b="0" i="0" u="none" strike="noStrike" dirty="0">
                <a:solidFill>
                  <a:srgbClr val="766E6B"/>
                </a:solidFill>
                <a:effectLst/>
                <a:latin typeface="Consolas" panose="020B0609020204030204" pitchFamily="49" charset="0"/>
              </a:rPr>
              <a:t>  </a:t>
            </a:r>
            <a:r>
              <a:rPr lang="en-US" sz="900" b="0" i="0" u="none" strike="noStrike" dirty="0" err="1">
                <a:solidFill>
                  <a:srgbClr val="766E6B"/>
                </a:solidFill>
                <a:effectLst/>
                <a:latin typeface="Consolas" panose="020B0609020204030204" pitchFamily="49" charset="0"/>
              </a:rPr>
              <a:t>pop_dens</a:t>
            </a:r>
            <a:r>
              <a:rPr lang="en-US" sz="900" b="0" i="0" u="none" strike="noStrike" dirty="0">
                <a:solidFill>
                  <a:srgbClr val="766E6B"/>
                </a:solidFill>
                <a:effectLst/>
                <a:latin typeface="Consolas" panose="020B0609020204030204" pitchFamily="49" charset="0"/>
              </a:rPr>
              <a:t>=c(min(</a:t>
            </a:r>
            <a:r>
              <a:rPr lang="en-US" sz="900" b="0" i="0" u="none" strike="noStrike" dirty="0" err="1">
                <a:solidFill>
                  <a:srgbClr val="766E6B"/>
                </a:solidFill>
                <a:effectLst/>
                <a:latin typeface="Consolas" panose="020B0609020204030204" pitchFamily="49" charset="0"/>
              </a:rPr>
              <a:t>deathrate$pop_dens</a:t>
            </a:r>
            <a:r>
              <a:rPr lang="en-US" sz="900" b="0" i="0" u="none" strike="noStrike" dirty="0">
                <a:solidFill>
                  <a:srgbClr val="766E6B"/>
                </a:solidFill>
                <a:effectLst/>
                <a:latin typeface="Consolas" panose="020B0609020204030204" pitchFamily="49" charset="0"/>
              </a:rPr>
              <a:t>), mean(</a:t>
            </a:r>
            <a:r>
              <a:rPr lang="en-US" sz="900" b="0" i="0" u="none" strike="noStrike" dirty="0" err="1">
                <a:solidFill>
                  <a:srgbClr val="766E6B"/>
                </a:solidFill>
                <a:effectLst/>
                <a:latin typeface="Consolas" panose="020B0609020204030204" pitchFamily="49" charset="0"/>
              </a:rPr>
              <a:t>deathrate$pop_dens</a:t>
            </a:r>
            <a:r>
              <a:rPr lang="en-US" sz="900" b="0" i="0" u="none" strike="noStrike" dirty="0">
                <a:solidFill>
                  <a:srgbClr val="766E6B"/>
                </a:solidFill>
                <a:effectLst/>
                <a:latin typeface="Consolas" panose="020B0609020204030204" pitchFamily="49" charset="0"/>
              </a:rPr>
              <a:t>), max(</a:t>
            </a:r>
            <a:r>
              <a:rPr lang="en-US" sz="900" b="0" i="0" u="none" strike="noStrike" dirty="0" err="1">
                <a:solidFill>
                  <a:srgbClr val="766E6B"/>
                </a:solidFill>
                <a:effectLst/>
                <a:latin typeface="Consolas" panose="020B0609020204030204" pitchFamily="49" charset="0"/>
              </a:rPr>
              <a:t>deathrate$pop_dens</a:t>
            </a:r>
            <a:r>
              <a:rPr lang="en-US" sz="900" b="0" i="0" u="none" strike="noStrike" dirty="0">
                <a:solidFill>
                  <a:srgbClr val="766E6B"/>
                </a:solidFill>
                <a:effectLst/>
                <a:latin typeface="Consolas" panose="020B0609020204030204" pitchFamily="49" charset="0"/>
              </a:rPr>
              <a:t>))) #3 levels of pop dense</a:t>
            </a:r>
          </a:p>
          <a:p>
            <a:endParaRPr lang="en-US" sz="900" b="0" i="0" u="none" strike="noStrike" dirty="0">
              <a:solidFill>
                <a:srgbClr val="766E6B"/>
              </a:solidFill>
              <a:effectLst/>
              <a:latin typeface="Consolas" panose="020B0609020204030204" pitchFamily="49" charset="0"/>
            </a:endParaRPr>
          </a:p>
          <a:p>
            <a:r>
              <a:rPr lang="en-US" sz="900" b="0" i="0" u="none" strike="noStrike" dirty="0" err="1">
                <a:solidFill>
                  <a:srgbClr val="766E6B"/>
                </a:solidFill>
                <a:effectLst/>
                <a:latin typeface="Consolas" panose="020B0609020204030204" pitchFamily="49" charset="0"/>
              </a:rPr>
              <a:t>plotting.data$predicted.y</a:t>
            </a:r>
            <a:r>
              <a:rPr lang="en-US" sz="900" b="0" i="0" u="none" strike="noStrike" dirty="0">
                <a:solidFill>
                  <a:srgbClr val="766E6B"/>
                </a:solidFill>
                <a:effectLst/>
                <a:latin typeface="Consolas" panose="020B0609020204030204" pitchFamily="49" charset="0"/>
              </a:rPr>
              <a:t> &lt;- </a:t>
            </a:r>
            <a:r>
              <a:rPr lang="en-US" sz="900" b="0" i="0" u="none" strike="noStrike" dirty="0" err="1">
                <a:solidFill>
                  <a:srgbClr val="766E6B"/>
                </a:solidFill>
                <a:effectLst/>
                <a:latin typeface="Consolas" panose="020B0609020204030204" pitchFamily="49" charset="0"/>
              </a:rPr>
              <a:t>predict.lm</a:t>
            </a:r>
            <a:r>
              <a:rPr lang="en-US" sz="900" b="0" i="0" u="none" strike="noStrike" dirty="0">
                <a:solidFill>
                  <a:srgbClr val="766E6B"/>
                </a:solidFill>
                <a:effectLst/>
                <a:latin typeface="Consolas" panose="020B0609020204030204" pitchFamily="49" charset="0"/>
              </a:rPr>
              <a:t>(dth_rate2.lm, </a:t>
            </a:r>
            <a:r>
              <a:rPr lang="en-US" sz="900" b="0" i="0" u="none" strike="noStrike" dirty="0" err="1">
                <a:solidFill>
                  <a:srgbClr val="766E6B"/>
                </a:solidFill>
                <a:effectLst/>
                <a:latin typeface="Consolas" panose="020B0609020204030204" pitchFamily="49" charset="0"/>
              </a:rPr>
              <a:t>newdata</a:t>
            </a:r>
            <a:r>
              <a:rPr lang="en-US" sz="900" b="0" i="0" u="none" strike="noStrike" dirty="0">
                <a:solidFill>
                  <a:srgbClr val="766E6B"/>
                </a:solidFill>
                <a:effectLst/>
                <a:latin typeface="Consolas" panose="020B0609020204030204" pitchFamily="49" charset="0"/>
              </a:rPr>
              <a:t>=</a:t>
            </a:r>
            <a:r>
              <a:rPr lang="en-US" sz="900" b="0" i="0" u="none" strike="noStrike" dirty="0" err="1">
                <a:solidFill>
                  <a:srgbClr val="766E6B"/>
                </a:solidFill>
                <a:effectLst/>
                <a:latin typeface="Consolas" panose="020B0609020204030204" pitchFamily="49" charset="0"/>
              </a:rPr>
              <a:t>plotting.data</a:t>
            </a:r>
            <a:r>
              <a:rPr lang="en-US" sz="900" b="0" i="0" u="none" strike="noStrike" dirty="0">
                <a:solidFill>
                  <a:srgbClr val="766E6B"/>
                </a:solidFill>
                <a:effectLst/>
                <a:latin typeface="Consolas" panose="020B0609020204030204" pitchFamily="49" charset="0"/>
              </a:rPr>
              <a:t>) #predict values of deathrate based on linear model</a:t>
            </a:r>
          </a:p>
          <a:p>
            <a:endParaRPr lang="en-US" sz="900" b="0" i="0" u="none" strike="noStrike" dirty="0">
              <a:solidFill>
                <a:srgbClr val="766E6B"/>
              </a:solidFill>
              <a:effectLst/>
              <a:latin typeface="Consolas" panose="020B0609020204030204" pitchFamily="49" charset="0"/>
            </a:endParaRPr>
          </a:p>
          <a:p>
            <a:r>
              <a:rPr lang="en-US" sz="900" b="0" i="0" u="none" strike="noStrike" dirty="0" err="1">
                <a:solidFill>
                  <a:srgbClr val="766E6B"/>
                </a:solidFill>
                <a:effectLst/>
                <a:latin typeface="Consolas" panose="020B0609020204030204" pitchFamily="49" charset="0"/>
              </a:rPr>
              <a:t>plotting.data$pop_dens</a:t>
            </a:r>
            <a:r>
              <a:rPr lang="en-US" sz="900" b="0" i="0" u="none" strike="noStrike" dirty="0">
                <a:solidFill>
                  <a:srgbClr val="766E6B"/>
                </a:solidFill>
                <a:effectLst/>
                <a:latin typeface="Consolas" panose="020B0609020204030204" pitchFamily="49" charset="0"/>
              </a:rPr>
              <a:t> &lt;- round(</a:t>
            </a:r>
            <a:r>
              <a:rPr lang="en-US" sz="900" b="0" i="0" u="none" strike="noStrike" dirty="0" err="1">
                <a:solidFill>
                  <a:srgbClr val="766E6B"/>
                </a:solidFill>
                <a:effectLst/>
                <a:latin typeface="Consolas" panose="020B0609020204030204" pitchFamily="49" charset="0"/>
              </a:rPr>
              <a:t>plotting.data$pop_dens</a:t>
            </a:r>
            <a:r>
              <a:rPr lang="en-US" sz="900" b="0" i="0" u="none" strike="noStrike" dirty="0">
                <a:solidFill>
                  <a:srgbClr val="766E6B"/>
                </a:solidFill>
                <a:effectLst/>
                <a:latin typeface="Consolas" panose="020B0609020204030204" pitchFamily="49" charset="0"/>
              </a:rPr>
              <a:t>, digits = 2) #round to 2 decimals</a:t>
            </a:r>
          </a:p>
          <a:p>
            <a:endParaRPr lang="en-US" sz="900" b="0" i="0" u="none" strike="noStrike" dirty="0">
              <a:solidFill>
                <a:srgbClr val="766E6B"/>
              </a:solidFill>
              <a:effectLst/>
              <a:latin typeface="Consolas" panose="020B0609020204030204" pitchFamily="49" charset="0"/>
            </a:endParaRPr>
          </a:p>
          <a:p>
            <a:r>
              <a:rPr lang="en-US" sz="900" b="0" i="0" u="none" strike="noStrike" dirty="0" err="1">
                <a:solidFill>
                  <a:srgbClr val="766E6B"/>
                </a:solidFill>
                <a:effectLst/>
                <a:latin typeface="Consolas" panose="020B0609020204030204" pitchFamily="49" charset="0"/>
              </a:rPr>
              <a:t>plotting.data$pop_dens</a:t>
            </a:r>
            <a:r>
              <a:rPr lang="en-US" sz="900" b="0" i="0" u="none" strike="noStrike" dirty="0">
                <a:solidFill>
                  <a:srgbClr val="766E6B"/>
                </a:solidFill>
                <a:effectLst/>
                <a:latin typeface="Consolas" panose="020B0609020204030204" pitchFamily="49" charset="0"/>
              </a:rPr>
              <a:t> &lt;- </a:t>
            </a:r>
            <a:r>
              <a:rPr lang="en-US" sz="900" b="0" i="0" u="none" strike="noStrike" dirty="0" err="1">
                <a:solidFill>
                  <a:srgbClr val="766E6B"/>
                </a:solidFill>
                <a:effectLst/>
                <a:latin typeface="Consolas" panose="020B0609020204030204" pitchFamily="49" charset="0"/>
              </a:rPr>
              <a:t>as.factor</a:t>
            </a:r>
            <a:r>
              <a:rPr lang="en-US" sz="900" b="0" i="0" u="none" strike="noStrike" dirty="0">
                <a:solidFill>
                  <a:srgbClr val="766E6B"/>
                </a:solidFill>
                <a:effectLst/>
                <a:latin typeface="Consolas" panose="020B0609020204030204" pitchFamily="49" charset="0"/>
              </a:rPr>
              <a:t>(</a:t>
            </a:r>
            <a:r>
              <a:rPr lang="en-US" sz="900" b="0" i="0" u="none" strike="noStrike" dirty="0" err="1">
                <a:solidFill>
                  <a:srgbClr val="766E6B"/>
                </a:solidFill>
                <a:effectLst/>
                <a:latin typeface="Consolas" panose="020B0609020204030204" pitchFamily="49" charset="0"/>
              </a:rPr>
              <a:t>plotting.data$pop_dens</a:t>
            </a:r>
            <a:r>
              <a:rPr lang="en-US" sz="900" b="0" i="0" u="none" strike="noStrike" dirty="0">
                <a:solidFill>
                  <a:srgbClr val="766E6B"/>
                </a:solidFill>
                <a:effectLst/>
                <a:latin typeface="Consolas" panose="020B0609020204030204" pitchFamily="49" charset="0"/>
              </a:rPr>
              <a:t>) #make </a:t>
            </a:r>
            <a:r>
              <a:rPr lang="en-US" sz="900" b="0" i="0" u="none" strike="noStrike" dirty="0" err="1">
                <a:solidFill>
                  <a:srgbClr val="766E6B"/>
                </a:solidFill>
                <a:effectLst/>
                <a:latin typeface="Consolas" panose="020B0609020204030204" pitchFamily="49" charset="0"/>
              </a:rPr>
              <a:t>pop_denn</a:t>
            </a:r>
            <a:r>
              <a:rPr lang="en-US" sz="900" b="0" i="0" u="none" strike="noStrike" dirty="0">
                <a:solidFill>
                  <a:srgbClr val="766E6B"/>
                </a:solidFill>
                <a:effectLst/>
                <a:latin typeface="Consolas" panose="020B0609020204030204" pitchFamily="49" charset="0"/>
              </a:rPr>
              <a:t> variable into a factor (to plot at each level)</a:t>
            </a:r>
          </a:p>
          <a:p>
            <a:endParaRPr lang="en-US" sz="900" b="0" i="0" u="none" strike="noStrike" dirty="0">
              <a:solidFill>
                <a:srgbClr val="766E6B"/>
              </a:solidFill>
              <a:effectLst/>
              <a:latin typeface="Consolas" panose="020B0609020204030204" pitchFamily="49" charset="0"/>
            </a:endParaRPr>
          </a:p>
          <a:p>
            <a:r>
              <a:rPr lang="en-US" sz="900" b="0" i="0" u="none" strike="noStrike" dirty="0">
                <a:solidFill>
                  <a:srgbClr val="766E6B"/>
                </a:solidFill>
                <a:effectLst/>
                <a:latin typeface="Consolas" panose="020B0609020204030204" pitchFamily="49" charset="0"/>
              </a:rPr>
              <a:t>#plot data</a:t>
            </a:r>
          </a:p>
          <a:p>
            <a:r>
              <a:rPr lang="en-US" sz="900" b="0" i="0" u="none" strike="noStrike" dirty="0" err="1">
                <a:solidFill>
                  <a:srgbClr val="766E6B"/>
                </a:solidFill>
                <a:effectLst/>
                <a:latin typeface="Consolas" panose="020B0609020204030204" pitchFamily="49" charset="0"/>
              </a:rPr>
              <a:t>dthrt.plot</a:t>
            </a:r>
            <a:r>
              <a:rPr lang="en-US" sz="900" b="0" i="0" u="none" strike="noStrike" dirty="0">
                <a:solidFill>
                  <a:srgbClr val="766E6B"/>
                </a:solidFill>
                <a:effectLst/>
                <a:latin typeface="Consolas" panose="020B0609020204030204" pitchFamily="49" charset="0"/>
              </a:rPr>
              <a:t> &lt;- </a:t>
            </a:r>
            <a:r>
              <a:rPr lang="en-US" sz="900" b="0" i="0" u="none" strike="noStrike" dirty="0" err="1">
                <a:solidFill>
                  <a:srgbClr val="766E6B"/>
                </a:solidFill>
                <a:effectLst/>
                <a:latin typeface="Consolas" panose="020B0609020204030204" pitchFamily="49" charset="0"/>
              </a:rPr>
              <a:t>ggplot</a:t>
            </a:r>
            <a:r>
              <a:rPr lang="en-US" sz="900" b="0" i="0" u="none" strike="noStrike" dirty="0">
                <a:solidFill>
                  <a:srgbClr val="766E6B"/>
                </a:solidFill>
                <a:effectLst/>
                <a:latin typeface="Consolas" panose="020B0609020204030204" pitchFamily="49" charset="0"/>
              </a:rPr>
              <a:t>(deathrate, </a:t>
            </a:r>
            <a:r>
              <a:rPr lang="en-US" sz="900" b="0" i="0" u="none" strike="noStrike" dirty="0" err="1">
                <a:solidFill>
                  <a:srgbClr val="766E6B"/>
                </a:solidFill>
                <a:effectLst/>
                <a:latin typeface="Consolas" panose="020B0609020204030204" pitchFamily="49" charset="0"/>
              </a:rPr>
              <a:t>aes</a:t>
            </a:r>
            <a:r>
              <a:rPr lang="en-US" sz="900" b="0" i="0" u="none" strike="noStrike" dirty="0">
                <a:solidFill>
                  <a:srgbClr val="766E6B"/>
                </a:solidFill>
                <a:effectLst/>
                <a:latin typeface="Consolas" panose="020B0609020204030204" pitchFamily="49" charset="0"/>
              </a:rPr>
              <a:t>(x=income, y=</a:t>
            </a:r>
            <a:r>
              <a:rPr lang="en-US" sz="900" b="0" i="0" u="none" strike="noStrike" dirty="0" err="1">
                <a:solidFill>
                  <a:srgbClr val="766E6B"/>
                </a:solidFill>
                <a:effectLst/>
                <a:latin typeface="Consolas" panose="020B0609020204030204" pitchFamily="49" charset="0"/>
              </a:rPr>
              <a:t>dth_rate</a:t>
            </a:r>
            <a:r>
              <a:rPr lang="en-US" sz="900" b="0" i="0" u="none" strike="noStrike" dirty="0">
                <a:solidFill>
                  <a:srgbClr val="766E6B"/>
                </a:solidFill>
                <a:effectLst/>
                <a:latin typeface="Consolas" panose="020B0609020204030204" pitchFamily="49" charset="0"/>
              </a:rPr>
              <a:t>)) +</a:t>
            </a:r>
          </a:p>
          <a:p>
            <a:r>
              <a:rPr lang="en-US" sz="900" b="0" i="0" u="none" strike="noStrike" dirty="0">
                <a:solidFill>
                  <a:srgbClr val="766E6B"/>
                </a:solidFill>
                <a:effectLst/>
                <a:latin typeface="Consolas" panose="020B0609020204030204" pitchFamily="49" charset="0"/>
              </a:rPr>
              <a:t>  </a:t>
            </a:r>
            <a:r>
              <a:rPr lang="en-US" sz="900" b="0" i="0" u="none" strike="noStrike" dirty="0" err="1">
                <a:solidFill>
                  <a:srgbClr val="766E6B"/>
                </a:solidFill>
                <a:effectLst/>
                <a:latin typeface="Consolas" panose="020B0609020204030204" pitchFamily="49" charset="0"/>
              </a:rPr>
              <a:t>geom_point</a:t>
            </a:r>
            <a:r>
              <a:rPr lang="en-US" sz="900" b="0" i="0" u="none" strike="noStrike" dirty="0">
                <a:solidFill>
                  <a:srgbClr val="766E6B"/>
                </a:solidFill>
                <a:effectLst/>
                <a:latin typeface="Consolas" panose="020B0609020204030204" pitchFamily="49" charset="0"/>
              </a:rPr>
              <a:t>()</a:t>
            </a:r>
          </a:p>
          <a:p>
            <a:endParaRPr lang="en-US" sz="900" b="0" i="0" u="none" strike="noStrike" dirty="0">
              <a:solidFill>
                <a:srgbClr val="766E6B"/>
              </a:solidFill>
              <a:effectLst/>
              <a:latin typeface="Consolas" panose="020B0609020204030204" pitchFamily="49" charset="0"/>
            </a:endParaRPr>
          </a:p>
          <a:p>
            <a:r>
              <a:rPr lang="en-US" sz="900" b="0" i="0" u="none" strike="noStrike" dirty="0" err="1">
                <a:solidFill>
                  <a:srgbClr val="766E6B"/>
                </a:solidFill>
                <a:effectLst/>
                <a:latin typeface="Consolas" panose="020B0609020204030204" pitchFamily="49" charset="0"/>
              </a:rPr>
              <a:t>dthrt.plot</a:t>
            </a:r>
            <a:endParaRPr lang="en-US" sz="900" b="0" i="0" u="none" strike="noStrike" dirty="0">
              <a:solidFill>
                <a:srgbClr val="766E6B"/>
              </a:solidFill>
              <a:effectLst/>
              <a:latin typeface="Consolas" panose="020B0609020204030204" pitchFamily="49" charset="0"/>
            </a:endParaRPr>
          </a:p>
          <a:p>
            <a:endParaRPr lang="en-US" sz="900" b="0" i="0" u="none" strike="noStrike" dirty="0">
              <a:solidFill>
                <a:srgbClr val="766E6B"/>
              </a:solidFill>
              <a:effectLst/>
              <a:latin typeface="Consolas" panose="020B0609020204030204" pitchFamily="49" charset="0"/>
            </a:endParaRPr>
          </a:p>
          <a:p>
            <a:r>
              <a:rPr lang="en-US" sz="900" b="0" i="0" u="none" strike="noStrike" dirty="0">
                <a:solidFill>
                  <a:srgbClr val="766E6B"/>
                </a:solidFill>
                <a:effectLst/>
                <a:latin typeface="Consolas" panose="020B0609020204030204" pitchFamily="49" charset="0"/>
              </a:rPr>
              <a:t>#add regression lines</a:t>
            </a:r>
          </a:p>
          <a:p>
            <a:r>
              <a:rPr lang="en-US" sz="900" b="0" i="0" u="none" strike="noStrike" dirty="0" err="1">
                <a:solidFill>
                  <a:srgbClr val="766E6B"/>
                </a:solidFill>
                <a:effectLst/>
                <a:latin typeface="Consolas" panose="020B0609020204030204" pitchFamily="49" charset="0"/>
              </a:rPr>
              <a:t>dthrt.plot</a:t>
            </a:r>
            <a:r>
              <a:rPr lang="en-US" sz="900" b="0" i="0" u="none" strike="noStrike" dirty="0">
                <a:solidFill>
                  <a:srgbClr val="766E6B"/>
                </a:solidFill>
                <a:effectLst/>
                <a:latin typeface="Consolas" panose="020B0609020204030204" pitchFamily="49" charset="0"/>
              </a:rPr>
              <a:t> &lt;- </a:t>
            </a:r>
            <a:r>
              <a:rPr lang="en-US" sz="900" b="0" i="0" u="none" strike="noStrike" dirty="0" err="1">
                <a:solidFill>
                  <a:srgbClr val="766E6B"/>
                </a:solidFill>
                <a:effectLst/>
                <a:latin typeface="Consolas" panose="020B0609020204030204" pitchFamily="49" charset="0"/>
              </a:rPr>
              <a:t>dthrt.plot</a:t>
            </a:r>
            <a:r>
              <a:rPr lang="en-US" sz="900" b="0" i="0" u="none" strike="noStrike" dirty="0">
                <a:solidFill>
                  <a:srgbClr val="766E6B"/>
                </a:solidFill>
                <a:effectLst/>
                <a:latin typeface="Consolas" panose="020B0609020204030204" pitchFamily="49" charset="0"/>
              </a:rPr>
              <a:t> +</a:t>
            </a:r>
          </a:p>
          <a:p>
            <a:r>
              <a:rPr lang="en-US" sz="900" b="0" i="0" u="none" strike="noStrike" dirty="0">
                <a:solidFill>
                  <a:srgbClr val="766E6B"/>
                </a:solidFill>
                <a:effectLst/>
                <a:latin typeface="Consolas" panose="020B0609020204030204" pitchFamily="49" charset="0"/>
              </a:rPr>
              <a:t>  </a:t>
            </a:r>
            <a:r>
              <a:rPr lang="en-US" sz="900" b="0" i="0" u="none" strike="noStrike" dirty="0" err="1">
                <a:solidFill>
                  <a:srgbClr val="766E6B"/>
                </a:solidFill>
                <a:effectLst/>
                <a:latin typeface="Consolas" panose="020B0609020204030204" pitchFamily="49" charset="0"/>
              </a:rPr>
              <a:t>geom_line</a:t>
            </a:r>
            <a:r>
              <a:rPr lang="en-US" sz="900" b="0" i="0" u="none" strike="noStrike" dirty="0">
                <a:solidFill>
                  <a:srgbClr val="766E6B"/>
                </a:solidFill>
                <a:effectLst/>
                <a:latin typeface="Consolas" panose="020B0609020204030204" pitchFamily="49" charset="0"/>
              </a:rPr>
              <a:t>(data=</a:t>
            </a:r>
            <a:r>
              <a:rPr lang="en-US" sz="900" b="0" i="0" u="none" strike="noStrike" dirty="0" err="1">
                <a:solidFill>
                  <a:srgbClr val="766E6B"/>
                </a:solidFill>
                <a:effectLst/>
                <a:latin typeface="Consolas" panose="020B0609020204030204" pitchFamily="49" charset="0"/>
              </a:rPr>
              <a:t>plotting.data</a:t>
            </a:r>
            <a:r>
              <a:rPr lang="en-US" sz="900" b="0" i="0" u="none" strike="noStrike" dirty="0">
                <a:solidFill>
                  <a:srgbClr val="766E6B"/>
                </a:solidFill>
                <a:effectLst/>
                <a:latin typeface="Consolas" panose="020B0609020204030204" pitchFamily="49" charset="0"/>
              </a:rPr>
              <a:t>, </a:t>
            </a:r>
            <a:r>
              <a:rPr lang="en-US" sz="900" b="0" i="0" u="none" strike="noStrike" dirty="0" err="1">
                <a:solidFill>
                  <a:srgbClr val="766E6B"/>
                </a:solidFill>
                <a:effectLst/>
                <a:latin typeface="Consolas" panose="020B0609020204030204" pitchFamily="49" charset="0"/>
              </a:rPr>
              <a:t>aes</a:t>
            </a:r>
            <a:r>
              <a:rPr lang="en-US" sz="900" b="0" i="0" u="none" strike="noStrike" dirty="0">
                <a:solidFill>
                  <a:srgbClr val="766E6B"/>
                </a:solidFill>
                <a:effectLst/>
                <a:latin typeface="Consolas" panose="020B0609020204030204" pitchFamily="49" charset="0"/>
              </a:rPr>
              <a:t>(x=income, y=</a:t>
            </a:r>
            <a:r>
              <a:rPr lang="en-US" sz="900" b="0" i="0" u="none" strike="noStrike" dirty="0" err="1">
                <a:solidFill>
                  <a:srgbClr val="766E6B"/>
                </a:solidFill>
                <a:effectLst/>
                <a:latin typeface="Consolas" panose="020B0609020204030204" pitchFamily="49" charset="0"/>
              </a:rPr>
              <a:t>predicted.y</a:t>
            </a:r>
            <a:r>
              <a:rPr lang="en-US" sz="900" b="0" i="0" u="none" strike="noStrike" dirty="0">
                <a:solidFill>
                  <a:srgbClr val="766E6B"/>
                </a:solidFill>
                <a:effectLst/>
                <a:latin typeface="Consolas" panose="020B0609020204030204" pitchFamily="49" charset="0"/>
              </a:rPr>
              <a:t>, color=</a:t>
            </a:r>
            <a:r>
              <a:rPr lang="en-US" sz="900" b="0" i="0" u="none" strike="noStrike" dirty="0" err="1">
                <a:solidFill>
                  <a:srgbClr val="766E6B"/>
                </a:solidFill>
                <a:effectLst/>
                <a:latin typeface="Consolas" panose="020B0609020204030204" pitchFamily="49" charset="0"/>
              </a:rPr>
              <a:t>pop_dens</a:t>
            </a:r>
            <a:r>
              <a:rPr lang="en-US" sz="900" b="0" i="0" u="none" strike="noStrike" dirty="0">
                <a:solidFill>
                  <a:srgbClr val="766E6B"/>
                </a:solidFill>
                <a:effectLst/>
                <a:latin typeface="Consolas" panose="020B0609020204030204" pitchFamily="49" charset="0"/>
              </a:rPr>
              <a:t>), linewidth=1.25)</a:t>
            </a:r>
          </a:p>
          <a:p>
            <a:endParaRPr lang="en-US" sz="900" b="0" i="0" u="none" strike="noStrike" dirty="0">
              <a:solidFill>
                <a:srgbClr val="766E6B"/>
              </a:solidFill>
              <a:effectLst/>
              <a:latin typeface="Consolas" panose="020B0609020204030204" pitchFamily="49" charset="0"/>
            </a:endParaRPr>
          </a:p>
          <a:p>
            <a:r>
              <a:rPr lang="en-US" sz="900" b="0" i="0" u="none" strike="noStrike" dirty="0" err="1">
                <a:solidFill>
                  <a:srgbClr val="766E6B"/>
                </a:solidFill>
                <a:effectLst/>
                <a:latin typeface="Consolas" panose="020B0609020204030204" pitchFamily="49" charset="0"/>
              </a:rPr>
              <a:t>dthrt.plot</a:t>
            </a:r>
            <a:endParaRPr lang="en-US" sz="900" b="0" i="0" u="none" strike="noStrike" dirty="0">
              <a:solidFill>
                <a:srgbClr val="766E6B"/>
              </a:solidFill>
              <a:effectLst/>
              <a:latin typeface="Consolas" panose="020B0609020204030204" pitchFamily="49" charset="0"/>
            </a:endParaRPr>
          </a:p>
          <a:p>
            <a:endParaRPr lang="en-US" sz="900" b="0" i="0" u="none" strike="noStrike" dirty="0">
              <a:solidFill>
                <a:srgbClr val="766E6B"/>
              </a:solidFill>
              <a:effectLst/>
              <a:latin typeface="Consolas" panose="020B0609020204030204" pitchFamily="49" charset="0"/>
            </a:endParaRPr>
          </a:p>
          <a:p>
            <a:r>
              <a:rPr lang="en-US" sz="900" b="0" i="0" u="none" strike="noStrike" dirty="0" err="1">
                <a:solidFill>
                  <a:srgbClr val="766E6B"/>
                </a:solidFill>
                <a:effectLst/>
                <a:latin typeface="Consolas" panose="020B0609020204030204" pitchFamily="49" charset="0"/>
              </a:rPr>
              <a:t>dthrt.plot</a:t>
            </a:r>
            <a:r>
              <a:rPr lang="en-US" sz="900" b="0" i="0" u="none" strike="noStrike" dirty="0">
                <a:solidFill>
                  <a:srgbClr val="766E6B"/>
                </a:solidFill>
                <a:effectLst/>
                <a:latin typeface="Consolas" panose="020B0609020204030204" pitchFamily="49" charset="0"/>
              </a:rPr>
              <a:t> &lt;-</a:t>
            </a:r>
          </a:p>
          <a:p>
            <a:r>
              <a:rPr lang="en-US" sz="900" b="0" i="0" u="none" strike="noStrike" dirty="0">
                <a:solidFill>
                  <a:srgbClr val="766E6B"/>
                </a:solidFill>
                <a:effectLst/>
                <a:latin typeface="Consolas" panose="020B0609020204030204" pitchFamily="49" charset="0"/>
              </a:rPr>
              <a:t>  </a:t>
            </a:r>
            <a:r>
              <a:rPr lang="en-US" sz="900" b="0" i="0" u="none" strike="noStrike" dirty="0" err="1">
                <a:solidFill>
                  <a:srgbClr val="766E6B"/>
                </a:solidFill>
                <a:effectLst/>
                <a:latin typeface="Consolas" panose="020B0609020204030204" pitchFamily="49" charset="0"/>
              </a:rPr>
              <a:t>dthrt.plot</a:t>
            </a:r>
            <a:r>
              <a:rPr lang="en-US" sz="900" b="0" i="0" u="none" strike="noStrike" dirty="0">
                <a:solidFill>
                  <a:srgbClr val="766E6B"/>
                </a:solidFill>
                <a:effectLst/>
                <a:latin typeface="Consolas" panose="020B0609020204030204" pitchFamily="49" charset="0"/>
              </a:rPr>
              <a:t> +</a:t>
            </a:r>
          </a:p>
          <a:p>
            <a:r>
              <a:rPr lang="en-US" sz="900" b="0" i="0" u="none" strike="noStrike" dirty="0">
                <a:solidFill>
                  <a:srgbClr val="766E6B"/>
                </a:solidFill>
                <a:effectLst/>
                <a:latin typeface="Consolas" panose="020B0609020204030204" pitchFamily="49" charset="0"/>
              </a:rPr>
              <a:t>  </a:t>
            </a:r>
            <a:r>
              <a:rPr lang="en-US" sz="900" b="0" i="0" u="none" strike="noStrike" dirty="0" err="1">
                <a:solidFill>
                  <a:srgbClr val="766E6B"/>
                </a:solidFill>
                <a:effectLst/>
                <a:latin typeface="Consolas" panose="020B0609020204030204" pitchFamily="49" charset="0"/>
              </a:rPr>
              <a:t>theme_bw</a:t>
            </a:r>
            <a:r>
              <a:rPr lang="en-US" sz="900" b="0" i="0" u="none" strike="noStrike" dirty="0">
                <a:solidFill>
                  <a:srgbClr val="766E6B"/>
                </a:solidFill>
                <a:effectLst/>
                <a:latin typeface="Consolas" panose="020B0609020204030204" pitchFamily="49" charset="0"/>
              </a:rPr>
              <a:t>() +</a:t>
            </a:r>
          </a:p>
          <a:p>
            <a:r>
              <a:rPr lang="en-US" sz="900" b="0" i="0" u="none" strike="noStrike" dirty="0">
                <a:solidFill>
                  <a:srgbClr val="766E6B"/>
                </a:solidFill>
                <a:effectLst/>
                <a:latin typeface="Consolas" panose="020B0609020204030204" pitchFamily="49" charset="0"/>
              </a:rPr>
              <a:t>  labs(title = "Death rate (per 100,000 residents ) as a function of income \</a:t>
            </a:r>
            <a:r>
              <a:rPr lang="en-US" sz="900" b="0" i="0" u="none" strike="noStrike" dirty="0" err="1">
                <a:solidFill>
                  <a:srgbClr val="766E6B"/>
                </a:solidFill>
                <a:effectLst/>
                <a:latin typeface="Consolas" panose="020B0609020204030204" pitchFamily="49" charset="0"/>
              </a:rPr>
              <a:t>nand</a:t>
            </a:r>
            <a:r>
              <a:rPr lang="en-US" sz="900" b="0" i="0" u="none" strike="noStrike" dirty="0">
                <a:solidFill>
                  <a:srgbClr val="766E6B"/>
                </a:solidFill>
                <a:effectLst/>
                <a:latin typeface="Consolas" panose="020B0609020204030204" pitchFamily="49" charset="0"/>
              </a:rPr>
              <a:t> population density (people per square mile) ",</a:t>
            </a:r>
          </a:p>
          <a:p>
            <a:r>
              <a:rPr lang="en-US" sz="900" b="0" i="0" u="none" strike="noStrike" dirty="0">
                <a:solidFill>
                  <a:srgbClr val="766E6B"/>
                </a:solidFill>
                <a:effectLst/>
                <a:latin typeface="Consolas" panose="020B0609020204030204" pitchFamily="49" charset="0"/>
              </a:rPr>
              <a:t>       x = "Income (annual per capita income in thousands of dollars)",</a:t>
            </a:r>
          </a:p>
          <a:p>
            <a:r>
              <a:rPr lang="en-US" sz="900" b="0" i="0" u="none" strike="noStrike" dirty="0">
                <a:solidFill>
                  <a:srgbClr val="766E6B"/>
                </a:solidFill>
                <a:effectLst/>
                <a:latin typeface="Consolas" panose="020B0609020204030204" pitchFamily="49" charset="0"/>
              </a:rPr>
              <a:t>       y = "Death rate (per 100,000 residents)",</a:t>
            </a:r>
          </a:p>
          <a:p>
            <a:r>
              <a:rPr lang="en-US" sz="900" b="0" i="0" u="none" strike="noStrike" dirty="0">
                <a:solidFill>
                  <a:srgbClr val="766E6B"/>
                </a:solidFill>
                <a:effectLst/>
                <a:latin typeface="Consolas" panose="020B0609020204030204" pitchFamily="49" charset="0"/>
              </a:rPr>
              <a:t>       color = "Population Density (people per square mile)")</a:t>
            </a:r>
          </a:p>
          <a:p>
            <a:endParaRPr lang="en-US" sz="900" b="0" i="0" u="none" strike="noStrike" dirty="0">
              <a:solidFill>
                <a:srgbClr val="766E6B"/>
              </a:solidFill>
              <a:effectLst/>
              <a:latin typeface="Consolas" panose="020B0609020204030204" pitchFamily="49" charset="0"/>
            </a:endParaRPr>
          </a:p>
          <a:p>
            <a:r>
              <a:rPr lang="en-US" sz="900" b="0" i="0" u="none" strike="noStrike" dirty="0" err="1">
                <a:solidFill>
                  <a:srgbClr val="766E6B"/>
                </a:solidFill>
                <a:effectLst/>
                <a:latin typeface="Consolas" panose="020B0609020204030204" pitchFamily="49" charset="0"/>
              </a:rPr>
              <a:t>dthrt.plot</a:t>
            </a:r>
            <a:endParaRPr lang="en-US" sz="900" b="0" i="0" u="none" strike="noStrike" dirty="0">
              <a:solidFill>
                <a:srgbClr val="766E6B"/>
              </a:solidFill>
              <a:effectLst/>
              <a:latin typeface="Consolas" panose="020B0609020204030204" pitchFamily="49" charset="0"/>
            </a:endParaRPr>
          </a:p>
        </p:txBody>
      </p:sp>
    </p:spTree>
    <p:extLst>
      <p:ext uri="{BB962C8B-B14F-4D97-AF65-F5344CB8AC3E}">
        <p14:creationId xmlns:p14="http://schemas.microsoft.com/office/powerpoint/2010/main" val="391335734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342646" y="947057"/>
            <a:ext cx="7781544" cy="859055"/>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342646" y="2058332"/>
            <a:ext cx="8120219" cy="4183847"/>
          </a:xfrm>
        </p:spPr>
        <p:txBody>
          <a:bodyPr>
            <a:normAutofit lnSpcReduction="10000"/>
          </a:bodyPr>
          <a:lstStyle/>
          <a:p>
            <a:pPr>
              <a:lnSpc>
                <a:spcPct val="200000"/>
              </a:lnSpc>
            </a:pPr>
            <a:r>
              <a:rPr lang="en-US" sz="1400" dirty="0">
                <a:solidFill>
                  <a:schemeClr val="accent5">
                    <a:lumMod val="20000"/>
                    <a:lumOff val="80000"/>
                  </a:schemeClr>
                </a:solidFill>
                <a:latin typeface="Times New Roman" panose="02020603050405020304" pitchFamily="18" charset="0"/>
                <a:cs typeface="Times New Roman" panose="02020603050405020304" pitchFamily="18" charset="0"/>
              </a:rPr>
              <a:t>In this analysis, I will investigate the relationships between independent variables like doctor availability, hospital availability, income, and population density against the dependent variable, death rate. I decided to use this dataset to see primarily how the effect of income would impact the death rate in these small cities. Income is a well-established social determinant of health so investigating its impact on the death rate can help inform policymakers about the importance of allocating resources more effectively to areas where they are most needed (usually low-income areas) and can lead to more funding in preventative healthcare. </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Dataset </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277276"/>
            <a:ext cx="6718300" cy="4838979"/>
          </a:xfrm>
        </p:spPr>
        <p:txBody>
          <a:bodyPr/>
          <a:lstStyle/>
          <a:p>
            <a:r>
              <a:rPr lang="en-US" dirty="0">
                <a:latin typeface="Times New Roman" panose="02020603050405020304" pitchFamily="18" charset="0"/>
                <a:cs typeface="Times New Roman" panose="02020603050405020304" pitchFamily="18" charset="0"/>
              </a:rPr>
              <a:t>Source: The dataset I will be using is from the book “</a:t>
            </a:r>
            <a:r>
              <a:rPr lang="en-US" i="1" dirty="0">
                <a:latin typeface="Times New Roman" panose="02020603050405020304" pitchFamily="18" charset="0"/>
                <a:cs typeface="Times New Roman" panose="02020603050405020304" pitchFamily="18" charset="0"/>
              </a:rPr>
              <a:t>The Rating Guide to Life in America’s Small Cities by G. Scott Thomas</a:t>
            </a:r>
            <a:r>
              <a:rPr lang="en-US" dirty="0">
                <a:latin typeface="Times New Roman" panose="02020603050405020304" pitchFamily="18" charset="0"/>
                <a:cs typeface="Times New Roman" panose="02020603050405020304" pitchFamily="18" charset="0"/>
              </a:rPr>
              <a:t>” (survey that rates 219 small cities on livability factors)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dataset compiles various health and socio-economic indicators for different cities. Each indicator is represented by a variable</a:t>
            </a:r>
          </a:p>
          <a:p>
            <a:r>
              <a:rPr lang="en-US" dirty="0">
                <a:latin typeface="Times New Roman" panose="02020603050405020304" pitchFamily="18" charset="0"/>
                <a:cs typeface="Times New Roman" panose="02020603050405020304" pitchFamily="18" charset="0"/>
              </a:rPr>
              <a:t>Independent Variables: </a:t>
            </a:r>
          </a:p>
          <a:p>
            <a:pPr lvl="1"/>
            <a:r>
              <a:rPr lang="en-US" dirty="0" err="1">
                <a:latin typeface="Times New Roman" panose="02020603050405020304" pitchFamily="18" charset="0"/>
                <a:cs typeface="Times New Roman" panose="02020603050405020304" pitchFamily="18" charset="0"/>
              </a:rPr>
              <a:t>doc_avail</a:t>
            </a:r>
            <a:r>
              <a:rPr lang="en-US" dirty="0">
                <a:latin typeface="Times New Roman" panose="02020603050405020304" pitchFamily="18" charset="0"/>
                <a:cs typeface="Times New Roman" panose="02020603050405020304" pitchFamily="18" charset="0"/>
              </a:rPr>
              <a:t>: doctor availability per 100,000 residents</a:t>
            </a:r>
          </a:p>
          <a:p>
            <a:pPr lvl="1"/>
            <a:r>
              <a:rPr lang="en-US" dirty="0" err="1">
                <a:latin typeface="Times New Roman" panose="02020603050405020304" pitchFamily="18" charset="0"/>
                <a:cs typeface="Times New Roman" panose="02020603050405020304" pitchFamily="18" charset="0"/>
              </a:rPr>
              <a:t>hos_avail</a:t>
            </a:r>
            <a:r>
              <a:rPr lang="en-US" dirty="0">
                <a:latin typeface="Times New Roman" panose="02020603050405020304" pitchFamily="18" charset="0"/>
                <a:cs typeface="Times New Roman" panose="02020603050405020304" pitchFamily="18" charset="0"/>
              </a:rPr>
              <a:t>: hospital availability per 100,000 residents</a:t>
            </a:r>
          </a:p>
          <a:p>
            <a:pPr lvl="1"/>
            <a:r>
              <a:rPr lang="en-US" dirty="0">
                <a:latin typeface="Times New Roman" panose="02020603050405020304" pitchFamily="18" charset="0"/>
                <a:cs typeface="Times New Roman" panose="02020603050405020304" pitchFamily="18" charset="0"/>
              </a:rPr>
              <a:t>Income : annual per capita income in thousands of dollars</a:t>
            </a:r>
          </a:p>
          <a:p>
            <a:pPr lvl="1"/>
            <a:r>
              <a:rPr lang="en-US" dirty="0" err="1">
                <a:latin typeface="Times New Roman" panose="02020603050405020304" pitchFamily="18" charset="0"/>
                <a:cs typeface="Times New Roman" panose="02020603050405020304" pitchFamily="18" charset="0"/>
              </a:rPr>
              <a:t>pop_dens</a:t>
            </a:r>
            <a:r>
              <a:rPr lang="en-US" dirty="0">
                <a:latin typeface="Times New Roman" panose="02020603050405020304" pitchFamily="18" charset="0"/>
                <a:cs typeface="Times New Roman" panose="02020603050405020304" pitchFamily="18" charset="0"/>
              </a:rPr>
              <a:t>: population density people per square mile</a:t>
            </a:r>
          </a:p>
          <a:p>
            <a:pPr lvl="2"/>
            <a:endParaRPr lang="en-US" sz="105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Dependent Variable:</a:t>
            </a:r>
          </a:p>
          <a:p>
            <a:pPr lvl="1"/>
            <a:r>
              <a:rPr lang="en-US" dirty="0" err="1">
                <a:latin typeface="Times New Roman" panose="02020603050405020304" pitchFamily="18" charset="0"/>
                <a:cs typeface="Times New Roman" panose="02020603050405020304" pitchFamily="18" charset="0"/>
              </a:rPr>
              <a:t>dth_rate</a:t>
            </a:r>
            <a:r>
              <a:rPr lang="en-US" dirty="0">
                <a:latin typeface="Times New Roman" panose="02020603050405020304" pitchFamily="18" charset="0"/>
                <a:cs typeface="Times New Roman" panose="02020603050405020304" pitchFamily="18" charset="0"/>
              </a:rPr>
              <a:t> : death rate per 100,000 residents </a:t>
            </a:r>
          </a:p>
          <a:p>
            <a:pPr lvl="1"/>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Sample size: n = 53 entries </a:t>
            </a:r>
          </a:p>
          <a:p>
            <a:pPr marL="457200" lvl="1" indent="0">
              <a:buNone/>
            </a:pPr>
            <a:endParaRPr lang="en-US" sz="1200" dirty="0"/>
          </a:p>
          <a:p>
            <a:pPr lvl="1"/>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pic>
        <p:nvPicPr>
          <p:cNvPr id="4" name="Picture 3">
            <a:extLst>
              <a:ext uri="{FF2B5EF4-FFF2-40B4-BE49-F238E27FC236}">
                <a16:creationId xmlns:a16="http://schemas.microsoft.com/office/drawing/2014/main" id="{D08D7004-5082-C943-AB02-6D3D7DBA7EFD}"/>
              </a:ext>
            </a:extLst>
          </p:cNvPr>
          <p:cNvPicPr>
            <a:picLocks noChangeAspect="1"/>
          </p:cNvPicPr>
          <p:nvPr/>
        </p:nvPicPr>
        <p:blipFill>
          <a:blip r:embed="rId2"/>
          <a:stretch>
            <a:fillRect/>
          </a:stretch>
        </p:blipFill>
        <p:spPr>
          <a:xfrm>
            <a:off x="6817566" y="2983920"/>
            <a:ext cx="2335765" cy="3509345"/>
          </a:xfrm>
          <a:prstGeom prst="rect">
            <a:avLst/>
          </a:prstGeom>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1433545" y="940565"/>
            <a:ext cx="11214100" cy="535531"/>
          </a:xfrm>
        </p:spPr>
        <p:txBody>
          <a:bodyPr/>
          <a:lstStyle/>
          <a:p>
            <a:r>
              <a:rPr lang="en-US" dirty="0">
                <a:latin typeface="Times New Roman" panose="02020603050405020304" pitchFamily="18" charset="0"/>
                <a:cs typeface="Times New Roman" panose="02020603050405020304" pitchFamily="18" charset="0"/>
              </a:rPr>
              <a:t>Method of Analysis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533400" y="2019021"/>
            <a:ext cx="6018244" cy="3996113"/>
          </a:xfrm>
        </p:spPr>
        <p:txBody>
          <a:bodyPr/>
          <a:lstStyle/>
          <a:p>
            <a:pPr marL="457200" lvl="1" indent="0">
              <a:lnSpc>
                <a:spcPct val="200000"/>
              </a:lnSpc>
              <a:buNone/>
            </a:pPr>
            <a:r>
              <a:rPr lang="en-US" sz="1600" dirty="0">
                <a:latin typeface="Times New Roman" panose="02020603050405020304" pitchFamily="18" charset="0"/>
                <a:cs typeface="Times New Roman" panose="02020603050405020304" pitchFamily="18" charset="0"/>
              </a:rPr>
              <a:t>I plan to conduct the data analysis utilizing a multiple linear regression model due to the presence of several independent variables. This statistical approach will allow me to explore the relationships and predict the influence of these variables on the dependent variable (death rate). The entire analysis, including the computation and visualization of the results, will be carried out using the R programming environment.</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pic>
        <p:nvPicPr>
          <p:cNvPr id="3" name="Picture 2">
            <a:extLst>
              <a:ext uri="{FF2B5EF4-FFF2-40B4-BE49-F238E27FC236}">
                <a16:creationId xmlns:a16="http://schemas.microsoft.com/office/drawing/2014/main" id="{C1A288F4-5A54-BB4D-C8E3-BB72A087E756}"/>
              </a:ext>
            </a:extLst>
          </p:cNvPr>
          <p:cNvPicPr>
            <a:picLocks noChangeAspect="1"/>
          </p:cNvPicPr>
          <p:nvPr/>
        </p:nvPicPr>
        <p:blipFill>
          <a:blip r:embed="rId2"/>
          <a:stretch>
            <a:fillRect/>
          </a:stretch>
        </p:blipFill>
        <p:spPr>
          <a:xfrm>
            <a:off x="7514771" y="3223726"/>
            <a:ext cx="2791408" cy="2791408"/>
          </a:xfrm>
          <a:prstGeom prst="rect">
            <a:avLst/>
          </a:prstGeom>
        </p:spPr>
      </p:pic>
    </p:spTree>
    <p:extLst>
      <p:ext uri="{BB962C8B-B14F-4D97-AF65-F5344CB8AC3E}">
        <p14:creationId xmlns:p14="http://schemas.microsoft.com/office/powerpoint/2010/main" val="4210757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Setup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5" name="Text Placeholder 4">
            <a:extLst>
              <a:ext uri="{FF2B5EF4-FFF2-40B4-BE49-F238E27FC236}">
                <a16:creationId xmlns:a16="http://schemas.microsoft.com/office/drawing/2014/main" id="{C109757A-EAD4-D0E7-AB18-D4F98B90C133}"/>
              </a:ext>
            </a:extLst>
          </p:cNvPr>
          <p:cNvSpPr>
            <a:spLocks noGrp="1"/>
          </p:cNvSpPr>
          <p:nvPr>
            <p:ph type="body" sz="quarter" idx="13"/>
          </p:nvPr>
        </p:nvSpPr>
        <p:spPr>
          <a:xfrm>
            <a:off x="244581" y="1171453"/>
            <a:ext cx="6575425" cy="666368"/>
          </a:xfrm>
        </p:spPr>
        <p:txBody>
          <a:bodyPr/>
          <a:lstStyle/>
          <a:p>
            <a:r>
              <a:rPr lang="en-CA" sz="1400" dirty="0">
                <a:latin typeface="Times New Roman" panose="02020603050405020304" pitchFamily="18" charset="0"/>
                <a:cs typeface="Times New Roman" panose="02020603050405020304" pitchFamily="18" charset="0"/>
              </a:rPr>
              <a:t>This R code installs and loads the required packages for the analysis. I have decided to rename the variables into names that better represent the data being investigates  </a:t>
            </a:r>
          </a:p>
        </p:txBody>
      </p:sp>
      <p:pic>
        <p:nvPicPr>
          <p:cNvPr id="11" name="Picture 10">
            <a:extLst>
              <a:ext uri="{FF2B5EF4-FFF2-40B4-BE49-F238E27FC236}">
                <a16:creationId xmlns:a16="http://schemas.microsoft.com/office/drawing/2014/main" id="{DE9995E2-72D8-073F-BD79-0F4C130A0DFC}"/>
              </a:ext>
            </a:extLst>
          </p:cNvPr>
          <p:cNvPicPr>
            <a:picLocks noChangeAspect="1"/>
          </p:cNvPicPr>
          <p:nvPr/>
        </p:nvPicPr>
        <p:blipFill>
          <a:blip r:embed="rId2"/>
          <a:stretch>
            <a:fillRect/>
          </a:stretch>
        </p:blipFill>
        <p:spPr>
          <a:xfrm>
            <a:off x="179252" y="1779035"/>
            <a:ext cx="6363251" cy="3467400"/>
          </a:xfrm>
          <a:prstGeom prst="rect">
            <a:avLst/>
          </a:prstGeom>
        </p:spPr>
      </p:pic>
      <p:pic>
        <p:nvPicPr>
          <p:cNvPr id="13" name="Picture 12">
            <a:extLst>
              <a:ext uri="{FF2B5EF4-FFF2-40B4-BE49-F238E27FC236}">
                <a16:creationId xmlns:a16="http://schemas.microsoft.com/office/drawing/2014/main" id="{C898D50E-09E6-C8A8-CC26-D43938B7F719}"/>
              </a:ext>
            </a:extLst>
          </p:cNvPr>
          <p:cNvPicPr>
            <a:picLocks noChangeAspect="1"/>
          </p:cNvPicPr>
          <p:nvPr/>
        </p:nvPicPr>
        <p:blipFill>
          <a:blip r:embed="rId3"/>
          <a:stretch>
            <a:fillRect/>
          </a:stretch>
        </p:blipFill>
        <p:spPr>
          <a:xfrm>
            <a:off x="7172155" y="810690"/>
            <a:ext cx="3924640" cy="5136325"/>
          </a:xfrm>
          <a:prstGeom prst="rect">
            <a:avLst/>
          </a:prstGeom>
        </p:spPr>
      </p:pic>
      <p:sp>
        <p:nvSpPr>
          <p:cNvPr id="14" name="Text Placeholder 4">
            <a:extLst>
              <a:ext uri="{FF2B5EF4-FFF2-40B4-BE49-F238E27FC236}">
                <a16:creationId xmlns:a16="http://schemas.microsoft.com/office/drawing/2014/main" id="{26307278-FF25-232B-1EDF-8F169C3988B7}"/>
              </a:ext>
            </a:extLst>
          </p:cNvPr>
          <p:cNvSpPr txBox="1">
            <a:spLocks/>
          </p:cNvSpPr>
          <p:nvPr/>
        </p:nvSpPr>
        <p:spPr>
          <a:xfrm>
            <a:off x="7557374" y="6047310"/>
            <a:ext cx="3154201" cy="365125"/>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1400" dirty="0">
                <a:latin typeface="Times New Roman" panose="02020603050405020304" pitchFamily="18" charset="0"/>
                <a:cs typeface="Times New Roman" panose="02020603050405020304" pitchFamily="18" charset="0"/>
              </a:rPr>
              <a:t>Sample of the dataset (25 entries)</a:t>
            </a:r>
          </a:p>
        </p:txBody>
      </p:sp>
      <p:pic>
        <p:nvPicPr>
          <p:cNvPr id="16" name="Picture 15">
            <a:extLst>
              <a:ext uri="{FF2B5EF4-FFF2-40B4-BE49-F238E27FC236}">
                <a16:creationId xmlns:a16="http://schemas.microsoft.com/office/drawing/2014/main" id="{A60ACB1B-95ED-7CC2-A887-915643606DFD}"/>
              </a:ext>
            </a:extLst>
          </p:cNvPr>
          <p:cNvPicPr>
            <a:picLocks noChangeAspect="1"/>
          </p:cNvPicPr>
          <p:nvPr/>
        </p:nvPicPr>
        <p:blipFill rotWithShape="1">
          <a:blip r:embed="rId4"/>
          <a:srcRect t="2875"/>
          <a:stretch/>
        </p:blipFill>
        <p:spPr>
          <a:xfrm>
            <a:off x="602646" y="5297331"/>
            <a:ext cx="5516462" cy="1200306"/>
          </a:xfrm>
          <a:prstGeom prst="rect">
            <a:avLst/>
          </a:prstGeom>
        </p:spPr>
      </p:pic>
    </p:spTree>
    <p:extLst>
      <p:ext uri="{BB962C8B-B14F-4D97-AF65-F5344CB8AC3E}">
        <p14:creationId xmlns:p14="http://schemas.microsoft.com/office/powerpoint/2010/main" val="240959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CE820-C9C2-1DF7-EB12-4C57793615DE}"/>
              </a:ext>
            </a:extLst>
          </p:cNvPr>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Assumptions for linear regression</a:t>
            </a:r>
          </a:p>
        </p:txBody>
      </p:sp>
      <p:sp>
        <p:nvSpPr>
          <p:cNvPr id="3" name="Slide Number Placeholder 2">
            <a:extLst>
              <a:ext uri="{FF2B5EF4-FFF2-40B4-BE49-F238E27FC236}">
                <a16:creationId xmlns:a16="http://schemas.microsoft.com/office/drawing/2014/main" id="{BF5DE12D-4BC7-B429-97CA-EEA76D82B661}"/>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Text Placeholder 3">
            <a:extLst>
              <a:ext uri="{FF2B5EF4-FFF2-40B4-BE49-F238E27FC236}">
                <a16:creationId xmlns:a16="http://schemas.microsoft.com/office/drawing/2014/main" id="{4810C9FF-44FC-74AB-BFC2-69C13F556281}"/>
              </a:ext>
            </a:extLst>
          </p:cNvPr>
          <p:cNvSpPr>
            <a:spLocks noGrp="1"/>
          </p:cNvSpPr>
          <p:nvPr>
            <p:ph type="body" sz="quarter" idx="13"/>
          </p:nvPr>
        </p:nvSpPr>
        <p:spPr>
          <a:xfrm>
            <a:off x="444499" y="1289482"/>
            <a:ext cx="7075973" cy="5223078"/>
          </a:xfrm>
        </p:spPr>
        <p:txBody>
          <a:bodyPr/>
          <a:lstStyle/>
          <a:p>
            <a:pPr algn="l"/>
            <a:r>
              <a:rPr lang="en-US" b="0" i="0" dirty="0">
                <a:effectLst/>
                <a:latin typeface="Times New Roman" panose="02020603050405020304" pitchFamily="18" charset="0"/>
                <a:cs typeface="Times New Roman" panose="02020603050405020304" pitchFamily="18" charset="0"/>
              </a:rPr>
              <a:t>Linear regression is a statistical method that models the relationship between variables with a straight line. It identifies the optimal line through the dataset by adjusting the regression coefficient(s) to minimize the model's overall discrepancy.</a:t>
            </a:r>
          </a:p>
          <a:p>
            <a:pPr algn="l"/>
            <a:r>
              <a:rPr lang="en-US" b="0" i="0" dirty="0">
                <a:effectLst/>
                <a:latin typeface="Times New Roman" panose="02020603050405020304" pitchFamily="18" charset="0"/>
                <a:cs typeface="Times New Roman" panose="02020603050405020304" pitchFamily="18" charset="0"/>
              </a:rPr>
              <a:t>Linear regression comes in two primary forms:</a:t>
            </a:r>
          </a:p>
          <a:p>
            <a:pPr lvl="1"/>
            <a:r>
              <a:rPr lang="en-US" b="0" i="0" dirty="0">
                <a:effectLst/>
                <a:latin typeface="Times New Roman" panose="02020603050405020304" pitchFamily="18" charset="0"/>
                <a:cs typeface="Times New Roman" panose="02020603050405020304" pitchFamily="18" charset="0"/>
              </a:rPr>
              <a:t>Simple linear regression, which involves a single independent variable to predict the outcome.</a:t>
            </a:r>
          </a:p>
          <a:p>
            <a:pPr lvl="1"/>
            <a:r>
              <a:rPr lang="en-US" b="0" i="0" dirty="0">
                <a:effectLst/>
                <a:latin typeface="Times New Roman" panose="02020603050405020304" pitchFamily="18" charset="0"/>
                <a:cs typeface="Times New Roman" panose="02020603050405020304" pitchFamily="18" charset="0"/>
              </a:rPr>
              <a:t>Multiple linear regression, which incorporates two or more independent variables to explain the dependent variable. (This is the form being used for this dataset)</a:t>
            </a:r>
          </a:p>
          <a:p>
            <a:r>
              <a:rPr lang="en-US" dirty="0">
                <a:latin typeface="Times New Roman" panose="02020603050405020304" pitchFamily="18" charset="0"/>
                <a:cs typeface="Times New Roman" panose="02020603050405020304" pitchFamily="18" charset="0"/>
              </a:rPr>
              <a:t>Linear regression is based on four key assumptions that are necessary for the best performance and validity of the model's results:</a:t>
            </a:r>
          </a:p>
          <a:p>
            <a:pPr lvl="1"/>
            <a:r>
              <a:rPr lang="en-US" dirty="0">
                <a:latin typeface="Times New Roman" panose="02020603050405020304" pitchFamily="18" charset="0"/>
                <a:cs typeface="Times New Roman" panose="02020603050405020304" pitchFamily="18" charset="0"/>
              </a:rPr>
              <a:t>1) Independence of Observations</a:t>
            </a:r>
          </a:p>
          <a:p>
            <a:pPr lvl="1"/>
            <a:r>
              <a:rPr lang="en-US" dirty="0">
                <a:latin typeface="Times New Roman" panose="02020603050405020304" pitchFamily="18" charset="0"/>
                <a:cs typeface="Times New Roman" panose="02020603050405020304" pitchFamily="18" charset="0"/>
              </a:rPr>
              <a:t>2) Normality</a:t>
            </a:r>
          </a:p>
          <a:p>
            <a:pPr lvl="1"/>
            <a:r>
              <a:rPr lang="en-US" dirty="0">
                <a:latin typeface="Times New Roman" panose="02020603050405020304" pitchFamily="18" charset="0"/>
                <a:cs typeface="Times New Roman" panose="02020603050405020304" pitchFamily="18" charset="0"/>
              </a:rPr>
              <a:t>3) Linearity </a:t>
            </a:r>
          </a:p>
          <a:p>
            <a:pPr lvl="1"/>
            <a:r>
              <a:rPr lang="en-US" dirty="0">
                <a:latin typeface="Times New Roman" panose="02020603050405020304" pitchFamily="18" charset="0"/>
                <a:cs typeface="Times New Roman" panose="02020603050405020304" pitchFamily="18" charset="0"/>
              </a:rPr>
              <a:t>4) </a:t>
            </a:r>
            <a:r>
              <a:rPr lang="en-CA" dirty="0">
                <a:latin typeface="Times New Roman" panose="02020603050405020304" pitchFamily="18" charset="0"/>
                <a:cs typeface="Times New Roman" panose="02020603050405020304" pitchFamily="18" charset="0"/>
              </a:rPr>
              <a:t>Homoscedasticity </a:t>
            </a:r>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 will be checking that the data meets the four assumptions using R.</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1254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CE820-C9C2-1DF7-EB12-4C57793615DE}"/>
              </a:ext>
            </a:extLst>
          </p:cNvPr>
          <p:cNvSpPr>
            <a:spLocks noGrp="1"/>
          </p:cNvSpPr>
          <p:nvPr>
            <p:ph type="title"/>
          </p:nvPr>
        </p:nvSpPr>
        <p:spPr>
          <a:xfrm>
            <a:off x="358236" y="1078035"/>
            <a:ext cx="11214100" cy="535531"/>
          </a:xfrm>
        </p:spPr>
        <p:txBody>
          <a:bodyPr/>
          <a:lstStyle/>
          <a:p>
            <a:r>
              <a:rPr lang="en-CA" dirty="0">
                <a:latin typeface="Times New Roman" panose="02020603050405020304" pitchFamily="18" charset="0"/>
                <a:cs typeface="Times New Roman" panose="02020603050405020304" pitchFamily="18" charset="0"/>
              </a:rPr>
              <a:t>#1) Independence of Observations</a:t>
            </a:r>
          </a:p>
        </p:txBody>
      </p:sp>
      <p:sp>
        <p:nvSpPr>
          <p:cNvPr id="3" name="Slide Number Placeholder 2">
            <a:extLst>
              <a:ext uri="{FF2B5EF4-FFF2-40B4-BE49-F238E27FC236}">
                <a16:creationId xmlns:a16="http://schemas.microsoft.com/office/drawing/2014/main" id="{BF5DE12D-4BC7-B429-97CA-EEA76D82B661}"/>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pic>
        <p:nvPicPr>
          <p:cNvPr id="10" name="Picture 9">
            <a:extLst>
              <a:ext uri="{FF2B5EF4-FFF2-40B4-BE49-F238E27FC236}">
                <a16:creationId xmlns:a16="http://schemas.microsoft.com/office/drawing/2014/main" id="{A2A20318-7C67-0B40-F2E0-C45C69C7CA4B}"/>
              </a:ext>
            </a:extLst>
          </p:cNvPr>
          <p:cNvPicPr>
            <a:picLocks noChangeAspect="1"/>
          </p:cNvPicPr>
          <p:nvPr/>
        </p:nvPicPr>
        <p:blipFill>
          <a:blip r:embed="rId2"/>
          <a:stretch>
            <a:fillRect/>
          </a:stretch>
        </p:blipFill>
        <p:spPr>
          <a:xfrm>
            <a:off x="358236" y="1791526"/>
            <a:ext cx="7210469" cy="2390077"/>
          </a:xfrm>
          <a:prstGeom prst="rect">
            <a:avLst/>
          </a:prstGeom>
        </p:spPr>
      </p:pic>
      <p:sp>
        <p:nvSpPr>
          <p:cNvPr id="12" name="Text Placeholder 4">
            <a:extLst>
              <a:ext uri="{FF2B5EF4-FFF2-40B4-BE49-F238E27FC236}">
                <a16:creationId xmlns:a16="http://schemas.microsoft.com/office/drawing/2014/main" id="{FB5F03E6-5B3D-42DC-4A2C-C22DDA5CE338}"/>
              </a:ext>
            </a:extLst>
          </p:cNvPr>
          <p:cNvSpPr>
            <a:spLocks noGrp="1"/>
          </p:cNvSpPr>
          <p:nvPr>
            <p:ph type="body" sz="quarter" idx="13"/>
          </p:nvPr>
        </p:nvSpPr>
        <p:spPr>
          <a:xfrm>
            <a:off x="533400" y="4546121"/>
            <a:ext cx="6575425" cy="1768954"/>
          </a:xfrm>
        </p:spPr>
        <p:txBody>
          <a:bodyPr/>
          <a:lstStyle/>
          <a:p>
            <a:r>
              <a:rPr lang="en-CA" sz="1400" dirty="0">
                <a:latin typeface="Times New Roman" panose="02020603050405020304" pitchFamily="18" charset="0"/>
                <a:cs typeface="Times New Roman" panose="02020603050405020304" pitchFamily="18" charset="0"/>
              </a:rPr>
              <a:t>This code checks the correlation between each independent variable to check that they are not highly correlated</a:t>
            </a:r>
          </a:p>
          <a:p>
            <a:r>
              <a:rPr lang="en-CA" sz="1400" dirty="0">
                <a:latin typeface="Times New Roman" panose="02020603050405020304" pitchFamily="18" charset="0"/>
                <a:cs typeface="Times New Roman" panose="02020603050405020304" pitchFamily="18" charset="0"/>
              </a:rPr>
              <a:t>Low correlation: (doctor availability &amp; death rate), (doctor availability &amp; income)</a:t>
            </a:r>
          </a:p>
          <a:p>
            <a:r>
              <a:rPr lang="en-CA" sz="1400" dirty="0">
                <a:latin typeface="Times New Roman" panose="02020603050405020304" pitchFamily="18" charset="0"/>
                <a:cs typeface="Times New Roman" panose="02020603050405020304" pitchFamily="18" charset="0"/>
              </a:rPr>
              <a:t>Weak correlation: (doctor availability &amp; population density), (hospital availability &amp; income), (income &amp; population density) </a:t>
            </a:r>
          </a:p>
        </p:txBody>
      </p:sp>
      <p:pic>
        <p:nvPicPr>
          <p:cNvPr id="16" name="Picture 15">
            <a:extLst>
              <a:ext uri="{FF2B5EF4-FFF2-40B4-BE49-F238E27FC236}">
                <a16:creationId xmlns:a16="http://schemas.microsoft.com/office/drawing/2014/main" id="{647A8E0D-E442-7BAD-124C-9EC211CA89F3}"/>
              </a:ext>
            </a:extLst>
          </p:cNvPr>
          <p:cNvPicPr>
            <a:picLocks noChangeAspect="1"/>
          </p:cNvPicPr>
          <p:nvPr/>
        </p:nvPicPr>
        <p:blipFill rotWithShape="1">
          <a:blip r:embed="rId3"/>
          <a:srcRect t="265"/>
          <a:stretch/>
        </p:blipFill>
        <p:spPr>
          <a:xfrm>
            <a:off x="7447794" y="4485736"/>
            <a:ext cx="3624524" cy="1829339"/>
          </a:xfrm>
          <a:prstGeom prst="rect">
            <a:avLst/>
          </a:prstGeom>
        </p:spPr>
      </p:pic>
    </p:spTree>
    <p:extLst>
      <p:ext uri="{BB962C8B-B14F-4D97-AF65-F5344CB8AC3E}">
        <p14:creationId xmlns:p14="http://schemas.microsoft.com/office/powerpoint/2010/main" val="3351016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CE820-C9C2-1DF7-EB12-4C57793615DE}"/>
              </a:ext>
            </a:extLst>
          </p:cNvPr>
          <p:cNvSpPr>
            <a:spLocks noGrp="1"/>
          </p:cNvSpPr>
          <p:nvPr>
            <p:ph type="title"/>
          </p:nvPr>
        </p:nvSpPr>
        <p:spPr>
          <a:xfrm>
            <a:off x="358236" y="1078035"/>
            <a:ext cx="11214100" cy="535531"/>
          </a:xfrm>
        </p:spPr>
        <p:txBody>
          <a:bodyPr/>
          <a:lstStyle/>
          <a:p>
            <a:r>
              <a:rPr lang="en-CA" dirty="0">
                <a:latin typeface="Times New Roman" panose="02020603050405020304" pitchFamily="18" charset="0"/>
                <a:cs typeface="Times New Roman" panose="02020603050405020304" pitchFamily="18" charset="0"/>
              </a:rPr>
              <a:t>#2) Normality</a:t>
            </a:r>
          </a:p>
        </p:txBody>
      </p:sp>
      <p:sp>
        <p:nvSpPr>
          <p:cNvPr id="3" name="Slide Number Placeholder 2">
            <a:extLst>
              <a:ext uri="{FF2B5EF4-FFF2-40B4-BE49-F238E27FC236}">
                <a16:creationId xmlns:a16="http://schemas.microsoft.com/office/drawing/2014/main" id="{BF5DE12D-4BC7-B429-97CA-EEA76D82B661}"/>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12" name="Text Placeholder 4">
            <a:extLst>
              <a:ext uri="{FF2B5EF4-FFF2-40B4-BE49-F238E27FC236}">
                <a16:creationId xmlns:a16="http://schemas.microsoft.com/office/drawing/2014/main" id="{FB5F03E6-5B3D-42DC-4A2C-C22DDA5CE338}"/>
              </a:ext>
            </a:extLst>
          </p:cNvPr>
          <p:cNvSpPr>
            <a:spLocks noGrp="1"/>
          </p:cNvSpPr>
          <p:nvPr>
            <p:ph type="body" sz="quarter" idx="13"/>
          </p:nvPr>
        </p:nvSpPr>
        <p:spPr>
          <a:xfrm>
            <a:off x="5858996" y="4060231"/>
            <a:ext cx="4302442" cy="1643332"/>
          </a:xfrm>
        </p:spPr>
        <p:txBody>
          <a:bodyPr/>
          <a:lstStyle/>
          <a:p>
            <a:r>
              <a:rPr lang="en-CA" sz="1400" dirty="0">
                <a:latin typeface="Times New Roman" panose="02020603050405020304" pitchFamily="18" charset="0"/>
                <a:cs typeface="Times New Roman" panose="02020603050405020304" pitchFamily="18" charset="0"/>
              </a:rPr>
              <a:t>To check if the dependent variable death rate (</a:t>
            </a:r>
            <a:r>
              <a:rPr lang="en-CA" sz="1400" dirty="0" err="1">
                <a:latin typeface="Times New Roman" panose="02020603050405020304" pitchFamily="18" charset="0"/>
                <a:cs typeface="Times New Roman" panose="02020603050405020304" pitchFamily="18" charset="0"/>
              </a:rPr>
              <a:t>dth_rate</a:t>
            </a:r>
            <a:r>
              <a:rPr lang="en-CA" sz="1400" dirty="0">
                <a:latin typeface="Times New Roman" panose="02020603050405020304" pitchFamily="18" charset="0"/>
                <a:cs typeface="Times New Roman" panose="02020603050405020304" pitchFamily="18" charset="0"/>
              </a:rPr>
              <a:t>) follows a normal distribution, I will create a histogram of the variable in R.</a:t>
            </a:r>
          </a:p>
          <a:p>
            <a:r>
              <a:rPr lang="en-CA" sz="1400" dirty="0">
                <a:latin typeface="Times New Roman" panose="02020603050405020304" pitchFamily="18" charset="0"/>
                <a:cs typeface="Times New Roman" panose="02020603050405020304" pitchFamily="18" charset="0"/>
              </a:rPr>
              <a:t>The distribution is bell-shamed, has only one peak, and is roughly symmetric around the mean, so we can conclude that the death rate is normally distributed</a:t>
            </a:r>
          </a:p>
        </p:txBody>
      </p:sp>
      <p:pic>
        <p:nvPicPr>
          <p:cNvPr id="7" name="Picture 6">
            <a:extLst>
              <a:ext uri="{FF2B5EF4-FFF2-40B4-BE49-F238E27FC236}">
                <a16:creationId xmlns:a16="http://schemas.microsoft.com/office/drawing/2014/main" id="{27F369E6-3D8A-0688-117B-AA0688C7878A}"/>
              </a:ext>
            </a:extLst>
          </p:cNvPr>
          <p:cNvPicPr>
            <a:picLocks noChangeAspect="1"/>
          </p:cNvPicPr>
          <p:nvPr/>
        </p:nvPicPr>
        <p:blipFill>
          <a:blip r:embed="rId2"/>
          <a:stretch>
            <a:fillRect/>
          </a:stretch>
        </p:blipFill>
        <p:spPr>
          <a:xfrm>
            <a:off x="441765" y="1767211"/>
            <a:ext cx="8174655" cy="1306729"/>
          </a:xfrm>
          <a:prstGeom prst="rect">
            <a:avLst/>
          </a:prstGeom>
        </p:spPr>
      </p:pic>
      <p:pic>
        <p:nvPicPr>
          <p:cNvPr id="8" name="Picture 7">
            <a:extLst>
              <a:ext uri="{FF2B5EF4-FFF2-40B4-BE49-F238E27FC236}">
                <a16:creationId xmlns:a16="http://schemas.microsoft.com/office/drawing/2014/main" id="{352B7EE9-3B3F-689D-313F-C998679A659E}"/>
              </a:ext>
            </a:extLst>
          </p:cNvPr>
          <p:cNvPicPr>
            <a:picLocks noChangeAspect="1"/>
          </p:cNvPicPr>
          <p:nvPr/>
        </p:nvPicPr>
        <p:blipFill>
          <a:blip r:embed="rId3"/>
          <a:stretch>
            <a:fillRect/>
          </a:stretch>
        </p:blipFill>
        <p:spPr>
          <a:xfrm>
            <a:off x="1655912" y="3266157"/>
            <a:ext cx="3744224" cy="3231480"/>
          </a:xfrm>
          <a:prstGeom prst="rect">
            <a:avLst/>
          </a:prstGeom>
          <a:ln w="57150" cap="sq">
            <a:no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45845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CE820-C9C2-1DF7-EB12-4C57793615DE}"/>
              </a:ext>
            </a:extLst>
          </p:cNvPr>
          <p:cNvSpPr>
            <a:spLocks noGrp="1"/>
          </p:cNvSpPr>
          <p:nvPr>
            <p:ph type="title"/>
          </p:nvPr>
        </p:nvSpPr>
        <p:spPr>
          <a:xfrm>
            <a:off x="241300" y="1716639"/>
            <a:ext cx="11214100" cy="535531"/>
          </a:xfrm>
        </p:spPr>
        <p:txBody>
          <a:bodyPr/>
          <a:lstStyle/>
          <a:p>
            <a:r>
              <a:rPr lang="en-CA" dirty="0"/>
              <a:t>#</a:t>
            </a:r>
            <a:r>
              <a:rPr lang="en-CA" dirty="0">
                <a:latin typeface="Times New Roman" panose="02020603050405020304" pitchFamily="18" charset="0"/>
                <a:cs typeface="Times New Roman" panose="02020603050405020304" pitchFamily="18" charset="0"/>
              </a:rPr>
              <a:t>3) Linearity 1</a:t>
            </a:r>
          </a:p>
        </p:txBody>
      </p:sp>
      <p:sp>
        <p:nvSpPr>
          <p:cNvPr id="3" name="Slide Number Placeholder 2">
            <a:extLst>
              <a:ext uri="{FF2B5EF4-FFF2-40B4-BE49-F238E27FC236}">
                <a16:creationId xmlns:a16="http://schemas.microsoft.com/office/drawing/2014/main" id="{BF5DE12D-4BC7-B429-97CA-EEA76D82B661}"/>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12" name="Text Placeholder 4">
            <a:extLst>
              <a:ext uri="{FF2B5EF4-FFF2-40B4-BE49-F238E27FC236}">
                <a16:creationId xmlns:a16="http://schemas.microsoft.com/office/drawing/2014/main" id="{FB5F03E6-5B3D-42DC-4A2C-C22DDA5CE338}"/>
              </a:ext>
            </a:extLst>
          </p:cNvPr>
          <p:cNvSpPr>
            <a:spLocks noGrp="1"/>
          </p:cNvSpPr>
          <p:nvPr>
            <p:ph type="body" sz="quarter" idx="13"/>
          </p:nvPr>
        </p:nvSpPr>
        <p:spPr>
          <a:xfrm>
            <a:off x="577063" y="4620207"/>
            <a:ext cx="4302442" cy="632539"/>
          </a:xfrm>
        </p:spPr>
        <p:txBody>
          <a:bodyPr/>
          <a:lstStyle/>
          <a:p>
            <a:r>
              <a:rPr lang="en-CA" sz="1400" dirty="0">
                <a:latin typeface="Times New Roman" panose="02020603050405020304" pitchFamily="18" charset="0"/>
                <a:cs typeface="Times New Roman" panose="02020603050405020304" pitchFamily="18" charset="0"/>
              </a:rPr>
              <a:t>To check for linearity, I will create scatterplots and see if they show a linear trend. </a:t>
            </a:r>
          </a:p>
        </p:txBody>
      </p:sp>
      <p:pic>
        <p:nvPicPr>
          <p:cNvPr id="5" name="Picture 4">
            <a:extLst>
              <a:ext uri="{FF2B5EF4-FFF2-40B4-BE49-F238E27FC236}">
                <a16:creationId xmlns:a16="http://schemas.microsoft.com/office/drawing/2014/main" id="{2C42EB76-1642-33D8-5CD2-320BE8615979}"/>
              </a:ext>
            </a:extLst>
          </p:cNvPr>
          <p:cNvPicPr>
            <a:picLocks noChangeAspect="1"/>
          </p:cNvPicPr>
          <p:nvPr/>
        </p:nvPicPr>
        <p:blipFill>
          <a:blip r:embed="rId2"/>
          <a:stretch>
            <a:fillRect/>
          </a:stretch>
        </p:blipFill>
        <p:spPr>
          <a:xfrm>
            <a:off x="300394" y="2702224"/>
            <a:ext cx="8847203" cy="1453551"/>
          </a:xfrm>
          <a:prstGeom prst="rect">
            <a:avLst/>
          </a:prstGeom>
        </p:spPr>
      </p:pic>
      <p:sp>
        <p:nvSpPr>
          <p:cNvPr id="11" name="AutoShape 6">
            <a:extLst>
              <a:ext uri="{FF2B5EF4-FFF2-40B4-BE49-F238E27FC236}">
                <a16:creationId xmlns:a16="http://schemas.microsoft.com/office/drawing/2014/main" id="{CD7E6209-4B02-2C8E-4A87-9581031171B9}"/>
              </a:ext>
            </a:extLst>
          </p:cNvPr>
          <p:cNvSpPr>
            <a:spLocks noChangeAspect="1" noChangeArrowheads="1"/>
          </p:cNvSpPr>
          <p:nvPr/>
        </p:nvSpPr>
        <p:spPr bwMode="auto">
          <a:xfrm>
            <a:off x="4037162" y="3276600"/>
            <a:ext cx="2211238" cy="22112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9" name="TextBox 8">
            <a:extLst>
              <a:ext uri="{FF2B5EF4-FFF2-40B4-BE49-F238E27FC236}">
                <a16:creationId xmlns:a16="http://schemas.microsoft.com/office/drawing/2014/main" id="{CFFB2036-752F-001C-AA1A-586F84A88EA9}"/>
              </a:ext>
            </a:extLst>
          </p:cNvPr>
          <p:cNvSpPr txBox="1"/>
          <p:nvPr/>
        </p:nvSpPr>
        <p:spPr>
          <a:xfrm>
            <a:off x="2043404" y="4065949"/>
            <a:ext cx="184731" cy="369332"/>
          </a:xfrm>
          <a:prstGeom prst="rect">
            <a:avLst/>
          </a:prstGeom>
          <a:noFill/>
        </p:spPr>
        <p:txBody>
          <a:bodyPr wrap="none" rtlCol="0">
            <a:spAutoFit/>
          </a:bodyPr>
          <a:lstStyle/>
          <a:p>
            <a:endParaRPr lang="en-CA" dirty="0"/>
          </a:p>
        </p:txBody>
      </p:sp>
    </p:spTree>
    <p:extLst>
      <p:ext uri="{BB962C8B-B14F-4D97-AF65-F5344CB8AC3E}">
        <p14:creationId xmlns:p14="http://schemas.microsoft.com/office/powerpoint/2010/main" val="694423422"/>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207</TotalTime>
  <Words>2340</Words>
  <Application>Microsoft Office PowerPoint</Application>
  <PresentationFormat>Widescreen</PresentationFormat>
  <Paragraphs>167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Consolas</vt:lpstr>
      <vt:lpstr>Times New Roman</vt:lpstr>
      <vt:lpstr>Trade Gothic LT Pro</vt:lpstr>
      <vt:lpstr>Trebuchet MS</vt:lpstr>
      <vt:lpstr>Office Theme</vt:lpstr>
      <vt:lpstr>DAT 200 – Final Project</vt:lpstr>
      <vt:lpstr>Introduction</vt:lpstr>
      <vt:lpstr>The Dataset </vt:lpstr>
      <vt:lpstr>Method of Analysis</vt:lpstr>
      <vt:lpstr>Setup </vt:lpstr>
      <vt:lpstr>Assumptions for linear regression</vt:lpstr>
      <vt:lpstr>#1) Independence of Observations</vt:lpstr>
      <vt:lpstr>#2) Normality</vt:lpstr>
      <vt:lpstr>#3) Linearity 1</vt:lpstr>
      <vt:lpstr>#3) Linearity 2</vt:lpstr>
      <vt:lpstr>Regression Analysis </vt:lpstr>
      <vt:lpstr>#4) Homoscedasticity</vt:lpstr>
      <vt:lpstr>Visualizing the Linear Regression Model with Graphs  </vt:lpstr>
      <vt:lpstr>Conclusion</vt:lpstr>
      <vt:lpstr> Limitations</vt:lpstr>
      <vt:lpstr>Appendix 1</vt:lpstr>
      <vt:lpstr>Appendix 2</vt:lpstr>
      <vt:lpstr>Appendix 3</vt:lpstr>
      <vt:lpstr>Appendix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 200 – Final Project</dc:title>
  <dc:creator>Himasha Karunathilake</dc:creator>
  <cp:lastModifiedBy>Himasha Karunathilake</cp:lastModifiedBy>
  <cp:revision>12</cp:revision>
  <dcterms:created xsi:type="dcterms:W3CDTF">2023-11-28T01:17:48Z</dcterms:created>
  <dcterms:modified xsi:type="dcterms:W3CDTF">2023-11-28T04:47:57Z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