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2" r:id="rId2"/>
    <p:sldId id="353" r:id="rId3"/>
    <p:sldId id="294" r:id="rId4"/>
    <p:sldId id="328" r:id="rId5"/>
    <p:sldId id="321" r:id="rId6"/>
    <p:sldId id="332" r:id="rId7"/>
    <p:sldId id="350" r:id="rId8"/>
    <p:sldId id="345" r:id="rId9"/>
    <p:sldId id="333" r:id="rId10"/>
    <p:sldId id="344" r:id="rId11"/>
    <p:sldId id="343" r:id="rId12"/>
    <p:sldId id="334" r:id="rId13"/>
    <p:sldId id="341" r:id="rId14"/>
    <p:sldId id="342" r:id="rId15"/>
    <p:sldId id="336" r:id="rId16"/>
    <p:sldId id="347" r:id="rId17"/>
    <p:sldId id="346" r:id="rId18"/>
    <p:sldId id="348" r:id="rId19"/>
    <p:sldId id="337" r:id="rId20"/>
    <p:sldId id="349" r:id="rId21"/>
    <p:sldId id="351" r:id="rId22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Malgun Gothic" panose="020B0503020000020004" pitchFamily="34" charset="-127"/>
      <p:regular r:id="rId32"/>
      <p:bold r:id="rId33"/>
    </p:embeddedFont>
    <p:embeddedFont>
      <p:font typeface="Malgun Gothic" panose="020B0503020000020004" pitchFamily="34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02"/>
    <a:srgbClr val="000000"/>
    <a:srgbClr val="FEA757"/>
    <a:srgbClr val="446788"/>
    <a:srgbClr val="6DBAF3"/>
    <a:srgbClr val="844766"/>
    <a:srgbClr val="0F6CB1"/>
    <a:srgbClr val="4C4143"/>
    <a:srgbClr val="222F64"/>
    <a:srgbClr val="206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5B749-0C83-4ED5-A854-68B010EA0692}" v="6" dt="2023-12-29T06:52:07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92" autoAdjust="0"/>
  </p:normalViewPr>
  <p:slideViewPr>
    <p:cSldViewPr showGuides="1">
      <p:cViewPr varScale="1">
        <p:scale>
          <a:sx n="89" d="100"/>
          <a:sy n="89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1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844872" y="5085184"/>
            <a:ext cx="7975600" cy="862934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EAC02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188640"/>
            <a:ext cx="914400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EAC02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684867"/>
            <a:ext cx="8485645" cy="4681603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67645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EAC02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684867"/>
            <a:ext cx="8485645" cy="4681603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algun Gothic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rgbClr val="FEA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0" y="4869160"/>
            <a:ext cx="9144000" cy="132194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FEAC02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5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18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18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18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lang="ko-KR" altLang="en-US"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195736" y="5373216"/>
            <a:ext cx="6624736" cy="331486"/>
          </a:xfrm>
        </p:spPr>
        <p:txBody>
          <a:bodyPr/>
          <a:lstStyle/>
          <a:p>
            <a:pPr algn="ctr"/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85645" cy="468160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used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programming languages such as Python for its versatility and extensive 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libaries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processing tasks and the development of computer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vision applications.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popular deep learning frameworks like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building and training neural network models.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pre-trained models for efficient license plate detection and character 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recognition.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Code Snippet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357299"/>
            <a:ext cx="8514249" cy="5009172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Loading images, applying grayscale conversion and Gaussian blur using </a:t>
            </a:r>
            <a:r>
              <a:rPr lang="en-US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Read the image 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= </a:t>
            </a:r>
            <a:r>
              <a:rPr lang="en-US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cv.imread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('images/4.jpg') 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Convert the image to grayscale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gray = </a:t>
            </a:r>
            <a:r>
              <a:rPr lang="en-US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cv.cvtColor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(image, cv.COLOR_BGR2GRAY) 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Apply Gaussian blur to the grayscale image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blur = </a:t>
            </a:r>
            <a:r>
              <a:rPr lang="en-US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cv.GaussianBlur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(gray, (5,5), 0) </a:t>
            </a:r>
          </a:p>
          <a:p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Canny edge detection to identify potential contours:</a:t>
            </a: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Apply Canny edge detection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edged = </a:t>
            </a:r>
            <a:r>
              <a:rPr lang="en-US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cv.Canny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(blur, 10, 200) </a:t>
            </a:r>
          </a:p>
          <a:p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Detecting and sorting contours, keeping the five largest ones:</a:t>
            </a:r>
          </a:p>
          <a:p>
            <a:pPr lvl="1"/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Find contours in the edged image</a:t>
            </a:r>
          </a:p>
          <a:p>
            <a:pPr lvl="1"/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contours, _ = </a:t>
            </a:r>
            <a:r>
              <a:rPr lang="en-GB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cv.findContours</a:t>
            </a:r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(edged, </a:t>
            </a:r>
            <a:r>
              <a:rPr lang="en-GB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cv.RETR_TREE</a:t>
            </a:r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cv.CHAIN_APPROX_SIMPLE</a:t>
            </a:r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Sort the contours and keep only the 5 largest ones </a:t>
            </a:r>
          </a:p>
          <a:p>
            <a:pPr lvl="1"/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contours = sorted(contours, key=</a:t>
            </a:r>
            <a:r>
              <a:rPr lang="en-GB" sz="2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cv.contourArea</a:t>
            </a:r>
            <a:r>
              <a:rPr lang="en-GB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reverse=True)[:5]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785926"/>
            <a:ext cx="83582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License plate extraction based on the identified bounding box: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# Loop over the contours 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for c in contours: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peri</a:t>
            </a:r>
            <a:r>
              <a:rPr lang="en-GB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cv.arcLength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(c, True) 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	approx = 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cv.approxPolyDP</a:t>
            </a:r>
            <a:r>
              <a:rPr lang="en-GB" dirty="0">
                <a:latin typeface="Times New Roman" panose="02020603050405020304" pitchFamily="18" charset="0"/>
                <a:cs typeface="Times New Roman" pitchFamily="18" charset="0"/>
              </a:rPr>
              <a:t>(c, 0.02 * 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peri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True)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 	# If the contour has 4 points, it is considered a license plate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	 if 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len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(approx) == 4: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n_plate_cnt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= approx 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		break </a:t>
            </a:r>
          </a:p>
          <a:p>
            <a:pPr lvl="1"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# Get the bounding box of the license plate contour 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(x, y, w, h) = 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cv.boundingRect</a:t>
            </a:r>
            <a:r>
              <a:rPr lang="en-GB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n_plate_cnt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# Extract the license plate from the original image </a:t>
            </a:r>
          </a:p>
          <a:p>
            <a:pPr lvl="1" algn="just"/>
            <a:r>
              <a:rPr lang="en-GB" dirty="0" err="1">
                <a:latin typeface="Times New Roman" panose="02020603050405020304" pitchFamily="18" charset="0"/>
                <a:cs typeface="Times New Roman" pitchFamily="18" charset="0"/>
              </a:rPr>
              <a:t>license_plate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= gray[y:y + h, x:x + w] 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928802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Integrating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OCR for text extraction:</a:t>
            </a:r>
          </a:p>
          <a:p>
            <a:pPr algn="just">
              <a:buFont typeface="Arial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# Use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to extract text from the license plate </a:t>
            </a:r>
          </a:p>
          <a:p>
            <a:pPr lvl="1"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text =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tess.image_to_string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license_plate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Result and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 outcomes derived during the experimentation phase encompass the recognized text and the overall accuracy of the license plate recognition system.</a:t>
            </a:r>
          </a:p>
          <a:p>
            <a:pPr algn="just"/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These obtained results undergo a comprehensive analysis, utilizing performance metrics to assess the system's effectiveness and are subsequently juxtaposed with the anticipated outcomes.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428868"/>
            <a:ext cx="7143800" cy="3686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72" y="192880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Display the Image: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Content Placeholder 7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643050"/>
            <a:ext cx="4500562" cy="2816994"/>
          </a:xfrm>
        </p:spPr>
      </p:pic>
      <p:pic>
        <p:nvPicPr>
          <p:cNvPr id="9" name="Picture 8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3748795"/>
            <a:ext cx="5143536" cy="310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500306"/>
            <a:ext cx="7635240" cy="331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034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3" y="1785926"/>
            <a:ext cx="7568999" cy="2000264"/>
          </a:xfrm>
        </p:spPr>
      </p:pic>
      <p:sp>
        <p:nvSpPr>
          <p:cNvPr id="5" name="TextBox 4"/>
          <p:cNvSpPr txBox="1"/>
          <p:nvPr/>
        </p:nvSpPr>
        <p:spPr>
          <a:xfrm>
            <a:off x="428596" y="1357298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Detection:</a:t>
            </a:r>
          </a:p>
        </p:txBody>
      </p:sp>
      <p:pic>
        <p:nvPicPr>
          <p:cNvPr id="6" name="Picture 5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282440"/>
            <a:ext cx="7703820" cy="2575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034" y="37861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2204864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License Plate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OCR:</a:t>
            </a:r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3" y="3140968"/>
            <a:ext cx="8203053" cy="128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15616" y="5251266"/>
            <a:ext cx="2484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algun Gothic" panose="020B0503020000020004" pitchFamily="50" charset="-127"/>
              </a:rPr>
              <a:t>CONTENTS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Malgun Gothic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40188" y="2348880"/>
            <a:ext cx="3852292" cy="594011"/>
            <a:chOff x="5040188" y="2348880"/>
            <a:chExt cx="3852292" cy="594011"/>
          </a:xfrm>
        </p:grpSpPr>
        <p:grpSp>
          <p:nvGrpSpPr>
            <p:cNvPr id="29" name="그룹 65"/>
            <p:cNvGrpSpPr/>
            <p:nvPr/>
          </p:nvGrpSpPr>
          <p:grpSpPr>
            <a:xfrm>
              <a:off x="5040188" y="2348880"/>
              <a:ext cx="3852292" cy="573960"/>
              <a:chOff x="1077516" y="904974"/>
              <a:chExt cx="3852292" cy="573960"/>
            </a:xfrm>
          </p:grpSpPr>
          <p:sp>
            <p:nvSpPr>
              <p:cNvPr id="34" name="Text Box 5"/>
              <p:cNvSpPr txBox="1">
                <a:spLocks noChangeArrowheads="1"/>
              </p:cNvSpPr>
              <p:nvPr/>
            </p:nvSpPr>
            <p:spPr bwMode="auto">
              <a:xfrm>
                <a:off x="1761158" y="904974"/>
                <a:ext cx="2952750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Malgun Gothic" panose="020B0503020000020004" pitchFamily="50" charset="-127"/>
                  </a:rPr>
                  <a:t>INTRODUCTION</a:t>
                </a:r>
              </a:p>
            </p:txBody>
          </p:sp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1232713"/>
                <a:ext cx="3168650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algun Gothic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1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912912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Malgun Gothic" panose="020B0503020000020004" pitchFamily="50" charset="-127"/>
                  </a:rPr>
                  <a:t>01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Malgun Gothic" panose="020B0503020000020004" pitchFamily="50" charset="-127"/>
                </a:endParaRPr>
              </a:p>
            </p:txBody>
          </p:sp>
        </p:grpSp>
        <p:cxnSp>
          <p:nvCxnSpPr>
            <p:cNvPr id="30" name="직선 연결선 2"/>
            <p:cNvCxnSpPr/>
            <p:nvPr/>
          </p:nvCxnSpPr>
          <p:spPr>
            <a:xfrm>
              <a:off x="5723830" y="2441032"/>
              <a:ext cx="0" cy="501859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5040188" y="3059899"/>
            <a:ext cx="4022569" cy="1015663"/>
            <a:chOff x="1012131" y="1594964"/>
            <a:chExt cx="3564403" cy="1015663"/>
          </a:xfrm>
        </p:grpSpPr>
        <p:grpSp>
          <p:nvGrpSpPr>
            <p:cNvPr id="53" name="그룹 66"/>
            <p:cNvGrpSpPr/>
            <p:nvPr/>
          </p:nvGrpSpPr>
          <p:grpSpPr>
            <a:xfrm>
              <a:off x="1012131" y="1594964"/>
              <a:ext cx="3564403" cy="1015663"/>
              <a:chOff x="1077516" y="1743186"/>
              <a:chExt cx="3564403" cy="1015663"/>
            </a:xfrm>
          </p:grpSpPr>
          <p:sp>
            <p:nvSpPr>
              <p:cNvPr id="55" name="Text Box 5"/>
              <p:cNvSpPr txBox="1">
                <a:spLocks noChangeArrowheads="1"/>
              </p:cNvSpPr>
              <p:nvPr/>
            </p:nvSpPr>
            <p:spPr bwMode="auto">
              <a:xfrm>
                <a:off x="1689169" y="1743186"/>
                <a:ext cx="2952750" cy="10156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Malgun Gothic" panose="020B0503020000020004" pitchFamily="50" charset="-127"/>
                  </a:rPr>
                  <a:t>PROBLEM DESCRIPTION AND </a:t>
                </a:r>
              </a:p>
              <a:p>
                <a:pPr>
                  <a:defRPr/>
                </a:pPr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Malgun Gothic" panose="020B0503020000020004" pitchFamily="50" charset="-127"/>
                  </a:rPr>
                  <a:t>LITERATURE REVIEW</a:t>
                </a:r>
              </a:p>
            </p:txBody>
          </p:sp>
          <p:sp>
            <p:nvSpPr>
              <p:cNvPr id="57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1832193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Malgun Gothic" panose="020B0503020000020004" pitchFamily="50" charset="-127"/>
                  </a:rPr>
                  <a:t>02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Malgun Gothic" panose="020B0503020000020004" pitchFamily="50" charset="-127"/>
                </a:endParaRPr>
              </a:p>
            </p:txBody>
          </p:sp>
        </p:grpSp>
        <p:cxnSp>
          <p:nvCxnSpPr>
            <p:cNvPr id="54" name="직선 연결선 53"/>
            <p:cNvCxnSpPr/>
            <p:nvPr/>
          </p:nvCxnSpPr>
          <p:spPr>
            <a:xfrm>
              <a:off x="1615693" y="1706969"/>
              <a:ext cx="0" cy="501859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5040188" y="3940994"/>
            <a:ext cx="3858925" cy="567261"/>
            <a:chOff x="1012131" y="2615869"/>
            <a:chExt cx="3858925" cy="567261"/>
          </a:xfrm>
        </p:grpSpPr>
        <p:grpSp>
          <p:nvGrpSpPr>
            <p:cNvPr id="59" name="그룹 67"/>
            <p:cNvGrpSpPr/>
            <p:nvPr/>
          </p:nvGrpSpPr>
          <p:grpSpPr>
            <a:xfrm>
              <a:off x="1012131" y="2615869"/>
              <a:ext cx="3858925" cy="477054"/>
              <a:chOff x="1077516" y="2696289"/>
              <a:chExt cx="3858925" cy="477054"/>
            </a:xfrm>
          </p:grpSpPr>
          <p:sp>
            <p:nvSpPr>
              <p:cNvPr id="62" name="Text Box 11"/>
              <p:cNvSpPr txBox="1">
                <a:spLocks noChangeArrowheads="1"/>
              </p:cNvSpPr>
              <p:nvPr/>
            </p:nvSpPr>
            <p:spPr bwMode="auto">
              <a:xfrm>
                <a:off x="1767791" y="2817748"/>
                <a:ext cx="3168650" cy="2754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Malgun Gothic" panose="020B0503020000020004" pitchFamily="50" charset="-127"/>
                    <a:cs typeface="굴림" pitchFamily="50" charset="-127"/>
                  </a:rPr>
                  <a:t>METHODOLOGY</a:t>
                </a:r>
              </a:p>
            </p:txBody>
          </p:sp>
          <p:sp>
            <p:nvSpPr>
              <p:cNvPr id="63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2696289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Malgun Gothic" panose="020B0503020000020004" pitchFamily="50" charset="-127"/>
                  </a:rPr>
                  <a:t>03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Malgun Gothic" panose="020B0503020000020004" pitchFamily="50" charset="-127"/>
                </a:endParaRPr>
              </a:p>
            </p:txBody>
          </p:sp>
        </p:grpSp>
        <p:cxnSp>
          <p:nvCxnSpPr>
            <p:cNvPr id="60" name="직선 연결선 59"/>
            <p:cNvCxnSpPr/>
            <p:nvPr/>
          </p:nvCxnSpPr>
          <p:spPr>
            <a:xfrm>
              <a:off x="1695773" y="2681271"/>
              <a:ext cx="0" cy="501859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5040188" y="4725144"/>
            <a:ext cx="3852292" cy="590069"/>
            <a:chOff x="1012131" y="3539829"/>
            <a:chExt cx="3852292" cy="590069"/>
          </a:xfrm>
        </p:grpSpPr>
        <p:grpSp>
          <p:nvGrpSpPr>
            <p:cNvPr id="65" name="그룹 68"/>
            <p:cNvGrpSpPr/>
            <p:nvPr/>
          </p:nvGrpSpPr>
          <p:grpSpPr>
            <a:xfrm>
              <a:off x="1012131" y="3539829"/>
              <a:ext cx="3852292" cy="573960"/>
              <a:chOff x="1077516" y="3624455"/>
              <a:chExt cx="3852292" cy="573960"/>
            </a:xfrm>
          </p:grpSpPr>
          <p:sp>
            <p:nvSpPr>
              <p:cNvPr id="67" name="Text Box 5"/>
              <p:cNvSpPr txBox="1">
                <a:spLocks noChangeArrowheads="1"/>
              </p:cNvSpPr>
              <p:nvPr/>
            </p:nvSpPr>
            <p:spPr bwMode="auto">
              <a:xfrm>
                <a:off x="1761158" y="3624455"/>
                <a:ext cx="2952750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Malgun Gothic" panose="020B0503020000020004" pitchFamily="50" charset="-127"/>
                  </a:rPr>
                  <a:t>IMPLEMENTATION</a:t>
                </a:r>
              </a:p>
            </p:txBody>
          </p:sp>
          <p:sp>
            <p:nvSpPr>
              <p:cNvPr id="68" name="Text Box 11"/>
              <p:cNvSpPr txBox="1">
                <a:spLocks noChangeArrowheads="1"/>
              </p:cNvSpPr>
              <p:nvPr/>
            </p:nvSpPr>
            <p:spPr bwMode="auto">
              <a:xfrm>
                <a:off x="1761158" y="3952194"/>
                <a:ext cx="3168650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algun Gothic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9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3632393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Malgun Gothic" panose="020B0503020000020004" pitchFamily="50" charset="-127"/>
                  </a:rPr>
                  <a:t>04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Malgun Gothic" panose="020B0503020000020004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>
              <a:off x="1695773" y="3628039"/>
              <a:ext cx="0" cy="501859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8"/>
          <p:cNvGrpSpPr/>
          <p:nvPr/>
        </p:nvGrpSpPr>
        <p:grpSpPr>
          <a:xfrm>
            <a:off x="5040188" y="5517232"/>
            <a:ext cx="3636392" cy="580663"/>
            <a:chOff x="1012131" y="4471728"/>
            <a:chExt cx="3636392" cy="580663"/>
          </a:xfrm>
        </p:grpSpPr>
        <p:grpSp>
          <p:nvGrpSpPr>
            <p:cNvPr id="73" name="그룹 69"/>
            <p:cNvGrpSpPr/>
            <p:nvPr/>
          </p:nvGrpSpPr>
          <p:grpSpPr>
            <a:xfrm>
              <a:off x="1012131" y="4471728"/>
              <a:ext cx="3636392" cy="484992"/>
              <a:chOff x="1077516" y="4632567"/>
              <a:chExt cx="3636392" cy="484992"/>
            </a:xfrm>
          </p:grpSpPr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1761158" y="4632567"/>
                <a:ext cx="2952750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Malgun Gothic" panose="020B0503020000020004" pitchFamily="50" charset="-127"/>
                  </a:rPr>
                  <a:t>RESULT AND ANALYSIS</a:t>
                </a:r>
              </a:p>
            </p:txBody>
          </p:sp>
          <p:sp>
            <p:nvSpPr>
              <p:cNvPr id="77" name="TextBox 13"/>
              <p:cNvSpPr txBox="1">
                <a:spLocks noChangeArrowheads="1"/>
              </p:cNvSpPr>
              <p:nvPr/>
            </p:nvSpPr>
            <p:spPr bwMode="auto">
              <a:xfrm>
                <a:off x="1077516" y="4640505"/>
                <a:ext cx="508473" cy="4770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FEAC02"/>
                    </a:solidFill>
                    <a:latin typeface="+mj-lt"/>
                    <a:ea typeface="Malgun Gothic" panose="020B0503020000020004" pitchFamily="50" charset="-127"/>
                  </a:rPr>
                  <a:t>05</a:t>
                </a:r>
                <a:endParaRPr lang="ko-KR" altLang="en-US" sz="2500" b="1" dirty="0">
                  <a:solidFill>
                    <a:srgbClr val="FEAC02"/>
                  </a:solidFill>
                  <a:latin typeface="+mj-lt"/>
                  <a:ea typeface="Malgun Gothic" panose="020B0503020000020004" pitchFamily="50" charset="-127"/>
                </a:endParaRPr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>
              <a:off x="1695773" y="4550532"/>
              <a:ext cx="0" cy="501859"/>
            </a:xfrm>
            <a:prstGeom prst="line">
              <a:avLst/>
            </a:prstGeom>
            <a:ln w="38100">
              <a:solidFill>
                <a:srgbClr val="FEAC0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implemented a versatile digital image processing system with a modular design, achieving a commendable 90% accuracy.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outcomes include the ability to check vehicle blacklisting, efficient traffic monitoring, and seamless data storage. The modular architecture supports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easy upgrades, enhancing competitiveness in cost-sensitive scenarios.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work aims to boost accuracy with high-precision cameras and 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optimize power consumption.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system holds promise for advancing 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Traffic management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applications like automobile theft prevention and parking lot management.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844872" y="5061235"/>
            <a:ext cx="7975600" cy="862934"/>
          </a:xfrm>
        </p:spPr>
        <p:txBody>
          <a:bodyPr/>
          <a:lstStyle/>
          <a:p>
            <a:pPr algn="ctr"/>
            <a:r>
              <a:rPr lang="en-IN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2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58151" y="5114857"/>
            <a:ext cx="5227698" cy="436402"/>
            <a:chOff x="1115616" y="5114857"/>
            <a:chExt cx="5227698" cy="43640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15616" y="5114857"/>
              <a:ext cx="2995450" cy="4364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</a:pPr>
              <a:endPara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67944" y="5114857"/>
              <a:ext cx="2275370" cy="4364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8D2527-D580-9C83-1EF8-4B2602A97336}"/>
              </a:ext>
            </a:extLst>
          </p:cNvPr>
          <p:cNvSpPr txBox="1"/>
          <p:nvPr/>
        </p:nvSpPr>
        <p:spPr>
          <a:xfrm>
            <a:off x="323528" y="3068960"/>
            <a:ext cx="8496944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License Plate Detection is a pivotal component of modern computer vision systems.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contributes significantly to various applications such as traffic management, law enforcement, and automated toll collection.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technology involves the identification and extraction of license plate information from images or video frames, enabling automated processing of vehicular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importance of License Plate Detection lies in its ability to enhance efficiency, security, and convenience in diverse scenarios.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96269-585A-67B2-F61E-60E478950E75}"/>
              </a:ext>
            </a:extLst>
          </p:cNvPr>
          <p:cNvSpPr txBox="1"/>
          <p:nvPr/>
        </p:nvSpPr>
        <p:spPr>
          <a:xfrm>
            <a:off x="2699792" y="2276872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EA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65FA28-7B6B-2059-5EBB-6DBF6E531A7E}"/>
              </a:ext>
            </a:extLst>
          </p:cNvPr>
          <p:cNvSpPr txBox="1"/>
          <p:nvPr/>
        </p:nvSpPr>
        <p:spPr>
          <a:xfrm>
            <a:off x="395536" y="2784465"/>
            <a:ext cx="8352928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Traffic Management: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Enables real-time monitoring of vehicles, aiding in traffic flow analysis and congestion management.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Law Enforcement: Supports the identification of vehicles involved in criminal activities through automated surveillance systems.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Parking Systems: Facilitates streamlined parking operations with automated entry and exit management.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Toll Collection: Enhances toll booth efficiency by automating the identification and billing of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DA52-561A-CAF4-4209-599020C05865}"/>
              </a:ext>
            </a:extLst>
          </p:cNvPr>
          <p:cNvSpPr txBox="1"/>
          <p:nvPr/>
        </p:nvSpPr>
        <p:spPr>
          <a:xfrm>
            <a:off x="539552" y="2204864"/>
            <a:ext cx="756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Intro: Importance of License Plate Detection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Intro: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License Plate Detection:</a:t>
            </a:r>
            <a:endParaRPr lang="en-IN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457200" y="1484785"/>
            <a:ext cx="8485645" cy="48816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Accuracy: Create a system that can accurately recognize and extract license plate information.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Processing: Develop algorithms and techniques that enable real-time detection and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Adaptability: Ensure that the system is adaptable to various environmental conditions, lighting, and vehicle types.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Integration: Enable seamless integration with existing traffic management or surveillance systems.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Security: Contribute to enhanced security by aiding in the identification of stolen or suspicious vehicles.</a:t>
            </a:r>
          </a:p>
          <a:p>
            <a:pPr algn="just"/>
            <a:endParaRPr lang="ko-KR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58151" y="5114857"/>
            <a:ext cx="5227698" cy="436402"/>
            <a:chOff x="1115616" y="5114857"/>
            <a:chExt cx="5227698" cy="43640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15616" y="5114857"/>
              <a:ext cx="2995450" cy="4364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indent="-22860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</a:pPr>
              <a:endPara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67944" y="5114857"/>
              <a:ext cx="2275370" cy="4364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1" lang="en-US" altLang="ko-KR" sz="1300" dirty="0">
                <a:solidFill>
                  <a:schemeClr val="bg1">
                    <a:lumMod val="50000"/>
                  </a:schemeClr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D1F2A-9DFA-D2FA-9D79-EC6DBBEB0373}"/>
              </a:ext>
            </a:extLst>
          </p:cNvPr>
          <p:cNvSpPr txBox="1"/>
          <p:nvPr/>
        </p:nvSpPr>
        <p:spPr>
          <a:xfrm>
            <a:off x="665820" y="2060848"/>
            <a:ext cx="7812360" cy="374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License plate detection is the task of locating and extracting the license plate region from an image of a vehicle. It is a crucial step for license plate recognition, which involves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identifying the characters on the license plate and converting them into text.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License plate detection has various applications that prioritize security, traffic management, and automated services, such as 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law enforcement, 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toll collection,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parking management, 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urban planning, and 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surveillance.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D3F92-5F19-08D0-1BC7-DF5AA7F955F2}"/>
              </a:ext>
            </a:extLst>
          </p:cNvPr>
          <p:cNvSpPr txBox="1"/>
          <p:nvPr/>
        </p:nvSpPr>
        <p:spPr>
          <a:xfrm>
            <a:off x="754456" y="1743143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029E-BC21-7D6D-D722-0932B28B1E3B}"/>
              </a:ext>
            </a:extLst>
          </p:cNvPr>
          <p:cNvSpPr txBox="1"/>
          <p:nvPr/>
        </p:nvSpPr>
        <p:spPr>
          <a:xfrm>
            <a:off x="665820" y="1652664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33733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08"/>
          </a:xfrm>
        </p:spPr>
        <p:txBody>
          <a:bodyPr>
            <a:normAutofit/>
          </a:bodyPr>
          <a:lstStyle/>
          <a:p>
            <a:r>
              <a:rPr lang="en-GB" dirty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867"/>
            <a:ext cx="8485645" cy="4681603"/>
          </a:xfrm>
        </p:spPr>
        <p:txBody>
          <a:bodyPr>
            <a:normAutofit/>
          </a:bodyPr>
          <a:lstStyle/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license plate detection is challenging due to the variations in license plate formats, image quality, lighting conditions, occlusions, and capture angles. 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developing a robust and accurate license plate detection system requires advanced computer vision techniques and deep learning models.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 Methodology</a:t>
            </a:r>
            <a:r>
              <a:rPr lang="en-US" dirty="0"/>
              <a:t> for License Plate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84867"/>
            <a:ext cx="83632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Acquisition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 images using high-resolution cameras.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Ensure strategic installation for comprehensive coverage.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 images to grayscale.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Gaussian blur to reduce noise.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Utilize Canny edge detection for contour highlighting.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Contour Detection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algorithms for contour detection.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 contours based on area for prioritization.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License Plate Extraction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Approximate contours using polygons.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Verify contour characteristics for license plate confirmation.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 the identified region as the license plate.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36912"/>
            <a:ext cx="72903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 for character recognition.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recognized text for error handling and accuracy enhancement.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recognized text with ground truth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performance metrics: accuracy, precision, recall, and F1 score.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results through tables and graphs for analysis.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Enhancement (Future Work)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high-precision camera integration for improved accuracy.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sensor-based system to optimize power consumption.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 updates based on technological advancements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2060848"/>
            <a:ext cx="227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EAC02"/>
                </a:solidFill>
                <a:latin typeface="Calibri"/>
                <a:ea typeface="Malgun Gothic" panose="020B0503020000020004" pitchFamily="50" charset="-127"/>
                <a:cs typeface="+mj-cs"/>
              </a:rPr>
              <a:t>Methodology 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1162</Words>
  <Application>Microsoft Office PowerPoint</Application>
  <PresentationFormat>On-screen Show (4:3)</PresentationFormat>
  <Paragraphs>147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Times New Roman</vt:lpstr>
      <vt:lpstr>Calibri Light</vt:lpstr>
      <vt:lpstr>Calibri</vt:lpstr>
      <vt:lpstr>Wingdings</vt:lpstr>
      <vt:lpstr>Arial</vt:lpstr>
      <vt:lpstr>굴림체</vt:lpstr>
      <vt:lpstr>Malgun Gothic</vt:lpstr>
      <vt:lpstr>Malgun Gothic</vt:lpstr>
      <vt:lpstr>Office 테마</vt:lpstr>
      <vt:lpstr>LICENSE PLATE DETECTOR</vt:lpstr>
      <vt:lpstr>PowerPoint Presentation</vt:lpstr>
      <vt:lpstr>PowerPoint Presentation</vt:lpstr>
      <vt:lpstr>PowerPoint Presentation</vt:lpstr>
      <vt:lpstr>             Intro:Objectives of License Plate Detection:</vt:lpstr>
      <vt:lpstr>PowerPoint Presentation</vt:lpstr>
      <vt:lpstr>PROBLEM DESCRIPTION</vt:lpstr>
      <vt:lpstr>   Methodology for License Plate Detection</vt:lpstr>
      <vt:lpstr>PowerPoint Presentation</vt:lpstr>
      <vt:lpstr>Implementation</vt:lpstr>
      <vt:lpstr>Implementation: Code Snippet</vt:lpstr>
      <vt:lpstr>PowerPoint Presentation</vt:lpstr>
      <vt:lpstr>PowerPoint Presentation</vt:lpstr>
      <vt:lpstr>Result and Analysis</vt:lpstr>
      <vt:lpstr>PowerPoint Presentation</vt:lpstr>
      <vt:lpstr>Image Processing: </vt:lpstr>
      <vt:lpstr>PowerPoint Presentation</vt:lpstr>
      <vt:lpstr>-</vt:lpstr>
      <vt:lpstr>PowerPoint Presentation</vt:lpstr>
      <vt:lpstr>Conclusion and Future Prospects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Hemanth S R</cp:lastModifiedBy>
  <cp:revision>12</cp:revision>
  <dcterms:created xsi:type="dcterms:W3CDTF">2010-02-01T08:03:00Z</dcterms:created>
  <dcterms:modified xsi:type="dcterms:W3CDTF">2023-12-29T07:17:29Z</dcterms:modified>
  <cp:category>www.slidemembers.com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7A6CDF65E08849F99B34528BF838AE54_13</vt:lpwstr>
  </property>
  <property fmtid="{D5CDD505-2E9C-101B-9397-08002B2CF9AE}" pid="3" name="KSOProductBuildVer">
    <vt:lpwstr>1033-12.2.0.13359</vt:lpwstr>
  </property>
</Properties>
</file>