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9" r:id="rId3"/>
    <p:sldId id="258" r:id="rId4"/>
    <p:sldId id="291" r:id="rId5"/>
    <p:sldId id="300" r:id="rId6"/>
    <p:sldId id="301" r:id="rId7"/>
    <p:sldId id="302" r:id="rId8"/>
    <p:sldId id="290" r:id="rId9"/>
    <p:sldId id="303" r:id="rId10"/>
    <p:sldId id="320" r:id="rId11"/>
    <p:sldId id="304" r:id="rId12"/>
    <p:sldId id="325" r:id="rId13"/>
    <p:sldId id="321" r:id="rId14"/>
    <p:sldId id="322" r:id="rId15"/>
    <p:sldId id="323" r:id="rId16"/>
    <p:sldId id="324" r:id="rId17"/>
    <p:sldId id="307" r:id="rId18"/>
    <p:sldId id="308" r:id="rId19"/>
    <p:sldId id="309" r:id="rId20"/>
    <p:sldId id="298" r:id="rId21"/>
    <p:sldId id="26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4" autoAdjust="0"/>
  </p:normalViewPr>
  <p:slideViewPr>
    <p:cSldViewPr showGuides="1">
      <p:cViewPr varScale="1">
        <p:scale>
          <a:sx n="62" d="100"/>
          <a:sy n="62" d="100"/>
        </p:scale>
        <p:origin x="1400" y="44"/>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C18D7-DAB2-413D-9D3D-7A6B5B344BB8}"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C05A-9BCD-4559-9E5F-B3ECD3372C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99C05A-9BCD-4559-9E5F-B3ECD3372C3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99C05A-9BCD-4559-9E5F-B3ECD3372C37}"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F87B2F-A5CD-4278-9F55-934601153194}" type="datetime1">
              <a:rPr lang="en-US" smtClean="0"/>
              <a:t>4/4/2024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9EC257-761C-471F-AAB6-68C28625C71E}" type="datetime1">
              <a:rPr lang="en-US" smtClean="0"/>
              <a:t>4/4/2024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3FCDC-3093-4F44-9B3F-39E9CBB4DCC5}" type="datetime1">
              <a:rPr lang="en-US" smtClean="0"/>
              <a:t>4/4/2024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6DCDEC-9A4C-4B68-830B-32754E603A4C}" type="datetime1">
              <a:rPr lang="en-US" smtClean="0"/>
              <a:t>4/4/2024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F0E90-2BD0-4F7C-8E3F-D6D52B671D11}" type="datetime1">
              <a:rPr lang="en-US" smtClean="0"/>
              <a:t>4/4/2024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D7523-DBEA-49A8-B6FD-23D2DC791F11}" type="datetime1">
              <a:rPr lang="en-US" smtClean="0"/>
              <a:t>4/4/2024</a:t>
            </a:fld>
            <a:endParaRPr lang="en-US"/>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C42AC9-8738-4D68-9485-A3DF02ACEE55}" type="datetime1">
              <a:rPr lang="en-US" smtClean="0"/>
              <a:t>4/4/2024</a:t>
            </a:fld>
            <a:endParaRPr lang="en-US"/>
          </a:p>
        </p:txBody>
      </p:sp>
      <p:sp>
        <p:nvSpPr>
          <p:cNvPr id="8" name="Footer Placeholder 7"/>
          <p:cNvSpPr>
            <a:spLocks noGrp="1"/>
          </p:cNvSpPr>
          <p:nvPr>
            <p:ph type="ftr" sz="quarter" idx="11"/>
          </p:nvPr>
        </p:nvSpPr>
        <p:spPr/>
        <p:txBody>
          <a:bodyPr/>
          <a:lstStyle/>
          <a:p>
            <a:r>
              <a:rPr lang="en-US"/>
              <a:t>TITLE</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0ADD09-F9F1-4486-80F3-C4C14CDE2F82}" type="datetime1">
              <a:rPr lang="en-US" smtClean="0"/>
              <a:t>4/4/2024</a:t>
            </a:fld>
            <a:endParaRPr lang="en-US"/>
          </a:p>
        </p:txBody>
      </p:sp>
      <p:sp>
        <p:nvSpPr>
          <p:cNvPr id="4" name="Footer Placeholder 3"/>
          <p:cNvSpPr>
            <a:spLocks noGrp="1"/>
          </p:cNvSpPr>
          <p:nvPr>
            <p:ph type="ftr" sz="quarter" idx="11"/>
          </p:nvPr>
        </p:nvSpPr>
        <p:spPr/>
        <p:txBody>
          <a:bodyPr/>
          <a:lstStyle/>
          <a:p>
            <a:r>
              <a:rPr lang="en-US"/>
              <a:t>TITLE</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CAE85-7046-403D-BE45-25A0E65DA762}" type="datetime1">
              <a:rPr lang="en-US" smtClean="0"/>
              <a:t>4/4/2024</a:t>
            </a:fld>
            <a:endParaRPr lang="en-US"/>
          </a:p>
        </p:txBody>
      </p:sp>
      <p:sp>
        <p:nvSpPr>
          <p:cNvPr id="3" name="Footer Placeholder 2"/>
          <p:cNvSpPr>
            <a:spLocks noGrp="1"/>
          </p:cNvSpPr>
          <p:nvPr>
            <p:ph type="ftr" sz="quarter" idx="11"/>
          </p:nvPr>
        </p:nvSpPr>
        <p:spPr/>
        <p:txBody>
          <a:bodyPr/>
          <a:lstStyle/>
          <a:p>
            <a:r>
              <a:rPr lang="en-US"/>
              <a:t>TITLE</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BB809-432A-4436-867B-ABC1B1178672}" type="datetime1">
              <a:rPr lang="en-US" smtClean="0"/>
              <a:t>4/4/2024</a:t>
            </a:fld>
            <a:endParaRPr lang="en-US"/>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7BD1D-223D-47E5-93E1-837AC42BDBF4}" type="datetime1">
              <a:rPr lang="en-US" smtClean="0"/>
              <a:t>4/4/2024</a:t>
            </a:fld>
            <a:endParaRPr lang="en-US"/>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F7FC-0F30-4519-BBFD-84773C53DBF8}" type="datetime1">
              <a:rPr lang="en-US" smtClean="0"/>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57364"/>
            <a:ext cx="8357286" cy="4664944"/>
          </a:xfrm>
        </p:spPr>
        <p:txBody>
          <a:bodyPr>
            <a:normAutofit fontScale="92500" lnSpcReduction="10000"/>
          </a:bodyPr>
          <a:lstStyle/>
          <a:p>
            <a:r>
              <a:rPr lang="en-US" sz="2400" b="1" dirty="0">
                <a:solidFill>
                  <a:schemeClr val="tx1"/>
                </a:solidFill>
                <a:latin typeface="Times New Roman" panose="02020603050405020304" pitchFamily="18" charset="0"/>
                <a:cs typeface="Times New Roman" panose="02020603050405020304" pitchFamily="18" charset="0"/>
                <a:sym typeface="+mn-ea"/>
              </a:rPr>
              <a:t>Department of Electronics &amp; Communication Engineering</a:t>
            </a:r>
          </a:p>
          <a:p>
            <a:r>
              <a:rPr lang="en-US" altLang="en-US" sz="1800" b="1" dirty="0">
                <a:solidFill>
                  <a:schemeClr val="tx1"/>
                </a:solidFill>
                <a:latin typeface="Times New Roman" panose="02020603050405020304" pitchFamily="18" charset="0"/>
                <a:cs typeface="Times New Roman" panose="02020603050405020304" pitchFamily="18" charset="0"/>
                <a:sym typeface="+mn-ea"/>
              </a:rPr>
              <a:t>Presentation on</a:t>
            </a:r>
            <a:endParaRPr lang="en-US" sz="1800" dirty="0">
              <a:solidFill>
                <a:srgbClr val="FF0000"/>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sym typeface="+mn-ea"/>
              </a:rPr>
              <a:t>     </a:t>
            </a:r>
            <a:r>
              <a:rPr lang="en-IN" b="1" dirty="0">
                <a:solidFill>
                  <a:schemeClr val="tx1"/>
                </a:solidFill>
                <a:latin typeface="Times New Roman" panose="02020603050405020304" pitchFamily="18" charset="0"/>
                <a:cs typeface="Times New Roman" panose="02020603050405020304" pitchFamily="18" charset="0"/>
                <a:sym typeface="+mn-ea"/>
              </a:rPr>
              <a:t>“</a:t>
            </a:r>
            <a:r>
              <a:rPr lang="en-US" sz="3200" b="1" dirty="0">
                <a:solidFill>
                  <a:schemeClr val="tx1"/>
                </a:solidFill>
                <a:latin typeface="Times New Roman" panose="02020603050405020304" pitchFamily="18" charset="0"/>
                <a:cs typeface="Times New Roman" panose="02020603050405020304" pitchFamily="18" charset="0"/>
              </a:rPr>
              <a:t>A THERAPY SYSTEM FOR ARTICULATION DISORDER CORRECTION</a:t>
            </a:r>
            <a:r>
              <a:rPr lang="en-IN" altLang="en-US" b="1" dirty="0">
                <a:solidFill>
                  <a:schemeClr val="tx1"/>
                </a:solidFill>
                <a:latin typeface="Times New Roman" panose="02020603050405020304" pitchFamily="18" charset="0"/>
                <a:cs typeface="Times New Roman" panose="02020603050405020304" pitchFamily="18" charset="0"/>
                <a:sym typeface="+mn-ea"/>
              </a:rPr>
              <a:t>”</a:t>
            </a:r>
            <a:endParaRPr lang="en-IN" altLang="en-US" sz="1800" b="1" dirty="0">
              <a:solidFill>
                <a:schemeClr val="tx1"/>
              </a:solidFill>
              <a:latin typeface="Times New Roman" panose="02020603050405020304" pitchFamily="18" charset="0"/>
              <a:cs typeface="Times New Roman" panose="02020603050405020304" pitchFamily="18" charset="0"/>
              <a:sym typeface="+mn-ea"/>
            </a:endParaRPr>
          </a:p>
          <a:p>
            <a:r>
              <a:rPr lang="en-IN" sz="1800" dirty="0">
                <a:solidFill>
                  <a:schemeClr val="tx1"/>
                </a:solidFill>
                <a:latin typeface="Times New Roman" panose="02020603050405020304" pitchFamily="18" charset="0"/>
                <a:cs typeface="Times New Roman" panose="02020603050405020304" pitchFamily="18" charset="0"/>
                <a:sym typeface="+mn-ea"/>
              </a:rPr>
              <a:t>By</a:t>
            </a:r>
          </a:p>
          <a:p>
            <a:r>
              <a:rPr lang="en-US" sz="2000" b="1" dirty="0">
                <a:solidFill>
                  <a:schemeClr val="tx1"/>
                </a:solidFill>
                <a:latin typeface="Times New Roman" panose="02020603050405020304" pitchFamily="18" charset="0"/>
                <a:cs typeface="Times New Roman" panose="02020603050405020304" pitchFamily="18" charset="0"/>
              </a:rPr>
              <a:t>  </a:t>
            </a:r>
            <a:r>
              <a:rPr lang="en-IN" altLang="en-US" sz="2000" b="1" dirty="0" err="1">
                <a:solidFill>
                  <a:schemeClr val="tx1"/>
                </a:solidFill>
                <a:latin typeface="Times New Roman" panose="02020603050405020304" pitchFamily="18" charset="0"/>
                <a:cs typeface="Times New Roman" panose="02020603050405020304" pitchFamily="18" charset="0"/>
              </a:rPr>
              <a:t>Himashree</a:t>
            </a:r>
            <a:r>
              <a:rPr lang="en-IN" altLang="en-US" sz="2000" b="1" dirty="0">
                <a:solidFill>
                  <a:schemeClr val="tx1"/>
                </a:solidFill>
                <a:latin typeface="Times New Roman" panose="02020603050405020304" pitchFamily="18" charset="0"/>
                <a:cs typeface="Times New Roman" panose="02020603050405020304" pitchFamily="18" charset="0"/>
              </a:rPr>
              <a:t> J</a:t>
            </a:r>
            <a:endParaRPr lang="en-US" sz="2000" b="1"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(4GW20EC051)</a:t>
            </a:r>
          </a:p>
          <a:p>
            <a:endParaRPr lang="fr-FR" altLang="en-US" sz="1600" b="1" dirty="0">
              <a:solidFill>
                <a:schemeClr val="tx1"/>
              </a:solidFill>
              <a:latin typeface="Times New Roman" panose="02020603050405020304" pitchFamily="18" charset="0"/>
              <a:cs typeface="Times New Roman" panose="02020603050405020304" pitchFamily="18" charset="0"/>
              <a:sym typeface="+mn-ea"/>
            </a:endParaRPr>
          </a:p>
          <a:p>
            <a:r>
              <a:rPr lang="fr-FR" altLang="en-US" sz="1600" b="1" dirty="0">
                <a:solidFill>
                  <a:schemeClr val="tx1"/>
                </a:solidFill>
                <a:latin typeface="Times New Roman" panose="02020603050405020304" pitchFamily="18" charset="0"/>
                <a:cs typeface="Times New Roman" panose="02020603050405020304" pitchFamily="18" charset="0"/>
                <a:sym typeface="+mn-ea"/>
              </a:rPr>
              <a:t>Under the guidance of</a:t>
            </a:r>
            <a:endParaRPr lang="en-US" sz="1600" dirty="0">
              <a:solidFill>
                <a:schemeClr val="tx1"/>
              </a:solidFill>
              <a:latin typeface="Times New Roman" panose="02020603050405020304" pitchFamily="18" charset="0"/>
              <a:cs typeface="Times New Roman" panose="02020603050405020304" pitchFamily="18" charset="0"/>
            </a:endParaRPr>
          </a:p>
          <a:p>
            <a:pPr>
              <a:defRPr/>
            </a:pPr>
            <a:r>
              <a:rPr lang="fr-FR" sz="2000" b="1" dirty="0">
                <a:solidFill>
                  <a:schemeClr val="tx1"/>
                </a:solidFill>
                <a:latin typeface="Times New Roman" panose="02020603050405020304" pitchFamily="18" charset="0"/>
                <a:cs typeface="Times New Roman" panose="02020603050405020304" pitchFamily="18" charset="0"/>
                <a:sym typeface="+mn-ea"/>
              </a:rPr>
              <a:t>                                                Internal Guide		</a:t>
            </a:r>
            <a:r>
              <a:rPr lang="fr-FR" sz="1400" b="1" dirty="0">
                <a:solidFill>
                  <a:schemeClr val="tx1"/>
                </a:solidFill>
                <a:latin typeface="Times New Roman" panose="02020603050405020304" pitchFamily="18" charset="0"/>
                <a:cs typeface="Times New Roman" panose="02020603050405020304" pitchFamily="18" charset="0"/>
                <a:sym typeface="+mn-ea"/>
              </a:rPr>
              <a:t>		</a:t>
            </a:r>
            <a:endParaRPr lang="en-US" sz="1400" dirty="0">
              <a:solidFill>
                <a:schemeClr val="tx1"/>
              </a:solidFill>
              <a:latin typeface="Times New Roman" panose="02020603050405020304" pitchFamily="18" charset="0"/>
              <a:cs typeface="Times New Roman" panose="02020603050405020304" pitchFamily="18" charset="0"/>
            </a:endParaRPr>
          </a:p>
          <a:p>
            <a:pPr>
              <a:defRPr/>
            </a:pPr>
            <a:r>
              <a:rPr lang="en-US" sz="12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Smt. Harshitha R              			</a:t>
            </a:r>
          </a:p>
          <a:p>
            <a:pPr>
              <a:defRPr/>
            </a:pPr>
            <a:r>
              <a:rPr lang="en-US" sz="2000" dirty="0">
                <a:solidFill>
                  <a:schemeClr val="tx1"/>
                </a:solidFill>
                <a:latin typeface="Times New Roman" panose="02020603050405020304" pitchFamily="18" charset="0"/>
                <a:cs typeface="Times New Roman" panose="02020603050405020304" pitchFamily="18" charset="0"/>
              </a:rPr>
              <a:t> Ass</a:t>
            </a:r>
            <a:r>
              <a:rPr lang="en-IN" altLang="en-US" sz="2000" dirty="0">
                <a:solidFill>
                  <a:schemeClr val="tx1"/>
                </a:solidFill>
                <a:latin typeface="Times New Roman" panose="02020603050405020304" pitchFamily="18" charset="0"/>
                <a:cs typeface="Times New Roman" panose="02020603050405020304" pitchFamily="18" charset="0"/>
              </a:rPr>
              <a:t>istant</a:t>
            </a:r>
            <a:r>
              <a:rPr lang="en-US" sz="2000" dirty="0">
                <a:solidFill>
                  <a:schemeClr val="tx1"/>
                </a:solidFill>
                <a:latin typeface="Times New Roman" panose="02020603050405020304" pitchFamily="18" charset="0"/>
                <a:cs typeface="Times New Roman" panose="02020603050405020304" pitchFamily="18" charset="0"/>
              </a:rPr>
              <a:t> Professor</a:t>
            </a:r>
          </a:p>
          <a:p>
            <a:pPr algn="l">
              <a:defRPr/>
            </a:pPr>
            <a:r>
              <a:rPr lang="en-US" sz="2000" dirty="0">
                <a:solidFill>
                  <a:schemeClr val="tx1"/>
                </a:solidFill>
                <a:latin typeface="Times New Roman" panose="02020603050405020304" pitchFamily="18" charset="0"/>
                <a:cs typeface="Times New Roman" panose="02020603050405020304" pitchFamily="18" charset="0"/>
              </a:rPr>
              <a:t>	                                Dept. of ECE, GSSSIETW</a:t>
            </a:r>
          </a:p>
        </p:txBody>
      </p:sp>
      <p:sp>
        <p:nvSpPr>
          <p:cNvPr id="7" name="Slide Number Placeholder 6"/>
          <p:cNvSpPr>
            <a:spLocks noGrp="1"/>
          </p:cNvSpPr>
          <p:nvPr>
            <p:ph type="sldNum" sz="quarter" idx="12"/>
          </p:nvPr>
        </p:nvSpPr>
        <p:spPr/>
        <p:txBody>
          <a:bodyPr/>
          <a:lstStyle/>
          <a:p>
            <a:fld id="{B6F15528-21DE-4FAA-801E-634DDDAF4B2B}" type="slidenum">
              <a:rPr lang="en-US" smtClean="0"/>
              <a:t>1</a:t>
            </a:fld>
            <a:endParaRPr lang="en-US"/>
          </a:p>
        </p:txBody>
      </p:sp>
      <p:pic>
        <p:nvPicPr>
          <p:cNvPr id="6" name="Picture 5" descr="Description: GSSSIETW_Letter_Head_RGB.png"/>
          <p:cNvPicPr>
            <a:picLocks noChangeAspect="1" noChangeArrowheads="1"/>
          </p:cNvPicPr>
          <p:nvPr/>
        </p:nvPicPr>
        <p:blipFill>
          <a:blip r:embed="rId3">
            <a:extLst>
              <a:ext uri="{28A0092B-C50C-407E-A947-70E740481C1C}">
                <a14:useLocalDpi xmlns:a14="http://schemas.microsoft.com/office/drawing/2010/main" val="0"/>
              </a:ext>
            </a:extLst>
          </a:blip>
          <a:srcRect b="4117"/>
          <a:stretch>
            <a:fillRect/>
          </a:stretch>
        </p:blipFill>
        <p:spPr bwMode="auto">
          <a:xfrm>
            <a:off x="80104" y="106577"/>
            <a:ext cx="8363465" cy="16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E:\Shiva\VTU-logo.png"/>
          <p:cNvPicPr/>
          <p:nvPr/>
        </p:nvPicPr>
        <p:blipFill>
          <a:blip r:embed="rId4" cstate="print"/>
          <a:srcRect/>
          <a:stretch>
            <a:fillRect/>
          </a:stretch>
        </p:blipFill>
        <p:spPr bwMode="auto">
          <a:xfrm>
            <a:off x="8077200" y="228728"/>
            <a:ext cx="988113" cy="1403779"/>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006D0-0031-467C-4EF7-FAB37297E9F5}"/>
              </a:ext>
            </a:extLst>
          </p:cNvPr>
          <p:cNvSpPr>
            <a:spLocks noGrp="1"/>
          </p:cNvSpPr>
          <p:nvPr>
            <p:ph idx="1"/>
          </p:nvPr>
        </p:nvSpPr>
        <p:spPr>
          <a:xfrm>
            <a:off x="467544" y="1268760"/>
            <a:ext cx="8229600" cy="4525963"/>
          </a:xfrm>
        </p:spPr>
        <p:txBody>
          <a:bodyPr/>
          <a:lstStyle/>
          <a:p>
            <a:pPr marL="0" indent="0">
              <a:buNone/>
            </a:pPr>
            <a:r>
              <a:rPr lang="en-US" altLang="en-US" sz="2400" b="1" dirty="0">
                <a:latin typeface="Times New Roman" panose="02020603050405020304" pitchFamily="18" charset="0"/>
                <a:cs typeface="Times New Roman" panose="02020603050405020304" pitchFamily="18" charset="0"/>
              </a:rPr>
              <a:t>Hardware Requirements</a:t>
            </a:r>
          </a:p>
          <a:p>
            <a:r>
              <a:rPr lang="en-US" sz="2000" dirty="0">
                <a:latin typeface="Times New Roman" panose="02020603050405020304" pitchFamily="18" charset="0"/>
                <a:cs typeface="Times New Roman" panose="02020603050405020304" pitchFamily="18" charset="0"/>
              </a:rPr>
              <a:t>Laptop Dell  i5</a:t>
            </a:r>
          </a:p>
          <a:p>
            <a:endParaRPr lang="en-IN" dirty="0"/>
          </a:p>
        </p:txBody>
      </p:sp>
      <p:sp>
        <p:nvSpPr>
          <p:cNvPr id="4" name="Slide Number Placeholder 3">
            <a:extLst>
              <a:ext uri="{FF2B5EF4-FFF2-40B4-BE49-F238E27FC236}">
                <a16:creationId xmlns:a16="http://schemas.microsoft.com/office/drawing/2014/main" id="{6C3408A3-E5BF-7575-17D9-D99053EC4DD4}"/>
              </a:ext>
            </a:extLst>
          </p:cNvPr>
          <p:cNvSpPr>
            <a:spLocks noGrp="1"/>
          </p:cNvSpPr>
          <p:nvPr>
            <p:ph type="sldNum" sz="quarter" idx="12"/>
          </p:nvPr>
        </p:nvSpPr>
        <p:spPr/>
        <p:txBody>
          <a:bodyPr/>
          <a:lstStyle/>
          <a:p>
            <a:fld id="{B6F15528-21DE-4FAA-801E-634DDDAF4B2B}" type="slidenum">
              <a:rPr lang="en-US" smtClean="0"/>
              <a:t>10</a:t>
            </a:fld>
            <a:endParaRPr lang="en-US"/>
          </a:p>
        </p:txBody>
      </p:sp>
      <p:pic>
        <p:nvPicPr>
          <p:cNvPr id="5" name="Picture 4">
            <a:extLst>
              <a:ext uri="{FF2B5EF4-FFF2-40B4-BE49-F238E27FC236}">
                <a16:creationId xmlns:a16="http://schemas.microsoft.com/office/drawing/2014/main" id="{9208649E-7928-EDEB-ED4B-980D40BA91DA}"/>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a:extLst>
              <a:ext uri="{FF2B5EF4-FFF2-40B4-BE49-F238E27FC236}">
                <a16:creationId xmlns:a16="http://schemas.microsoft.com/office/drawing/2014/main" id="{6468FB05-BBC5-E8DB-5626-D57906F01BB6}"/>
              </a:ext>
            </a:extLst>
          </p:cNvPr>
          <p:cNvPicPr/>
          <p:nvPr/>
        </p:nvPicPr>
        <p:blipFill>
          <a:blip r:embed="rId3" cstate="print"/>
          <a:srcRect/>
          <a:stretch>
            <a:fillRect/>
          </a:stretch>
        </p:blipFill>
        <p:spPr bwMode="auto">
          <a:xfrm>
            <a:off x="7848600" y="142875"/>
            <a:ext cx="1292913" cy="1533525"/>
          </a:xfrm>
          <a:prstGeom prst="rect">
            <a:avLst/>
          </a:prstGeom>
          <a:noFill/>
          <a:ln w="9525">
            <a:noFill/>
            <a:miter lim="800000"/>
            <a:headEnd/>
            <a:tailEnd/>
          </a:ln>
        </p:spPr>
      </p:pic>
      <p:pic>
        <p:nvPicPr>
          <p:cNvPr id="7" name="image11.jpeg">
            <a:extLst>
              <a:ext uri="{FF2B5EF4-FFF2-40B4-BE49-F238E27FC236}">
                <a16:creationId xmlns:a16="http://schemas.microsoft.com/office/drawing/2014/main" id="{39632A42-1454-A884-042F-EED2CD32D56B}"/>
              </a:ext>
            </a:extLst>
          </p:cNvPr>
          <p:cNvPicPr/>
          <p:nvPr/>
        </p:nvPicPr>
        <p:blipFill>
          <a:blip r:embed="rId4" cstate="print"/>
          <a:stretch>
            <a:fillRect/>
          </a:stretch>
        </p:blipFill>
        <p:spPr>
          <a:xfrm>
            <a:off x="1403648" y="2132856"/>
            <a:ext cx="6402288" cy="4501480"/>
          </a:xfrm>
          <a:prstGeom prst="rect">
            <a:avLst/>
          </a:prstGeom>
        </p:spPr>
      </p:pic>
    </p:spTree>
    <p:extLst>
      <p:ext uri="{BB962C8B-B14F-4D97-AF65-F5344CB8AC3E}">
        <p14:creationId xmlns:p14="http://schemas.microsoft.com/office/powerpoint/2010/main" val="252164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5606"/>
            <a:ext cx="8229600" cy="1143000"/>
          </a:xfrm>
        </p:spPr>
        <p:txBody>
          <a:bodyPr>
            <a:normAutofit/>
          </a:bodyPr>
          <a:lstStyle/>
          <a:p>
            <a:r>
              <a:rPr lang="en-US" altLang="en-US" sz="3600" b="1" dirty="0">
                <a:latin typeface="Times New Roman" panose="02020603050405020304" pitchFamily="18" charset="0"/>
                <a:cs typeface="Times New Roman" panose="02020603050405020304" pitchFamily="18" charset="0"/>
              </a:rPr>
              <a:t>Block Diagram</a:t>
            </a:r>
            <a:endParaRPr lang="en-IN" sz="3600" dirty="0"/>
          </a:p>
        </p:txBody>
      </p:sp>
      <p:sp>
        <p:nvSpPr>
          <p:cNvPr id="3" name="Content Placeholder 2"/>
          <p:cNvSpPr>
            <a:spLocks noGrp="1"/>
          </p:cNvSpPr>
          <p:nvPr>
            <p:ph sz="half"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t>11</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51087" y="116632"/>
            <a:ext cx="1292913" cy="1533525"/>
          </a:xfrm>
          <a:prstGeom prst="rect">
            <a:avLst/>
          </a:prstGeom>
          <a:noFill/>
          <a:ln w="9525">
            <a:noFill/>
            <a:miter lim="800000"/>
            <a:headEnd/>
            <a:tailEnd/>
          </a:ln>
        </p:spPr>
      </p:pic>
      <p:pic>
        <p:nvPicPr>
          <p:cNvPr id="22" name="Picture 21">
            <a:extLst>
              <a:ext uri="{FF2B5EF4-FFF2-40B4-BE49-F238E27FC236}">
                <a16:creationId xmlns:a16="http://schemas.microsoft.com/office/drawing/2014/main" id="{42B42F40-8629-29C0-B39E-883A17E1E077}"/>
              </a:ext>
            </a:extLst>
          </p:cNvPr>
          <p:cNvPicPr>
            <a:picLocks noChangeAspect="1"/>
          </p:cNvPicPr>
          <p:nvPr/>
        </p:nvPicPr>
        <p:blipFill>
          <a:blip r:embed="rId4"/>
          <a:stretch>
            <a:fillRect/>
          </a:stretch>
        </p:blipFill>
        <p:spPr>
          <a:xfrm>
            <a:off x="827584" y="1484784"/>
            <a:ext cx="7200800" cy="34563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34AD-EE48-92BE-D637-DA47C008AA59}"/>
              </a:ext>
            </a:extLst>
          </p:cNvPr>
          <p:cNvSpPr>
            <a:spLocks noGrp="1"/>
          </p:cNvSpPr>
          <p:nvPr>
            <p:ph type="title"/>
          </p:nvPr>
        </p:nvSpPr>
        <p:spPr/>
        <p:txBody>
          <a:bodyPr/>
          <a:lstStyle/>
          <a:p>
            <a:r>
              <a:rPr lang="en-US" dirty="0"/>
              <a:t>Methodology</a:t>
            </a:r>
            <a:endParaRPr lang="en-IN" dirty="0"/>
          </a:p>
        </p:txBody>
      </p:sp>
      <p:sp>
        <p:nvSpPr>
          <p:cNvPr id="4" name="Slide Number Placeholder 3">
            <a:extLst>
              <a:ext uri="{FF2B5EF4-FFF2-40B4-BE49-F238E27FC236}">
                <a16:creationId xmlns:a16="http://schemas.microsoft.com/office/drawing/2014/main" id="{1C688C18-ED48-28F1-BFBE-3CC1315BE7E9}"/>
              </a:ext>
            </a:extLst>
          </p:cNvPr>
          <p:cNvSpPr>
            <a:spLocks noGrp="1"/>
          </p:cNvSpPr>
          <p:nvPr>
            <p:ph type="sldNum" sz="quarter" idx="12"/>
          </p:nvPr>
        </p:nvSpPr>
        <p:spPr/>
        <p:txBody>
          <a:bodyPr/>
          <a:lstStyle/>
          <a:p>
            <a:fld id="{B6F15528-21DE-4FAA-801E-634DDDAF4B2B}" type="slidenum">
              <a:rPr lang="en-US" smtClean="0"/>
              <a:t>12</a:t>
            </a:fld>
            <a:endParaRPr lang="en-US"/>
          </a:p>
        </p:txBody>
      </p:sp>
      <p:pic>
        <p:nvPicPr>
          <p:cNvPr id="5" name="Picture 2">
            <a:extLst>
              <a:ext uri="{FF2B5EF4-FFF2-40B4-BE49-F238E27FC236}">
                <a16:creationId xmlns:a16="http://schemas.microsoft.com/office/drawing/2014/main" id="{F6081EE7-0F09-EC3C-3A96-BB8C8DEBC3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247284"/>
            <a:ext cx="5184576" cy="542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988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DD98-C999-54D2-8EEA-559A26246084}"/>
              </a:ext>
            </a:extLst>
          </p:cNvPr>
          <p:cNvSpPr>
            <a:spLocks noGrp="1"/>
          </p:cNvSpPr>
          <p:nvPr>
            <p:ph type="title"/>
          </p:nvPr>
        </p:nvSpPr>
        <p:spPr/>
        <p:txBody>
          <a:bodyPr/>
          <a:lstStyle/>
          <a:p>
            <a:endParaRPr lang="en-IN"/>
          </a:p>
        </p:txBody>
      </p:sp>
      <p:sp>
        <p:nvSpPr>
          <p:cNvPr id="5" name="Slide Number Placeholder 4">
            <a:extLst>
              <a:ext uri="{FF2B5EF4-FFF2-40B4-BE49-F238E27FC236}">
                <a16:creationId xmlns:a16="http://schemas.microsoft.com/office/drawing/2014/main" id="{4DB516A5-7F99-AF2A-4034-9B9EE7BECD80}"/>
              </a:ext>
            </a:extLst>
          </p:cNvPr>
          <p:cNvSpPr>
            <a:spLocks noGrp="1"/>
          </p:cNvSpPr>
          <p:nvPr>
            <p:ph type="sldNum" sz="quarter" idx="12"/>
          </p:nvPr>
        </p:nvSpPr>
        <p:spPr/>
        <p:txBody>
          <a:bodyPr/>
          <a:lstStyle/>
          <a:p>
            <a:fld id="{B6F15528-21DE-4FAA-801E-634DDDAF4B2B}" type="slidenum">
              <a:rPr lang="en-US" smtClean="0"/>
              <a:t>13</a:t>
            </a:fld>
            <a:endParaRPr lang="en-US"/>
          </a:p>
        </p:txBody>
      </p:sp>
      <p:pic>
        <p:nvPicPr>
          <p:cNvPr id="6" name="Picture 5">
            <a:extLst>
              <a:ext uri="{FF2B5EF4-FFF2-40B4-BE49-F238E27FC236}">
                <a16:creationId xmlns:a16="http://schemas.microsoft.com/office/drawing/2014/main" id="{4DF9ED8A-8206-3A93-78DA-56DF5A6763E5}"/>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7" name="Picture 6" descr="E:\Shiva\VTU-logo.png">
            <a:extLst>
              <a:ext uri="{FF2B5EF4-FFF2-40B4-BE49-F238E27FC236}">
                <a16:creationId xmlns:a16="http://schemas.microsoft.com/office/drawing/2014/main" id="{3242383C-BBBD-7162-37DA-D4200C4DD997}"/>
              </a:ext>
            </a:extLst>
          </p:cNvPr>
          <p:cNvPicPr/>
          <p:nvPr/>
        </p:nvPicPr>
        <p:blipFill>
          <a:blip r:embed="rId3" cstate="print"/>
          <a:srcRect/>
          <a:stretch>
            <a:fillRect/>
          </a:stretch>
        </p:blipFill>
        <p:spPr bwMode="auto">
          <a:xfrm>
            <a:off x="7851087" y="116632"/>
            <a:ext cx="1292913" cy="1533525"/>
          </a:xfrm>
          <a:prstGeom prst="rect">
            <a:avLst/>
          </a:prstGeom>
          <a:noFill/>
          <a:ln w="9525">
            <a:noFill/>
            <a:miter lim="800000"/>
            <a:headEnd/>
            <a:tailEnd/>
          </a:ln>
        </p:spPr>
      </p:pic>
      <p:grpSp>
        <p:nvGrpSpPr>
          <p:cNvPr id="8" name="Group 7">
            <a:extLst>
              <a:ext uri="{FF2B5EF4-FFF2-40B4-BE49-F238E27FC236}">
                <a16:creationId xmlns:a16="http://schemas.microsoft.com/office/drawing/2014/main" id="{21E6ACB8-FBCD-C241-5D2B-03B1D510DA1A}"/>
              </a:ext>
            </a:extLst>
          </p:cNvPr>
          <p:cNvGrpSpPr>
            <a:grpSpLocks/>
          </p:cNvGrpSpPr>
          <p:nvPr/>
        </p:nvGrpSpPr>
        <p:grpSpPr bwMode="auto">
          <a:xfrm>
            <a:off x="1218535" y="2049418"/>
            <a:ext cx="6512560" cy="2590800"/>
            <a:chOff x="1470" y="263"/>
            <a:chExt cx="8992" cy="3447"/>
          </a:xfrm>
        </p:grpSpPr>
        <p:pic>
          <p:nvPicPr>
            <p:cNvPr id="9" name="Picture 8">
              <a:extLst>
                <a:ext uri="{FF2B5EF4-FFF2-40B4-BE49-F238E27FC236}">
                  <a16:creationId xmlns:a16="http://schemas.microsoft.com/office/drawing/2014/main" id="{776B1FEA-CF38-5A27-B81B-ADE00F1F1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 y="263"/>
              <a:ext cx="4497" cy="34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B996122-0F81-4E20-F65F-A09181F61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 y="263"/>
              <a:ext cx="4462" cy="344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2464FBDF-DC21-4289-9AE3-AB15B30AA5DF}"/>
              </a:ext>
            </a:extLst>
          </p:cNvPr>
          <p:cNvSpPr txBox="1"/>
          <p:nvPr/>
        </p:nvSpPr>
        <p:spPr>
          <a:xfrm>
            <a:off x="971600" y="4941168"/>
            <a:ext cx="718254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1:  Laptop ( Phoneme ―a‖ )	   Fig 2: Mobile ( Phoneme ―a‖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67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8286-9C96-AE2A-162A-47EDFF431423}"/>
              </a:ext>
            </a:extLst>
          </p:cNvPr>
          <p:cNvSpPr>
            <a:spLocks noGrp="1"/>
          </p:cNvSpPr>
          <p:nvPr>
            <p:ph type="title"/>
          </p:nvPr>
        </p:nvSpPr>
        <p:spPr/>
        <p:txBody>
          <a:bodyPr/>
          <a:lstStyle/>
          <a:p>
            <a:endParaRPr lang="en-IN"/>
          </a:p>
        </p:txBody>
      </p:sp>
      <p:sp>
        <p:nvSpPr>
          <p:cNvPr id="5" name="Slide Number Placeholder 4">
            <a:extLst>
              <a:ext uri="{FF2B5EF4-FFF2-40B4-BE49-F238E27FC236}">
                <a16:creationId xmlns:a16="http://schemas.microsoft.com/office/drawing/2014/main" id="{62553E78-5909-79E3-ED2D-227E75F0BBB3}"/>
              </a:ext>
            </a:extLst>
          </p:cNvPr>
          <p:cNvSpPr>
            <a:spLocks noGrp="1"/>
          </p:cNvSpPr>
          <p:nvPr>
            <p:ph type="sldNum" sz="quarter" idx="12"/>
          </p:nvPr>
        </p:nvSpPr>
        <p:spPr/>
        <p:txBody>
          <a:bodyPr/>
          <a:lstStyle/>
          <a:p>
            <a:fld id="{B6F15528-21DE-4FAA-801E-634DDDAF4B2B}" type="slidenum">
              <a:rPr lang="en-US" smtClean="0"/>
              <a:t>14</a:t>
            </a:fld>
            <a:endParaRPr lang="en-US"/>
          </a:p>
        </p:txBody>
      </p:sp>
      <p:pic>
        <p:nvPicPr>
          <p:cNvPr id="6" name="Picture 5">
            <a:extLst>
              <a:ext uri="{FF2B5EF4-FFF2-40B4-BE49-F238E27FC236}">
                <a16:creationId xmlns:a16="http://schemas.microsoft.com/office/drawing/2014/main" id="{3AC25252-212A-2AFE-C652-D4E7C0D2143D}"/>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7" name="Picture 6" descr="E:\Shiva\VTU-logo.png">
            <a:extLst>
              <a:ext uri="{FF2B5EF4-FFF2-40B4-BE49-F238E27FC236}">
                <a16:creationId xmlns:a16="http://schemas.microsoft.com/office/drawing/2014/main" id="{05DF3EE3-D89C-3277-7F25-DFCED2AC8352}"/>
              </a:ext>
            </a:extLst>
          </p:cNvPr>
          <p:cNvPicPr/>
          <p:nvPr/>
        </p:nvPicPr>
        <p:blipFill>
          <a:blip r:embed="rId3" cstate="print"/>
          <a:srcRect/>
          <a:stretch>
            <a:fillRect/>
          </a:stretch>
        </p:blipFill>
        <p:spPr bwMode="auto">
          <a:xfrm>
            <a:off x="7851087" y="116632"/>
            <a:ext cx="1292913" cy="1533525"/>
          </a:xfrm>
          <a:prstGeom prst="rect">
            <a:avLst/>
          </a:prstGeom>
          <a:noFill/>
          <a:ln w="9525">
            <a:noFill/>
            <a:miter lim="800000"/>
            <a:headEnd/>
            <a:tailEnd/>
          </a:ln>
        </p:spPr>
      </p:pic>
      <p:pic>
        <p:nvPicPr>
          <p:cNvPr id="8" name="image10.png">
            <a:extLst>
              <a:ext uri="{FF2B5EF4-FFF2-40B4-BE49-F238E27FC236}">
                <a16:creationId xmlns:a16="http://schemas.microsoft.com/office/drawing/2014/main" id="{0B6BDED5-0E2E-D9C9-8AC7-20E5AA631CA6}"/>
              </a:ext>
            </a:extLst>
          </p:cNvPr>
          <p:cNvPicPr/>
          <p:nvPr/>
        </p:nvPicPr>
        <p:blipFill>
          <a:blip r:embed="rId4" cstate="print"/>
          <a:stretch>
            <a:fillRect/>
          </a:stretch>
        </p:blipFill>
        <p:spPr>
          <a:xfrm>
            <a:off x="1115616" y="2132856"/>
            <a:ext cx="7128792" cy="2578224"/>
          </a:xfrm>
          <a:prstGeom prst="rect">
            <a:avLst/>
          </a:prstGeom>
        </p:spPr>
      </p:pic>
      <p:sp>
        <p:nvSpPr>
          <p:cNvPr id="10" name="TextBox 9">
            <a:extLst>
              <a:ext uri="{FF2B5EF4-FFF2-40B4-BE49-F238E27FC236}">
                <a16:creationId xmlns:a16="http://schemas.microsoft.com/office/drawing/2014/main" id="{A79F11EC-F36B-E31E-80E2-121A10F5D6E2}"/>
              </a:ext>
            </a:extLst>
          </p:cNvPr>
          <p:cNvSpPr txBox="1"/>
          <p:nvPr/>
        </p:nvSpPr>
        <p:spPr>
          <a:xfrm>
            <a:off x="1259632" y="4725144"/>
            <a:ext cx="804664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3:  Headset ( Phoneme ―a‖ )	Fig 4: SLM ( Phoneme ―a‖ )</a:t>
            </a:r>
          </a:p>
        </p:txBody>
      </p:sp>
    </p:spTree>
    <p:extLst>
      <p:ext uri="{BB962C8B-B14F-4D97-AF65-F5344CB8AC3E}">
        <p14:creationId xmlns:p14="http://schemas.microsoft.com/office/powerpoint/2010/main" val="4003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3360BE-FF78-A08D-47B8-00818ECA4837}"/>
              </a:ext>
            </a:extLst>
          </p:cNvPr>
          <p:cNvSpPr>
            <a:spLocks noGrp="1"/>
          </p:cNvSpPr>
          <p:nvPr>
            <p:ph type="sldNum" sz="quarter" idx="12"/>
          </p:nvPr>
        </p:nvSpPr>
        <p:spPr/>
        <p:txBody>
          <a:bodyPr/>
          <a:lstStyle/>
          <a:p>
            <a:fld id="{B6F15528-21DE-4FAA-801E-634DDDAF4B2B}" type="slidenum">
              <a:rPr lang="en-US" smtClean="0"/>
              <a:t>15</a:t>
            </a:fld>
            <a:endParaRPr lang="en-US"/>
          </a:p>
        </p:txBody>
      </p:sp>
      <p:graphicFrame>
        <p:nvGraphicFramePr>
          <p:cNvPr id="8" name="Table 7">
            <a:extLst>
              <a:ext uri="{FF2B5EF4-FFF2-40B4-BE49-F238E27FC236}">
                <a16:creationId xmlns:a16="http://schemas.microsoft.com/office/drawing/2014/main" id="{F516B22B-270E-E1A5-2FD7-4E3FECF8188E}"/>
              </a:ext>
            </a:extLst>
          </p:cNvPr>
          <p:cNvGraphicFramePr>
            <a:graphicFrameLocks noGrp="1"/>
          </p:cNvGraphicFramePr>
          <p:nvPr>
            <p:extLst>
              <p:ext uri="{D42A27DB-BD31-4B8C-83A1-F6EECF244321}">
                <p14:modId xmlns:p14="http://schemas.microsoft.com/office/powerpoint/2010/main" val="1168512127"/>
              </p:ext>
            </p:extLst>
          </p:nvPr>
        </p:nvGraphicFramePr>
        <p:xfrm>
          <a:off x="683568" y="1772816"/>
          <a:ext cx="7776866" cy="4228727"/>
        </p:xfrm>
        <a:graphic>
          <a:graphicData uri="http://schemas.openxmlformats.org/drawingml/2006/table">
            <a:tbl>
              <a:tblPr firstRow="1" firstCol="1" lastRow="1" lastCol="1" bandRow="1" bandCol="1">
                <a:tableStyleId>{5C22544A-7EE6-4342-B048-85BDC9FD1C3A}</a:tableStyleId>
              </a:tblPr>
              <a:tblGrid>
                <a:gridCol w="649022">
                  <a:extLst>
                    <a:ext uri="{9D8B030D-6E8A-4147-A177-3AD203B41FA5}">
                      <a16:colId xmlns:a16="http://schemas.microsoft.com/office/drawing/2014/main" val="20000"/>
                    </a:ext>
                  </a:extLst>
                </a:gridCol>
                <a:gridCol w="1296416">
                  <a:extLst>
                    <a:ext uri="{9D8B030D-6E8A-4147-A177-3AD203B41FA5}">
                      <a16:colId xmlns:a16="http://schemas.microsoft.com/office/drawing/2014/main" val="20001"/>
                    </a:ext>
                  </a:extLst>
                </a:gridCol>
                <a:gridCol w="649022">
                  <a:extLst>
                    <a:ext uri="{9D8B030D-6E8A-4147-A177-3AD203B41FA5}">
                      <a16:colId xmlns:a16="http://schemas.microsoft.com/office/drawing/2014/main" val="20002"/>
                    </a:ext>
                  </a:extLst>
                </a:gridCol>
                <a:gridCol w="1293973">
                  <a:extLst>
                    <a:ext uri="{9D8B030D-6E8A-4147-A177-3AD203B41FA5}">
                      <a16:colId xmlns:a16="http://schemas.microsoft.com/office/drawing/2014/main" val="20003"/>
                    </a:ext>
                  </a:extLst>
                </a:gridCol>
                <a:gridCol w="649022">
                  <a:extLst>
                    <a:ext uri="{9D8B030D-6E8A-4147-A177-3AD203B41FA5}">
                      <a16:colId xmlns:a16="http://schemas.microsoft.com/office/drawing/2014/main" val="20004"/>
                    </a:ext>
                  </a:extLst>
                </a:gridCol>
                <a:gridCol w="1296416">
                  <a:extLst>
                    <a:ext uri="{9D8B030D-6E8A-4147-A177-3AD203B41FA5}">
                      <a16:colId xmlns:a16="http://schemas.microsoft.com/office/drawing/2014/main" val="20005"/>
                    </a:ext>
                  </a:extLst>
                </a:gridCol>
                <a:gridCol w="649022">
                  <a:extLst>
                    <a:ext uri="{9D8B030D-6E8A-4147-A177-3AD203B41FA5}">
                      <a16:colId xmlns:a16="http://schemas.microsoft.com/office/drawing/2014/main" val="20006"/>
                    </a:ext>
                  </a:extLst>
                </a:gridCol>
                <a:gridCol w="1293973">
                  <a:extLst>
                    <a:ext uri="{9D8B030D-6E8A-4147-A177-3AD203B41FA5}">
                      <a16:colId xmlns:a16="http://schemas.microsoft.com/office/drawing/2014/main" val="20007"/>
                    </a:ext>
                  </a:extLst>
                </a:gridCol>
              </a:tblGrid>
              <a:tr h="443519">
                <a:tc>
                  <a:txBody>
                    <a:bodyPr/>
                    <a:lstStyle/>
                    <a:p>
                      <a:pPr marL="54610" marR="48895" algn="ctr">
                        <a:spcBef>
                          <a:spcPts val="535"/>
                        </a:spcBef>
                        <a:spcAft>
                          <a:spcPts val="0"/>
                        </a:spcAft>
                      </a:pPr>
                      <a:r>
                        <a:rPr lang="en-US" sz="1200">
                          <a:effectLst/>
                        </a:rPr>
                        <a:t>SI.No</a:t>
                      </a:r>
                      <a:endParaRPr lang="en-US" sz="1100">
                        <a:effectLst/>
                        <a:latin typeface="Times New Roman"/>
                        <a:ea typeface="Times New Roman"/>
                      </a:endParaRPr>
                    </a:p>
                  </a:txBody>
                  <a:tcPr marL="0" marR="0" marT="0" marB="0"/>
                </a:tc>
                <a:tc>
                  <a:txBody>
                    <a:bodyPr/>
                    <a:lstStyle/>
                    <a:p>
                      <a:pPr marL="53975" marR="51435" algn="ctr">
                        <a:spcBef>
                          <a:spcPts val="535"/>
                        </a:spcBef>
                        <a:spcAft>
                          <a:spcPts val="0"/>
                        </a:spcAft>
                      </a:pPr>
                      <a:r>
                        <a:rPr lang="en-US" sz="1200">
                          <a:effectLst/>
                        </a:rPr>
                        <a:t>PHONEMES</a:t>
                      </a:r>
                      <a:endParaRPr lang="en-US" sz="1100">
                        <a:effectLst/>
                        <a:latin typeface="Times New Roman"/>
                        <a:ea typeface="Times New Roman"/>
                      </a:endParaRPr>
                    </a:p>
                  </a:txBody>
                  <a:tcPr marL="0" marR="0" marT="0" marB="0"/>
                </a:tc>
                <a:tc>
                  <a:txBody>
                    <a:bodyPr/>
                    <a:lstStyle/>
                    <a:p>
                      <a:pPr marL="54610" marR="49530" algn="ctr">
                        <a:spcBef>
                          <a:spcPts val="535"/>
                        </a:spcBef>
                        <a:spcAft>
                          <a:spcPts val="0"/>
                        </a:spcAft>
                      </a:pPr>
                      <a:r>
                        <a:rPr lang="en-US" sz="1200">
                          <a:effectLst/>
                        </a:rPr>
                        <a:t>SI.No</a:t>
                      </a:r>
                      <a:endParaRPr lang="en-US" sz="1100">
                        <a:effectLst/>
                        <a:latin typeface="Times New Roman"/>
                        <a:ea typeface="Times New Roman"/>
                      </a:endParaRPr>
                    </a:p>
                  </a:txBody>
                  <a:tcPr marL="0" marR="0" marT="0" marB="0"/>
                </a:tc>
                <a:tc>
                  <a:txBody>
                    <a:bodyPr/>
                    <a:lstStyle/>
                    <a:p>
                      <a:pPr marL="53975" marR="50165" algn="ctr">
                        <a:spcBef>
                          <a:spcPts val="535"/>
                        </a:spcBef>
                        <a:spcAft>
                          <a:spcPts val="0"/>
                        </a:spcAft>
                      </a:pPr>
                      <a:r>
                        <a:rPr lang="en-US" sz="1200">
                          <a:effectLst/>
                        </a:rPr>
                        <a:t>PHONEMES</a:t>
                      </a:r>
                      <a:endParaRPr lang="en-US" sz="1100">
                        <a:effectLst/>
                        <a:latin typeface="Times New Roman"/>
                        <a:ea typeface="Times New Roman"/>
                      </a:endParaRPr>
                    </a:p>
                  </a:txBody>
                  <a:tcPr marL="0" marR="0" marT="0" marB="0"/>
                </a:tc>
                <a:tc>
                  <a:txBody>
                    <a:bodyPr/>
                    <a:lstStyle/>
                    <a:p>
                      <a:pPr marL="54610" marR="49530" algn="ctr">
                        <a:spcBef>
                          <a:spcPts val="535"/>
                        </a:spcBef>
                        <a:spcAft>
                          <a:spcPts val="0"/>
                        </a:spcAft>
                      </a:pPr>
                      <a:r>
                        <a:rPr lang="en-US" sz="1200">
                          <a:effectLst/>
                        </a:rPr>
                        <a:t>SI.No</a:t>
                      </a:r>
                      <a:endParaRPr lang="en-US" sz="1100">
                        <a:effectLst/>
                        <a:latin typeface="Times New Roman"/>
                        <a:ea typeface="Times New Roman"/>
                      </a:endParaRPr>
                    </a:p>
                  </a:txBody>
                  <a:tcPr marL="0" marR="0" marT="0" marB="0"/>
                </a:tc>
                <a:tc>
                  <a:txBody>
                    <a:bodyPr/>
                    <a:lstStyle/>
                    <a:p>
                      <a:pPr marL="53975" marR="52070" algn="ctr">
                        <a:spcBef>
                          <a:spcPts val="535"/>
                        </a:spcBef>
                        <a:spcAft>
                          <a:spcPts val="0"/>
                        </a:spcAft>
                      </a:pPr>
                      <a:r>
                        <a:rPr lang="en-US" sz="1200">
                          <a:effectLst/>
                        </a:rPr>
                        <a:t>PHONEMES</a:t>
                      </a:r>
                      <a:endParaRPr lang="en-US" sz="1100">
                        <a:effectLst/>
                        <a:latin typeface="Times New Roman"/>
                        <a:ea typeface="Times New Roman"/>
                      </a:endParaRPr>
                    </a:p>
                  </a:txBody>
                  <a:tcPr marL="0" marR="0" marT="0" marB="0"/>
                </a:tc>
                <a:tc>
                  <a:txBody>
                    <a:bodyPr/>
                    <a:lstStyle/>
                    <a:p>
                      <a:pPr marL="53975" marR="49530" algn="ctr">
                        <a:spcBef>
                          <a:spcPts val="535"/>
                        </a:spcBef>
                        <a:spcAft>
                          <a:spcPts val="0"/>
                        </a:spcAft>
                      </a:pPr>
                      <a:r>
                        <a:rPr lang="en-US" sz="1200">
                          <a:effectLst/>
                        </a:rPr>
                        <a:t>SI.No</a:t>
                      </a:r>
                      <a:endParaRPr lang="en-US" sz="1100">
                        <a:effectLst/>
                        <a:latin typeface="Times New Roman"/>
                        <a:ea typeface="Times New Roman"/>
                      </a:endParaRPr>
                    </a:p>
                  </a:txBody>
                  <a:tcPr marL="0" marR="0" marT="0" marB="0"/>
                </a:tc>
                <a:tc>
                  <a:txBody>
                    <a:bodyPr/>
                    <a:lstStyle/>
                    <a:p>
                      <a:pPr marL="53340" marR="50165" algn="ctr">
                        <a:spcBef>
                          <a:spcPts val="535"/>
                        </a:spcBef>
                        <a:spcAft>
                          <a:spcPts val="0"/>
                        </a:spcAft>
                      </a:pPr>
                      <a:r>
                        <a:rPr lang="en-US" sz="1200">
                          <a:effectLst/>
                        </a:rPr>
                        <a:t>PHONEMES</a:t>
                      </a:r>
                      <a:endParaRPr lang="en-US" sz="1100">
                        <a:effectLst/>
                        <a:latin typeface="Times New Roman"/>
                        <a:ea typeface="Times New Roman"/>
                      </a:endParaRPr>
                    </a:p>
                  </a:txBody>
                  <a:tcPr marL="0" marR="0" marT="0" marB="0"/>
                </a:tc>
                <a:extLst>
                  <a:ext uri="{0D108BD9-81ED-4DB2-BD59-A6C34878D82A}">
                    <a16:rowId xmlns:a16="http://schemas.microsoft.com/office/drawing/2014/main" val="10000"/>
                  </a:ext>
                </a:extLst>
              </a:tr>
              <a:tr h="540379">
                <a:tc>
                  <a:txBody>
                    <a:bodyPr/>
                    <a:lstStyle/>
                    <a:p>
                      <a:pPr marL="53975" marR="49530" algn="ctr">
                        <a:spcBef>
                          <a:spcPts val="1085"/>
                        </a:spcBef>
                        <a:spcAft>
                          <a:spcPts val="0"/>
                        </a:spcAft>
                      </a:pPr>
                      <a:r>
                        <a:rPr lang="en-US" sz="1200">
                          <a:effectLst/>
                        </a:rPr>
                        <a:t>1.</a:t>
                      </a:r>
                      <a:endParaRPr lang="en-US" sz="1100">
                        <a:effectLst/>
                        <a:latin typeface="Times New Roman"/>
                        <a:ea typeface="Times New Roman"/>
                      </a:endParaRPr>
                    </a:p>
                  </a:txBody>
                  <a:tcPr marL="0" marR="0" marT="0" marB="0"/>
                </a:tc>
                <a:tc>
                  <a:txBody>
                    <a:bodyPr/>
                    <a:lstStyle/>
                    <a:p>
                      <a:pPr marL="53975" marR="51435" algn="ctr">
                        <a:spcBef>
                          <a:spcPts val="35"/>
                        </a:spcBef>
                        <a:spcAft>
                          <a:spcPts val="0"/>
                        </a:spcAft>
                      </a:pPr>
                      <a:r>
                        <a:rPr lang="en-US" sz="1200">
                          <a:effectLst/>
                        </a:rPr>
                        <a:t>A (ಅ)</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8.</a:t>
                      </a:r>
                      <a:endParaRPr lang="en-US" sz="1100">
                        <a:effectLst/>
                        <a:latin typeface="Times New Roman"/>
                        <a:ea typeface="Times New Roman"/>
                      </a:endParaRPr>
                    </a:p>
                  </a:txBody>
                  <a:tcPr marL="0" marR="0" marT="0" marB="0"/>
                </a:tc>
                <a:tc>
                  <a:txBody>
                    <a:bodyPr/>
                    <a:lstStyle/>
                    <a:p>
                      <a:pPr marL="53975" marR="48895" algn="ctr">
                        <a:spcBef>
                          <a:spcPts val="35"/>
                        </a:spcBef>
                        <a:spcAft>
                          <a:spcPts val="0"/>
                        </a:spcAft>
                      </a:pPr>
                      <a:r>
                        <a:rPr lang="en-US" sz="1200">
                          <a:effectLst/>
                        </a:rPr>
                        <a:t>I (ಐ)</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15.</a:t>
                      </a:r>
                      <a:endParaRPr lang="en-US" sz="1100">
                        <a:effectLst/>
                        <a:latin typeface="Times New Roman"/>
                        <a:ea typeface="Times New Roman"/>
                      </a:endParaRPr>
                    </a:p>
                  </a:txBody>
                  <a:tcPr marL="0" marR="0" marT="0" marB="0"/>
                </a:tc>
                <a:tc>
                  <a:txBody>
                    <a:bodyPr/>
                    <a:lstStyle/>
                    <a:p>
                      <a:pPr marL="53975" marR="52070" algn="ctr">
                        <a:spcBef>
                          <a:spcPts val="35"/>
                        </a:spcBef>
                        <a:spcAft>
                          <a:spcPts val="0"/>
                        </a:spcAft>
                      </a:pPr>
                      <a:r>
                        <a:rPr lang="en-US" sz="1200">
                          <a:effectLst/>
                        </a:rPr>
                        <a:t>O (ಒ)</a:t>
                      </a:r>
                      <a:endParaRPr lang="en-US" sz="1100">
                        <a:effectLst/>
                        <a:latin typeface="Times New Roman"/>
                        <a:ea typeface="Times New Roman"/>
                      </a:endParaRPr>
                    </a:p>
                  </a:txBody>
                  <a:tcPr marL="0" marR="0" marT="0" marB="0"/>
                </a:tc>
                <a:tc>
                  <a:txBody>
                    <a:bodyPr/>
                    <a:lstStyle/>
                    <a:p>
                      <a:pPr marL="52705" marR="49530" algn="ctr">
                        <a:spcBef>
                          <a:spcPts val="1085"/>
                        </a:spcBef>
                        <a:spcAft>
                          <a:spcPts val="0"/>
                        </a:spcAft>
                      </a:pPr>
                      <a:r>
                        <a:rPr lang="en-US" sz="1200">
                          <a:effectLst/>
                        </a:rPr>
                        <a:t>22.</a:t>
                      </a:r>
                      <a:endParaRPr lang="en-US" sz="1100">
                        <a:effectLst/>
                        <a:latin typeface="Times New Roman"/>
                        <a:ea typeface="Times New Roman"/>
                      </a:endParaRPr>
                    </a:p>
                  </a:txBody>
                  <a:tcPr marL="0" marR="0" marT="0" marB="0"/>
                </a:tc>
                <a:tc>
                  <a:txBody>
                    <a:bodyPr/>
                    <a:lstStyle/>
                    <a:p>
                      <a:pPr marL="53340" marR="50165" algn="ctr">
                        <a:spcBef>
                          <a:spcPts val="35"/>
                        </a:spcBef>
                        <a:spcAft>
                          <a:spcPts val="0"/>
                        </a:spcAft>
                      </a:pPr>
                      <a:r>
                        <a:rPr lang="en-US" sz="1200">
                          <a:effectLst/>
                        </a:rPr>
                        <a:t>U (ಉ)</a:t>
                      </a:r>
                      <a:endParaRPr lang="en-US" sz="1100">
                        <a:effectLst/>
                        <a:latin typeface="Times New Roman"/>
                        <a:ea typeface="Times New Roman"/>
                      </a:endParaRPr>
                    </a:p>
                  </a:txBody>
                  <a:tcPr marL="0" marR="0" marT="0" marB="0"/>
                </a:tc>
                <a:extLst>
                  <a:ext uri="{0D108BD9-81ED-4DB2-BD59-A6C34878D82A}">
                    <a16:rowId xmlns:a16="http://schemas.microsoft.com/office/drawing/2014/main" val="10001"/>
                  </a:ext>
                </a:extLst>
              </a:tr>
              <a:tr h="541230">
                <a:tc>
                  <a:txBody>
                    <a:bodyPr/>
                    <a:lstStyle/>
                    <a:p>
                      <a:pPr marL="53975" marR="49530" algn="ctr">
                        <a:spcBef>
                          <a:spcPts val="1085"/>
                        </a:spcBef>
                        <a:spcAft>
                          <a:spcPts val="0"/>
                        </a:spcAft>
                      </a:pPr>
                      <a:r>
                        <a:rPr lang="en-US" sz="1200">
                          <a:effectLst/>
                        </a:rPr>
                        <a:t>2.</a:t>
                      </a:r>
                      <a:endParaRPr lang="en-US" sz="1100">
                        <a:effectLst/>
                        <a:latin typeface="Times New Roman"/>
                        <a:ea typeface="Times New Roman"/>
                      </a:endParaRPr>
                    </a:p>
                  </a:txBody>
                  <a:tcPr marL="0" marR="0" marT="0" marB="0"/>
                </a:tc>
                <a:tc>
                  <a:txBody>
                    <a:bodyPr/>
                    <a:lstStyle/>
                    <a:p>
                      <a:pPr marL="53975" marR="50165" algn="ctr">
                        <a:spcBef>
                          <a:spcPts val="35"/>
                        </a:spcBef>
                        <a:spcAft>
                          <a:spcPts val="0"/>
                        </a:spcAft>
                      </a:pPr>
                      <a:r>
                        <a:rPr lang="en-US" sz="1200">
                          <a:effectLst/>
                        </a:rPr>
                        <a:t>Ba (ಬ)</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9.</a:t>
                      </a:r>
                      <a:endParaRPr lang="en-US" sz="1100">
                        <a:effectLst/>
                        <a:latin typeface="Times New Roman"/>
                        <a:ea typeface="Times New Roman"/>
                      </a:endParaRPr>
                    </a:p>
                  </a:txBody>
                  <a:tcPr marL="0" marR="0" marT="0" marB="0"/>
                </a:tc>
                <a:tc>
                  <a:txBody>
                    <a:bodyPr/>
                    <a:lstStyle/>
                    <a:p>
                      <a:pPr marL="53975" marR="48895" algn="ctr">
                        <a:spcBef>
                          <a:spcPts val="35"/>
                        </a:spcBef>
                        <a:spcAft>
                          <a:spcPts val="0"/>
                        </a:spcAft>
                      </a:pPr>
                      <a:r>
                        <a:rPr lang="en-US" sz="1200">
                          <a:effectLst/>
                        </a:rPr>
                        <a:t>Ja (ಜ)</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16.</a:t>
                      </a:r>
                      <a:endParaRPr lang="en-US" sz="1100">
                        <a:effectLst/>
                        <a:latin typeface="Times New Roman"/>
                        <a:ea typeface="Times New Roman"/>
                      </a:endParaRPr>
                    </a:p>
                  </a:txBody>
                  <a:tcPr marL="0" marR="0" marT="0" marB="0"/>
                </a:tc>
                <a:tc>
                  <a:txBody>
                    <a:bodyPr/>
                    <a:lstStyle/>
                    <a:p>
                      <a:pPr marL="53975" marR="52070" algn="ctr">
                        <a:spcBef>
                          <a:spcPts val="35"/>
                        </a:spcBef>
                        <a:spcAft>
                          <a:spcPts val="0"/>
                        </a:spcAft>
                      </a:pPr>
                      <a:r>
                        <a:rPr lang="en-US" sz="1200">
                          <a:effectLst/>
                        </a:rPr>
                        <a:t>Pa (ಪ)</a:t>
                      </a:r>
                      <a:endParaRPr lang="en-US" sz="1100">
                        <a:effectLst/>
                        <a:latin typeface="Times New Roman"/>
                        <a:ea typeface="Times New Roman"/>
                      </a:endParaRPr>
                    </a:p>
                  </a:txBody>
                  <a:tcPr marL="0" marR="0" marT="0" marB="0"/>
                </a:tc>
                <a:tc>
                  <a:txBody>
                    <a:bodyPr/>
                    <a:lstStyle/>
                    <a:p>
                      <a:pPr marL="52705" marR="49530" algn="ctr">
                        <a:spcBef>
                          <a:spcPts val="1085"/>
                        </a:spcBef>
                        <a:spcAft>
                          <a:spcPts val="0"/>
                        </a:spcAft>
                      </a:pPr>
                      <a:r>
                        <a:rPr lang="en-US" sz="1200">
                          <a:effectLst/>
                        </a:rPr>
                        <a:t>23.</a:t>
                      </a:r>
                      <a:endParaRPr lang="en-US" sz="1100">
                        <a:effectLst/>
                        <a:latin typeface="Times New Roman"/>
                        <a:ea typeface="Times New Roman"/>
                      </a:endParaRPr>
                    </a:p>
                  </a:txBody>
                  <a:tcPr marL="0" marR="0" marT="0" marB="0"/>
                </a:tc>
                <a:tc>
                  <a:txBody>
                    <a:bodyPr/>
                    <a:lstStyle/>
                    <a:p>
                      <a:pPr marL="53340" marR="50165" algn="ctr">
                        <a:spcBef>
                          <a:spcPts val="35"/>
                        </a:spcBef>
                        <a:spcAft>
                          <a:spcPts val="0"/>
                        </a:spcAft>
                      </a:pPr>
                      <a:r>
                        <a:rPr lang="en-US" sz="1200">
                          <a:effectLst/>
                        </a:rPr>
                        <a:t>Va (಴)</a:t>
                      </a:r>
                      <a:endParaRPr lang="en-US" sz="1100">
                        <a:effectLst/>
                        <a:latin typeface="Times New Roman"/>
                        <a:ea typeface="Times New Roman"/>
                      </a:endParaRPr>
                    </a:p>
                  </a:txBody>
                  <a:tcPr marL="0" marR="0" marT="0" marB="0"/>
                </a:tc>
                <a:extLst>
                  <a:ext uri="{0D108BD9-81ED-4DB2-BD59-A6C34878D82A}">
                    <a16:rowId xmlns:a16="http://schemas.microsoft.com/office/drawing/2014/main" val="10002"/>
                  </a:ext>
                </a:extLst>
              </a:tr>
              <a:tr h="539530">
                <a:tc>
                  <a:txBody>
                    <a:bodyPr/>
                    <a:lstStyle/>
                    <a:p>
                      <a:pPr marL="53975" marR="49530" algn="ctr">
                        <a:spcBef>
                          <a:spcPts val="1085"/>
                        </a:spcBef>
                        <a:spcAft>
                          <a:spcPts val="0"/>
                        </a:spcAft>
                      </a:pPr>
                      <a:r>
                        <a:rPr lang="en-US" sz="1200">
                          <a:effectLst/>
                        </a:rPr>
                        <a:t>3.</a:t>
                      </a:r>
                      <a:endParaRPr lang="en-US" sz="1100">
                        <a:effectLst/>
                        <a:latin typeface="Times New Roman"/>
                        <a:ea typeface="Times New Roman"/>
                      </a:endParaRPr>
                    </a:p>
                  </a:txBody>
                  <a:tcPr marL="0" marR="0" marT="0" marB="0"/>
                </a:tc>
                <a:tc>
                  <a:txBody>
                    <a:bodyPr/>
                    <a:lstStyle/>
                    <a:p>
                      <a:pPr marL="53975" marR="50165" algn="ctr">
                        <a:spcBef>
                          <a:spcPts val="35"/>
                        </a:spcBef>
                        <a:spcAft>
                          <a:spcPts val="0"/>
                        </a:spcAft>
                      </a:pPr>
                      <a:r>
                        <a:rPr lang="en-US" sz="1200">
                          <a:effectLst/>
                        </a:rPr>
                        <a:t>Cha (ಚ)</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10.</a:t>
                      </a:r>
                      <a:endParaRPr lang="en-US" sz="1100">
                        <a:effectLst/>
                        <a:latin typeface="Times New Roman"/>
                        <a:ea typeface="Times New Roman"/>
                      </a:endParaRPr>
                    </a:p>
                  </a:txBody>
                  <a:tcPr marL="0" marR="0" marT="0" marB="0"/>
                </a:tc>
                <a:tc>
                  <a:txBody>
                    <a:bodyPr/>
                    <a:lstStyle/>
                    <a:p>
                      <a:pPr marL="53975" marR="50165" algn="ctr">
                        <a:spcBef>
                          <a:spcPts val="35"/>
                        </a:spcBef>
                        <a:spcAft>
                          <a:spcPts val="0"/>
                        </a:spcAft>
                      </a:pPr>
                      <a:r>
                        <a:rPr lang="en-US" sz="1200" dirty="0">
                          <a:effectLst/>
                        </a:rPr>
                        <a:t>Ka (ಕ)</a:t>
                      </a:r>
                      <a:endParaRPr lang="en-US" sz="1100" dirty="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17.</a:t>
                      </a:r>
                      <a:endParaRPr lang="en-US" sz="1100">
                        <a:effectLst/>
                        <a:latin typeface="Times New Roman"/>
                        <a:ea typeface="Times New Roman"/>
                      </a:endParaRPr>
                    </a:p>
                  </a:txBody>
                  <a:tcPr marL="0" marR="0" marT="0" marB="0"/>
                </a:tc>
                <a:tc>
                  <a:txBody>
                    <a:bodyPr/>
                    <a:lstStyle/>
                    <a:p>
                      <a:pPr marL="53975" marR="52070" algn="ctr">
                        <a:spcBef>
                          <a:spcPts val="35"/>
                        </a:spcBef>
                        <a:spcAft>
                          <a:spcPts val="0"/>
                        </a:spcAft>
                      </a:pPr>
                      <a:r>
                        <a:rPr lang="en-US" sz="1200">
                          <a:effectLst/>
                        </a:rPr>
                        <a:t>Ra (ರ)</a:t>
                      </a:r>
                      <a:endParaRPr lang="en-US" sz="1100">
                        <a:effectLst/>
                        <a:latin typeface="Times New Roman"/>
                        <a:ea typeface="Times New Roman"/>
                      </a:endParaRPr>
                    </a:p>
                  </a:txBody>
                  <a:tcPr marL="0" marR="0" marT="0" marB="0"/>
                </a:tc>
                <a:tc>
                  <a:txBody>
                    <a:bodyPr/>
                    <a:lstStyle/>
                    <a:p>
                      <a:pPr marL="52705" marR="49530" algn="ctr">
                        <a:spcBef>
                          <a:spcPts val="1085"/>
                        </a:spcBef>
                        <a:spcAft>
                          <a:spcPts val="0"/>
                        </a:spcAft>
                      </a:pPr>
                      <a:r>
                        <a:rPr lang="en-US" sz="1200">
                          <a:effectLst/>
                        </a:rPr>
                        <a:t>24.</a:t>
                      </a:r>
                      <a:endParaRPr lang="en-US" sz="1100">
                        <a:effectLst/>
                        <a:latin typeface="Times New Roman"/>
                        <a:ea typeface="Times New Roman"/>
                      </a:endParaRPr>
                    </a:p>
                  </a:txBody>
                  <a:tcPr marL="0" marR="0" marT="0" marB="0"/>
                </a:tc>
                <a:tc>
                  <a:txBody>
                    <a:bodyPr/>
                    <a:lstStyle/>
                    <a:p>
                      <a:pPr marL="53975" marR="49530" algn="ctr">
                        <a:spcBef>
                          <a:spcPts val="35"/>
                        </a:spcBef>
                        <a:spcAft>
                          <a:spcPts val="0"/>
                        </a:spcAft>
                      </a:pPr>
                      <a:r>
                        <a:rPr lang="en-US" sz="1200">
                          <a:effectLst/>
                        </a:rPr>
                        <a:t>Ya (ಯ)</a:t>
                      </a:r>
                      <a:endParaRPr lang="en-US" sz="1100">
                        <a:effectLst/>
                        <a:latin typeface="Times New Roman"/>
                        <a:ea typeface="Times New Roman"/>
                      </a:endParaRPr>
                    </a:p>
                  </a:txBody>
                  <a:tcPr marL="0" marR="0" marT="0" marB="0"/>
                </a:tc>
                <a:extLst>
                  <a:ext uri="{0D108BD9-81ED-4DB2-BD59-A6C34878D82A}">
                    <a16:rowId xmlns:a16="http://schemas.microsoft.com/office/drawing/2014/main" val="10003"/>
                  </a:ext>
                </a:extLst>
              </a:tr>
              <a:tr h="541230">
                <a:tc>
                  <a:txBody>
                    <a:bodyPr/>
                    <a:lstStyle/>
                    <a:p>
                      <a:pPr marL="53975" marR="49530" algn="ctr">
                        <a:spcBef>
                          <a:spcPts val="1095"/>
                        </a:spcBef>
                        <a:spcAft>
                          <a:spcPts val="0"/>
                        </a:spcAft>
                      </a:pPr>
                      <a:r>
                        <a:rPr lang="en-US" sz="1200">
                          <a:effectLst/>
                        </a:rPr>
                        <a:t>4.</a:t>
                      </a:r>
                      <a:endParaRPr lang="en-US" sz="1100">
                        <a:effectLst/>
                        <a:latin typeface="Times New Roman"/>
                        <a:ea typeface="Times New Roman"/>
                      </a:endParaRPr>
                    </a:p>
                  </a:txBody>
                  <a:tcPr marL="0" marR="0" marT="0" marB="0"/>
                </a:tc>
                <a:tc>
                  <a:txBody>
                    <a:bodyPr/>
                    <a:lstStyle/>
                    <a:p>
                      <a:pPr marL="53975" marR="51435" algn="ctr">
                        <a:spcBef>
                          <a:spcPts val="45"/>
                        </a:spcBef>
                        <a:spcAft>
                          <a:spcPts val="0"/>
                        </a:spcAft>
                      </a:pPr>
                      <a:r>
                        <a:rPr lang="en-US" sz="1200">
                          <a:effectLst/>
                        </a:rPr>
                        <a:t>Da (ಡ)</a:t>
                      </a:r>
                      <a:endParaRPr lang="en-US" sz="1100">
                        <a:effectLst/>
                        <a:latin typeface="Times New Roman"/>
                        <a:ea typeface="Times New Roman"/>
                      </a:endParaRPr>
                    </a:p>
                  </a:txBody>
                  <a:tcPr marL="0" marR="0" marT="0" marB="0"/>
                </a:tc>
                <a:tc>
                  <a:txBody>
                    <a:bodyPr/>
                    <a:lstStyle/>
                    <a:p>
                      <a:pPr marL="53340" marR="49530" algn="ctr">
                        <a:spcBef>
                          <a:spcPts val="1095"/>
                        </a:spcBef>
                        <a:spcAft>
                          <a:spcPts val="0"/>
                        </a:spcAft>
                      </a:pPr>
                      <a:r>
                        <a:rPr lang="en-US" sz="1200">
                          <a:effectLst/>
                        </a:rPr>
                        <a:t>11.</a:t>
                      </a:r>
                      <a:endParaRPr lang="en-US" sz="1100">
                        <a:effectLst/>
                        <a:latin typeface="Times New Roman"/>
                        <a:ea typeface="Times New Roman"/>
                      </a:endParaRPr>
                    </a:p>
                  </a:txBody>
                  <a:tcPr marL="0" marR="0" marT="0" marB="0"/>
                </a:tc>
                <a:tc>
                  <a:txBody>
                    <a:bodyPr/>
                    <a:lstStyle/>
                    <a:p>
                      <a:pPr marL="52070" marR="50165" algn="ctr">
                        <a:spcBef>
                          <a:spcPts val="45"/>
                        </a:spcBef>
                        <a:spcAft>
                          <a:spcPts val="0"/>
                        </a:spcAft>
                      </a:pPr>
                      <a:r>
                        <a:rPr lang="en-US" sz="1200">
                          <a:effectLst/>
                        </a:rPr>
                        <a:t>La (ಲ)</a:t>
                      </a:r>
                      <a:endParaRPr lang="en-US" sz="1100">
                        <a:effectLst/>
                        <a:latin typeface="Times New Roman"/>
                        <a:ea typeface="Times New Roman"/>
                      </a:endParaRPr>
                    </a:p>
                  </a:txBody>
                  <a:tcPr marL="0" marR="0" marT="0" marB="0"/>
                </a:tc>
                <a:tc>
                  <a:txBody>
                    <a:bodyPr/>
                    <a:lstStyle/>
                    <a:p>
                      <a:pPr marL="53340" marR="49530" algn="ctr">
                        <a:spcBef>
                          <a:spcPts val="1095"/>
                        </a:spcBef>
                        <a:spcAft>
                          <a:spcPts val="0"/>
                        </a:spcAft>
                      </a:pPr>
                      <a:r>
                        <a:rPr lang="en-US" sz="1200">
                          <a:effectLst/>
                        </a:rPr>
                        <a:t>18.</a:t>
                      </a:r>
                      <a:endParaRPr lang="en-US" sz="1100">
                        <a:effectLst/>
                        <a:latin typeface="Times New Roman"/>
                        <a:ea typeface="Times New Roman"/>
                      </a:endParaRPr>
                    </a:p>
                  </a:txBody>
                  <a:tcPr marL="0" marR="0" marT="0" marB="0"/>
                </a:tc>
                <a:tc>
                  <a:txBody>
                    <a:bodyPr/>
                    <a:lstStyle/>
                    <a:p>
                      <a:pPr marL="52070" marR="52070" algn="ctr">
                        <a:spcBef>
                          <a:spcPts val="45"/>
                        </a:spcBef>
                        <a:spcAft>
                          <a:spcPts val="0"/>
                        </a:spcAft>
                      </a:pPr>
                      <a:r>
                        <a:rPr lang="en-US" sz="1200" dirty="0">
                          <a:effectLst/>
                        </a:rPr>
                        <a:t>Sha (ವ)</a:t>
                      </a:r>
                      <a:endParaRPr lang="en-US" sz="1100" dirty="0">
                        <a:effectLst/>
                        <a:latin typeface="Times New Roman"/>
                        <a:ea typeface="Times New Roman"/>
                      </a:endParaRPr>
                    </a:p>
                  </a:txBody>
                  <a:tcPr marL="0" marR="0" marT="0" marB="0"/>
                </a:tc>
                <a:tc>
                  <a:txBody>
                    <a:bodyPr/>
                    <a:lstStyle/>
                    <a:p>
                      <a:pPr marL="52705" marR="49530" algn="ctr">
                        <a:spcBef>
                          <a:spcPts val="1095"/>
                        </a:spcBef>
                        <a:spcAft>
                          <a:spcPts val="0"/>
                        </a:spcAft>
                      </a:pPr>
                      <a:r>
                        <a:rPr lang="en-US" sz="1200">
                          <a:effectLst/>
                        </a:rPr>
                        <a:t>25.</a:t>
                      </a:r>
                      <a:endParaRPr lang="en-US" sz="1100">
                        <a:effectLst/>
                        <a:latin typeface="Times New Roman"/>
                        <a:ea typeface="Times New Roman"/>
                      </a:endParaRPr>
                    </a:p>
                  </a:txBody>
                  <a:tcPr marL="0" marR="0" marT="0" marB="0"/>
                </a:tc>
                <a:tc>
                  <a:txBody>
                    <a:bodyPr/>
                    <a:lstStyle/>
                    <a:p>
                      <a:pPr marL="53340" marR="50165" algn="ctr">
                        <a:spcBef>
                          <a:spcPts val="45"/>
                        </a:spcBef>
                        <a:spcAft>
                          <a:spcPts val="0"/>
                        </a:spcAft>
                      </a:pPr>
                      <a:r>
                        <a:rPr lang="en-US" sz="1200">
                          <a:effectLst/>
                        </a:rPr>
                        <a:t>Au (ಔ)</a:t>
                      </a:r>
                      <a:endParaRPr lang="en-US" sz="1100">
                        <a:effectLst/>
                        <a:latin typeface="Times New Roman"/>
                        <a:ea typeface="Times New Roman"/>
                      </a:endParaRPr>
                    </a:p>
                  </a:txBody>
                  <a:tcPr marL="0" marR="0" marT="0" marB="0"/>
                </a:tc>
                <a:extLst>
                  <a:ext uri="{0D108BD9-81ED-4DB2-BD59-A6C34878D82A}">
                    <a16:rowId xmlns:a16="http://schemas.microsoft.com/office/drawing/2014/main" val="10004"/>
                  </a:ext>
                </a:extLst>
              </a:tr>
              <a:tr h="542079">
                <a:tc>
                  <a:txBody>
                    <a:bodyPr/>
                    <a:lstStyle/>
                    <a:p>
                      <a:pPr marL="53975" marR="49530" algn="ctr">
                        <a:spcBef>
                          <a:spcPts val="535"/>
                        </a:spcBef>
                        <a:spcAft>
                          <a:spcPts val="0"/>
                        </a:spcAft>
                      </a:pPr>
                      <a:r>
                        <a:rPr lang="en-US" sz="1200">
                          <a:effectLst/>
                        </a:rPr>
                        <a:t>5.</a:t>
                      </a:r>
                      <a:endParaRPr lang="en-US" sz="1100">
                        <a:effectLst/>
                        <a:latin typeface="Times New Roman"/>
                        <a:ea typeface="Times New Roman"/>
                      </a:endParaRPr>
                    </a:p>
                  </a:txBody>
                  <a:tcPr marL="0" marR="0" marT="0" marB="0"/>
                </a:tc>
                <a:tc>
                  <a:txBody>
                    <a:bodyPr/>
                    <a:lstStyle/>
                    <a:p>
                      <a:pPr marL="53975" marR="50165" algn="ctr">
                        <a:spcBef>
                          <a:spcPts val="35"/>
                        </a:spcBef>
                        <a:spcAft>
                          <a:spcPts val="0"/>
                        </a:spcAft>
                      </a:pPr>
                      <a:r>
                        <a:rPr lang="en-US" sz="1200">
                          <a:effectLst/>
                        </a:rPr>
                        <a:t>E (ಇ)</a:t>
                      </a:r>
                      <a:endParaRPr lang="en-US" sz="1100">
                        <a:effectLst/>
                        <a:latin typeface="Times New Roman"/>
                        <a:ea typeface="Times New Roman"/>
                      </a:endParaRPr>
                    </a:p>
                  </a:txBody>
                  <a:tcPr marL="0" marR="0" marT="0" marB="0"/>
                </a:tc>
                <a:tc>
                  <a:txBody>
                    <a:bodyPr/>
                    <a:lstStyle/>
                    <a:p>
                      <a:pPr marL="53340" marR="49530" algn="ctr">
                        <a:spcBef>
                          <a:spcPts val="535"/>
                        </a:spcBef>
                        <a:spcAft>
                          <a:spcPts val="0"/>
                        </a:spcAft>
                      </a:pPr>
                      <a:r>
                        <a:rPr lang="en-US" sz="1200">
                          <a:effectLst/>
                        </a:rPr>
                        <a:t>12.</a:t>
                      </a:r>
                      <a:endParaRPr lang="en-US" sz="1100">
                        <a:effectLst/>
                        <a:latin typeface="Times New Roman"/>
                        <a:ea typeface="Times New Roman"/>
                      </a:endParaRPr>
                    </a:p>
                  </a:txBody>
                  <a:tcPr marL="0" marR="0" marT="0" marB="0"/>
                </a:tc>
                <a:tc>
                  <a:txBody>
                    <a:bodyPr/>
                    <a:lstStyle/>
                    <a:p>
                      <a:pPr marL="53975" marR="48895" algn="ctr">
                        <a:spcBef>
                          <a:spcPts val="35"/>
                        </a:spcBef>
                        <a:spcAft>
                          <a:spcPts val="0"/>
                        </a:spcAft>
                      </a:pPr>
                      <a:r>
                        <a:rPr lang="en-US" sz="1200" dirty="0" err="1">
                          <a:effectLst/>
                        </a:rPr>
                        <a:t>Laa</a:t>
                      </a:r>
                      <a:r>
                        <a:rPr lang="en-US" sz="1200" dirty="0">
                          <a:effectLst/>
                        </a:rPr>
                        <a:t> (ಳ)</a:t>
                      </a:r>
                      <a:endParaRPr lang="en-US" sz="1100" dirty="0">
                        <a:effectLst/>
                        <a:latin typeface="Times New Roman"/>
                        <a:ea typeface="Times New Roman"/>
                      </a:endParaRPr>
                    </a:p>
                  </a:txBody>
                  <a:tcPr marL="0" marR="0" marT="0" marB="0"/>
                </a:tc>
                <a:tc>
                  <a:txBody>
                    <a:bodyPr/>
                    <a:lstStyle/>
                    <a:p>
                      <a:pPr marL="53340" marR="49530" algn="ctr">
                        <a:spcBef>
                          <a:spcPts val="535"/>
                        </a:spcBef>
                        <a:spcAft>
                          <a:spcPts val="0"/>
                        </a:spcAft>
                      </a:pPr>
                      <a:r>
                        <a:rPr lang="en-US" sz="1200">
                          <a:effectLst/>
                        </a:rPr>
                        <a:t>19.</a:t>
                      </a:r>
                      <a:endParaRPr lang="en-US" sz="1100">
                        <a:effectLst/>
                        <a:latin typeface="Times New Roman"/>
                        <a:ea typeface="Times New Roman"/>
                      </a:endParaRPr>
                    </a:p>
                  </a:txBody>
                  <a:tcPr marL="0" marR="0" marT="0" marB="0"/>
                </a:tc>
                <a:tc>
                  <a:txBody>
                    <a:bodyPr/>
                    <a:lstStyle/>
                    <a:p>
                      <a:pPr marL="53975" marR="52070" algn="ctr">
                        <a:spcBef>
                          <a:spcPts val="35"/>
                        </a:spcBef>
                        <a:spcAft>
                          <a:spcPts val="0"/>
                        </a:spcAft>
                      </a:pPr>
                      <a:r>
                        <a:rPr lang="en-US" sz="1200">
                          <a:effectLst/>
                        </a:rPr>
                        <a:t>Sa (ಸ)</a:t>
                      </a:r>
                      <a:endParaRPr lang="en-US" sz="1100">
                        <a:effectLst/>
                        <a:latin typeface="Times New Roman"/>
                        <a:ea typeface="Times New Roman"/>
                      </a:endParaRPr>
                    </a:p>
                  </a:txBody>
                  <a:tcPr marL="0" marR="0" marT="0" marB="0"/>
                </a:tc>
                <a:tc>
                  <a:txBody>
                    <a:bodyPr/>
                    <a:lstStyle/>
                    <a:p>
                      <a:pPr marL="52705" marR="49530" algn="ctr">
                        <a:spcBef>
                          <a:spcPts val="535"/>
                        </a:spcBef>
                        <a:spcAft>
                          <a:spcPts val="0"/>
                        </a:spcAft>
                      </a:pPr>
                      <a:r>
                        <a:rPr lang="en-US" sz="1200">
                          <a:effectLst/>
                        </a:rPr>
                        <a:t>26.</a:t>
                      </a:r>
                      <a:endParaRPr lang="en-US" sz="1100">
                        <a:effectLst/>
                        <a:latin typeface="Times New Roman"/>
                        <a:ea typeface="Times New Roman"/>
                      </a:endParaRPr>
                    </a:p>
                  </a:txBody>
                  <a:tcPr marL="0" marR="0" marT="0" marB="0"/>
                </a:tc>
                <a:tc>
                  <a:txBody>
                    <a:bodyPr/>
                    <a:lstStyle/>
                    <a:p>
                      <a:pPr marL="52070" marR="50165" algn="ctr">
                        <a:spcBef>
                          <a:spcPts val="550"/>
                        </a:spcBef>
                        <a:spcAft>
                          <a:spcPts val="0"/>
                        </a:spcAft>
                      </a:pPr>
                      <a:r>
                        <a:rPr lang="en-US" sz="1200">
                          <a:effectLst/>
                        </a:rPr>
                        <a:t>Dha(ದ)</a:t>
                      </a:r>
                      <a:endParaRPr lang="en-US" sz="1100">
                        <a:effectLst/>
                        <a:latin typeface="Times New Roman"/>
                        <a:ea typeface="Times New Roman"/>
                      </a:endParaRPr>
                    </a:p>
                  </a:txBody>
                  <a:tcPr marL="0" marR="0" marT="0" marB="0"/>
                </a:tc>
                <a:extLst>
                  <a:ext uri="{0D108BD9-81ED-4DB2-BD59-A6C34878D82A}">
                    <a16:rowId xmlns:a16="http://schemas.microsoft.com/office/drawing/2014/main" val="10005"/>
                  </a:ext>
                </a:extLst>
              </a:tr>
              <a:tr h="539530">
                <a:tc>
                  <a:txBody>
                    <a:bodyPr/>
                    <a:lstStyle/>
                    <a:p>
                      <a:pPr marL="53975" marR="49530" algn="ctr">
                        <a:spcBef>
                          <a:spcPts val="1085"/>
                        </a:spcBef>
                        <a:spcAft>
                          <a:spcPts val="0"/>
                        </a:spcAft>
                      </a:pPr>
                      <a:r>
                        <a:rPr lang="en-US" sz="1200">
                          <a:effectLst/>
                        </a:rPr>
                        <a:t>6.</a:t>
                      </a:r>
                      <a:endParaRPr lang="en-US" sz="1100">
                        <a:effectLst/>
                        <a:latin typeface="Times New Roman"/>
                        <a:ea typeface="Times New Roman"/>
                      </a:endParaRPr>
                    </a:p>
                  </a:txBody>
                  <a:tcPr marL="0" marR="0" marT="0" marB="0"/>
                </a:tc>
                <a:tc>
                  <a:txBody>
                    <a:bodyPr/>
                    <a:lstStyle/>
                    <a:p>
                      <a:pPr marL="53975" marR="51435" algn="ctr">
                        <a:spcBef>
                          <a:spcPts val="35"/>
                        </a:spcBef>
                        <a:spcAft>
                          <a:spcPts val="0"/>
                        </a:spcAft>
                      </a:pPr>
                      <a:r>
                        <a:rPr lang="en-US" sz="1200">
                          <a:effectLst/>
                        </a:rPr>
                        <a:t>Ga (ಗ)</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13.</a:t>
                      </a:r>
                      <a:endParaRPr lang="en-US" sz="1100">
                        <a:effectLst/>
                        <a:latin typeface="Times New Roman"/>
                        <a:ea typeface="Times New Roman"/>
                      </a:endParaRPr>
                    </a:p>
                  </a:txBody>
                  <a:tcPr marL="0" marR="0" marT="0" marB="0"/>
                </a:tc>
                <a:tc>
                  <a:txBody>
                    <a:bodyPr/>
                    <a:lstStyle/>
                    <a:p>
                      <a:pPr marL="53975" marR="50165" algn="ctr">
                        <a:spcBef>
                          <a:spcPts val="35"/>
                        </a:spcBef>
                        <a:spcAft>
                          <a:spcPts val="0"/>
                        </a:spcAft>
                      </a:pPr>
                      <a:r>
                        <a:rPr lang="en-US" sz="1200">
                          <a:effectLst/>
                        </a:rPr>
                        <a:t>Ma (ಮ)</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20.</a:t>
                      </a:r>
                      <a:endParaRPr lang="en-US" sz="1100">
                        <a:effectLst/>
                        <a:latin typeface="Times New Roman"/>
                        <a:ea typeface="Times New Roman"/>
                      </a:endParaRPr>
                    </a:p>
                  </a:txBody>
                  <a:tcPr marL="0" marR="0" marT="0" marB="0"/>
                </a:tc>
                <a:tc>
                  <a:txBody>
                    <a:bodyPr/>
                    <a:lstStyle/>
                    <a:p>
                      <a:pPr marL="52070" marR="52070" algn="ctr">
                        <a:spcBef>
                          <a:spcPts val="35"/>
                        </a:spcBef>
                        <a:spcAft>
                          <a:spcPts val="0"/>
                        </a:spcAft>
                      </a:pPr>
                      <a:r>
                        <a:rPr lang="en-US" sz="1200">
                          <a:effectLst/>
                        </a:rPr>
                        <a:t>Ta (ಟ)</a:t>
                      </a:r>
                      <a:endParaRPr lang="en-US" sz="1100">
                        <a:effectLst/>
                        <a:latin typeface="Times New Roman"/>
                        <a:ea typeface="Times New Roman"/>
                      </a:endParaRPr>
                    </a:p>
                  </a:txBody>
                  <a:tcPr marL="0" marR="0" marT="0" marB="0"/>
                </a:tc>
                <a:tc>
                  <a:txBody>
                    <a:bodyPr/>
                    <a:lstStyle/>
                    <a:p>
                      <a:pPr marL="0" marR="0" algn="l">
                        <a:spcBef>
                          <a:spcPts val="0"/>
                        </a:spcBef>
                        <a:spcAft>
                          <a:spcPts val="0"/>
                        </a:spcAft>
                      </a:pPr>
                      <a:r>
                        <a:rPr lang="en-US" sz="1100">
                          <a:effectLst/>
                        </a:rPr>
                        <a:t> </a:t>
                      </a:r>
                      <a:endParaRPr lang="en-US" sz="1100">
                        <a:effectLst/>
                        <a:latin typeface="Times New Roman"/>
                        <a:ea typeface="Times New Roman"/>
                      </a:endParaRPr>
                    </a:p>
                  </a:txBody>
                  <a:tcPr marL="0" marR="0" marT="0" marB="0"/>
                </a:tc>
                <a:tc>
                  <a:txBody>
                    <a:bodyPr/>
                    <a:lstStyle/>
                    <a:p>
                      <a:pPr marL="0" marR="0" algn="l">
                        <a:spcBef>
                          <a:spcPts val="0"/>
                        </a:spcBef>
                        <a:spcAft>
                          <a:spcPts val="0"/>
                        </a:spcAft>
                      </a:pPr>
                      <a:r>
                        <a:rPr lang="en-US" sz="1100">
                          <a:effectLst/>
                        </a:rPr>
                        <a:t> </a:t>
                      </a:r>
                      <a:endParaRPr lang="en-US" sz="1100">
                        <a:effectLst/>
                        <a:latin typeface="Times New Roman"/>
                        <a:ea typeface="Times New Roman"/>
                      </a:endParaRPr>
                    </a:p>
                  </a:txBody>
                  <a:tcPr marL="0" marR="0" marT="0" marB="0"/>
                </a:tc>
                <a:extLst>
                  <a:ext uri="{0D108BD9-81ED-4DB2-BD59-A6C34878D82A}">
                    <a16:rowId xmlns:a16="http://schemas.microsoft.com/office/drawing/2014/main" val="10006"/>
                  </a:ext>
                </a:extLst>
              </a:tr>
              <a:tr h="541230">
                <a:tc>
                  <a:txBody>
                    <a:bodyPr/>
                    <a:lstStyle/>
                    <a:p>
                      <a:pPr marL="53975" marR="49530" algn="ctr">
                        <a:spcBef>
                          <a:spcPts val="1085"/>
                        </a:spcBef>
                        <a:spcAft>
                          <a:spcPts val="0"/>
                        </a:spcAft>
                      </a:pPr>
                      <a:r>
                        <a:rPr lang="en-US" sz="1200">
                          <a:effectLst/>
                        </a:rPr>
                        <a:t>7.</a:t>
                      </a:r>
                      <a:endParaRPr lang="en-US" sz="1100">
                        <a:effectLst/>
                        <a:latin typeface="Times New Roman"/>
                        <a:ea typeface="Times New Roman"/>
                      </a:endParaRPr>
                    </a:p>
                  </a:txBody>
                  <a:tcPr marL="0" marR="0" marT="0" marB="0"/>
                </a:tc>
                <a:tc>
                  <a:txBody>
                    <a:bodyPr/>
                    <a:lstStyle/>
                    <a:p>
                      <a:pPr marL="52705" marR="52070" algn="ctr">
                        <a:spcBef>
                          <a:spcPts val="35"/>
                        </a:spcBef>
                        <a:spcAft>
                          <a:spcPts val="0"/>
                        </a:spcAft>
                      </a:pPr>
                      <a:r>
                        <a:rPr lang="en-US" sz="1200">
                          <a:effectLst/>
                        </a:rPr>
                        <a:t>Ha ( ಹ)</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14.</a:t>
                      </a:r>
                      <a:endParaRPr lang="en-US" sz="1100">
                        <a:effectLst/>
                        <a:latin typeface="Times New Roman"/>
                        <a:ea typeface="Times New Roman"/>
                      </a:endParaRPr>
                    </a:p>
                  </a:txBody>
                  <a:tcPr marL="0" marR="0" marT="0" marB="0"/>
                </a:tc>
                <a:tc>
                  <a:txBody>
                    <a:bodyPr/>
                    <a:lstStyle/>
                    <a:p>
                      <a:pPr marL="53975" marR="50165" algn="ctr">
                        <a:spcBef>
                          <a:spcPts val="35"/>
                        </a:spcBef>
                        <a:spcAft>
                          <a:spcPts val="0"/>
                        </a:spcAft>
                      </a:pPr>
                      <a:r>
                        <a:rPr lang="en-US" sz="1200">
                          <a:effectLst/>
                        </a:rPr>
                        <a:t>Na (ನ)</a:t>
                      </a:r>
                      <a:endParaRPr lang="en-US" sz="1100">
                        <a:effectLst/>
                        <a:latin typeface="Times New Roman"/>
                        <a:ea typeface="Times New Roman"/>
                      </a:endParaRPr>
                    </a:p>
                  </a:txBody>
                  <a:tcPr marL="0" marR="0" marT="0" marB="0"/>
                </a:tc>
                <a:tc>
                  <a:txBody>
                    <a:bodyPr/>
                    <a:lstStyle/>
                    <a:p>
                      <a:pPr marL="53340" marR="49530" algn="ctr">
                        <a:spcBef>
                          <a:spcPts val="1085"/>
                        </a:spcBef>
                        <a:spcAft>
                          <a:spcPts val="0"/>
                        </a:spcAft>
                      </a:pPr>
                      <a:r>
                        <a:rPr lang="en-US" sz="1200">
                          <a:effectLst/>
                        </a:rPr>
                        <a:t>21.</a:t>
                      </a:r>
                      <a:endParaRPr lang="en-US" sz="1100">
                        <a:effectLst/>
                        <a:latin typeface="Times New Roman"/>
                        <a:ea typeface="Times New Roman"/>
                      </a:endParaRPr>
                    </a:p>
                  </a:txBody>
                  <a:tcPr marL="0" marR="0" marT="0" marB="0"/>
                </a:tc>
                <a:tc>
                  <a:txBody>
                    <a:bodyPr/>
                    <a:lstStyle/>
                    <a:p>
                      <a:pPr marL="52070" marR="52070" algn="ctr">
                        <a:spcBef>
                          <a:spcPts val="35"/>
                        </a:spcBef>
                        <a:spcAft>
                          <a:spcPts val="0"/>
                        </a:spcAft>
                      </a:pPr>
                      <a:r>
                        <a:rPr lang="en-US" sz="1200">
                          <a:effectLst/>
                        </a:rPr>
                        <a:t>Tha (ತ)</a:t>
                      </a:r>
                      <a:endParaRPr lang="en-US" sz="1100">
                        <a:effectLst/>
                        <a:latin typeface="Times New Roman"/>
                        <a:ea typeface="Times New Roman"/>
                      </a:endParaRPr>
                    </a:p>
                  </a:txBody>
                  <a:tcPr marL="0" marR="0" marT="0" marB="0"/>
                </a:tc>
                <a:tc>
                  <a:txBody>
                    <a:bodyPr/>
                    <a:lstStyle/>
                    <a:p>
                      <a:pPr marL="0" marR="0" algn="l">
                        <a:spcBef>
                          <a:spcPts val="0"/>
                        </a:spcBef>
                        <a:spcAft>
                          <a:spcPts val="0"/>
                        </a:spcAft>
                      </a:pPr>
                      <a:r>
                        <a:rPr lang="en-US" sz="1100">
                          <a:effectLst/>
                        </a:rPr>
                        <a:t> </a:t>
                      </a:r>
                      <a:endParaRPr lang="en-US" sz="1100">
                        <a:effectLst/>
                        <a:latin typeface="Times New Roman"/>
                        <a:ea typeface="Times New Roman"/>
                      </a:endParaRPr>
                    </a:p>
                  </a:txBody>
                  <a:tcPr marL="0" marR="0" marT="0" marB="0"/>
                </a:tc>
                <a:tc>
                  <a:txBody>
                    <a:bodyPr/>
                    <a:lstStyle/>
                    <a:p>
                      <a:pPr marL="0" marR="0" algn="l">
                        <a:spcBef>
                          <a:spcPts val="0"/>
                        </a:spcBef>
                        <a:spcAft>
                          <a:spcPts val="0"/>
                        </a:spcAft>
                      </a:pPr>
                      <a:r>
                        <a:rPr lang="en-US" sz="1100" dirty="0">
                          <a:effectLst/>
                        </a:rPr>
                        <a:t> </a:t>
                      </a:r>
                      <a:endParaRPr lang="en-US" sz="1100" dirty="0">
                        <a:effectLst/>
                        <a:latin typeface="Times New Roman"/>
                        <a:ea typeface="Times New Roman"/>
                      </a:endParaRPr>
                    </a:p>
                  </a:txBody>
                  <a:tcPr marL="0" marR="0" marT="0" marB="0"/>
                </a:tc>
                <a:extLst>
                  <a:ext uri="{0D108BD9-81ED-4DB2-BD59-A6C34878D82A}">
                    <a16:rowId xmlns:a16="http://schemas.microsoft.com/office/drawing/2014/main" val="10007"/>
                  </a:ext>
                </a:extLst>
              </a:tr>
            </a:tbl>
          </a:graphicData>
        </a:graphic>
      </p:graphicFrame>
      <p:pic>
        <p:nvPicPr>
          <p:cNvPr id="9" name="Picture 8">
            <a:extLst>
              <a:ext uri="{FF2B5EF4-FFF2-40B4-BE49-F238E27FC236}">
                <a16:creationId xmlns:a16="http://schemas.microsoft.com/office/drawing/2014/main" id="{0C075865-9BBD-4691-C9A1-A33587986811}"/>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10" name="Picture 9" descr="E:\Shiva\VTU-logo.png">
            <a:extLst>
              <a:ext uri="{FF2B5EF4-FFF2-40B4-BE49-F238E27FC236}">
                <a16:creationId xmlns:a16="http://schemas.microsoft.com/office/drawing/2014/main" id="{E9C3A980-F131-F0A9-486C-B88DC15C3645}"/>
              </a:ext>
            </a:extLst>
          </p:cNvPr>
          <p:cNvPicPr/>
          <p:nvPr/>
        </p:nvPicPr>
        <p:blipFill>
          <a:blip r:embed="rId3" cstate="print"/>
          <a:srcRect/>
          <a:stretch>
            <a:fillRect/>
          </a:stretch>
        </p:blipFill>
        <p:spPr bwMode="auto">
          <a:xfrm>
            <a:off x="7851087" y="116632"/>
            <a:ext cx="1292913" cy="1533525"/>
          </a:xfrm>
          <a:prstGeom prst="rect">
            <a:avLst/>
          </a:prstGeom>
          <a:noFill/>
          <a:ln w="9525">
            <a:noFill/>
            <a:miter lim="800000"/>
            <a:headEnd/>
            <a:tailEnd/>
          </a:ln>
        </p:spPr>
      </p:pic>
      <p:sp>
        <p:nvSpPr>
          <p:cNvPr id="12" name="TextBox 11">
            <a:extLst>
              <a:ext uri="{FF2B5EF4-FFF2-40B4-BE49-F238E27FC236}">
                <a16:creationId xmlns:a16="http://schemas.microsoft.com/office/drawing/2014/main" id="{9A103932-608D-6D94-58C2-E96E75BE1442}"/>
              </a:ext>
            </a:extLst>
          </p:cNvPr>
          <p:cNvSpPr txBox="1"/>
          <p:nvPr/>
        </p:nvSpPr>
        <p:spPr>
          <a:xfrm>
            <a:off x="2411760" y="6093296"/>
            <a:ext cx="4572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Table 1:  List of Kannada phonemes</a:t>
            </a:r>
          </a:p>
        </p:txBody>
      </p:sp>
    </p:spTree>
    <p:extLst>
      <p:ext uri="{BB962C8B-B14F-4D97-AF65-F5344CB8AC3E}">
        <p14:creationId xmlns:p14="http://schemas.microsoft.com/office/powerpoint/2010/main" val="394512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2A7A-BB13-4CE4-0A0C-C9FE45412FF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Result</a:t>
            </a:r>
          </a:p>
        </p:txBody>
      </p:sp>
      <p:sp>
        <p:nvSpPr>
          <p:cNvPr id="5" name="Slide Number Placeholder 4">
            <a:extLst>
              <a:ext uri="{FF2B5EF4-FFF2-40B4-BE49-F238E27FC236}">
                <a16:creationId xmlns:a16="http://schemas.microsoft.com/office/drawing/2014/main" id="{6831A163-66D3-0AFC-269D-91E37F35FEED}"/>
              </a:ext>
            </a:extLst>
          </p:cNvPr>
          <p:cNvSpPr>
            <a:spLocks noGrp="1"/>
          </p:cNvSpPr>
          <p:nvPr>
            <p:ph type="sldNum" sz="quarter" idx="12"/>
          </p:nvPr>
        </p:nvSpPr>
        <p:spPr/>
        <p:txBody>
          <a:bodyPr/>
          <a:lstStyle/>
          <a:p>
            <a:fld id="{B6F15528-21DE-4FAA-801E-634DDDAF4B2B}" type="slidenum">
              <a:rPr lang="en-US" smtClean="0"/>
              <a:t>16</a:t>
            </a:fld>
            <a:endParaRPr lang="en-US"/>
          </a:p>
        </p:txBody>
      </p:sp>
      <p:pic>
        <p:nvPicPr>
          <p:cNvPr id="6" name="Picture 5">
            <a:extLst>
              <a:ext uri="{FF2B5EF4-FFF2-40B4-BE49-F238E27FC236}">
                <a16:creationId xmlns:a16="http://schemas.microsoft.com/office/drawing/2014/main" id="{2055AA50-126C-92C6-356C-A24D4BF80C1C}"/>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7" name="Picture 6" descr="E:\Shiva\VTU-logo.png">
            <a:extLst>
              <a:ext uri="{FF2B5EF4-FFF2-40B4-BE49-F238E27FC236}">
                <a16:creationId xmlns:a16="http://schemas.microsoft.com/office/drawing/2014/main" id="{5D8810DF-D1F5-6B06-61C2-49D72C407F7D}"/>
              </a:ext>
            </a:extLst>
          </p:cNvPr>
          <p:cNvPicPr/>
          <p:nvPr/>
        </p:nvPicPr>
        <p:blipFill>
          <a:blip r:embed="rId3" cstate="print"/>
          <a:srcRect/>
          <a:stretch>
            <a:fillRect/>
          </a:stretch>
        </p:blipFill>
        <p:spPr bwMode="auto">
          <a:xfrm>
            <a:off x="7887599" y="116632"/>
            <a:ext cx="1292913" cy="1533525"/>
          </a:xfrm>
          <a:prstGeom prst="rect">
            <a:avLst/>
          </a:prstGeom>
          <a:noFill/>
          <a:ln w="9525">
            <a:noFill/>
            <a:miter lim="800000"/>
            <a:headEnd/>
            <a:tailEnd/>
          </a:ln>
        </p:spPr>
      </p:pic>
      <p:pic>
        <p:nvPicPr>
          <p:cNvPr id="10" name="image24.png">
            <a:extLst>
              <a:ext uri="{FF2B5EF4-FFF2-40B4-BE49-F238E27FC236}">
                <a16:creationId xmlns:a16="http://schemas.microsoft.com/office/drawing/2014/main" id="{3DF45F2E-23CB-A3D8-A94C-8B26697A89C4}"/>
              </a:ext>
            </a:extLst>
          </p:cNvPr>
          <p:cNvPicPr>
            <a:picLocks noGrp="1"/>
          </p:cNvPicPr>
          <p:nvPr>
            <p:ph idx="1"/>
          </p:nvPr>
        </p:nvPicPr>
        <p:blipFill>
          <a:blip r:embed="rId4" cstate="print"/>
          <a:stretch>
            <a:fillRect/>
          </a:stretch>
        </p:blipFill>
        <p:spPr>
          <a:xfrm>
            <a:off x="914400" y="1295400"/>
            <a:ext cx="7162799" cy="5181600"/>
          </a:xfrm>
          <a:prstGeom prst="rect">
            <a:avLst/>
          </a:prstGeom>
        </p:spPr>
      </p:pic>
    </p:spTree>
    <p:extLst>
      <p:ext uri="{BB962C8B-B14F-4D97-AF65-F5344CB8AC3E}">
        <p14:creationId xmlns:p14="http://schemas.microsoft.com/office/powerpoint/2010/main" val="199250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latin typeface="Times New Roman" panose="02020603050405020304" pitchFamily="18" charset="0"/>
                <a:cs typeface="Times New Roman" panose="02020603050405020304" pitchFamily="18" charset="0"/>
              </a:rPr>
              <a:t>Reflection Notes</a:t>
            </a:r>
            <a:endParaRPr lang="en-IN" sz="3600" dirty="0"/>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2400" b="1" i="0" dirty="0">
                <a:solidFill>
                  <a:srgbClr val="1F1F1F"/>
                </a:solidFill>
                <a:effectLst/>
                <a:latin typeface="Times New Roman" panose="02020603050405020304" pitchFamily="18" charset="0"/>
                <a:cs typeface="Times New Roman" panose="02020603050405020304" pitchFamily="18" charset="0"/>
              </a:rPr>
              <a:t>Increased Accessibility:</a:t>
            </a:r>
            <a:r>
              <a:rPr lang="en-US" sz="2400" b="0" i="0" dirty="0">
                <a:solidFill>
                  <a:srgbClr val="1F1F1F"/>
                </a:solidFill>
                <a:effectLst/>
                <a:latin typeface="Times New Roman" panose="02020603050405020304" pitchFamily="18" charset="0"/>
                <a:cs typeface="Times New Roman" panose="02020603050405020304" pitchFamily="18" charset="0"/>
              </a:rPr>
              <a:t> A therapy system could provide additional practice opportunities outside of formal therapy sessions. This could be especially helpful for individuals who live in remote areas or have limited access to a speech-language pathologist (SLP).</a:t>
            </a:r>
          </a:p>
          <a:p>
            <a:pPr algn="l">
              <a:buFont typeface="Arial" panose="020B0604020202020204" pitchFamily="34" charset="0"/>
              <a:buChar char="•"/>
            </a:pPr>
            <a:r>
              <a:rPr lang="en-US" sz="2400" b="1" i="0" dirty="0">
                <a:solidFill>
                  <a:srgbClr val="1F1F1F"/>
                </a:solidFill>
                <a:effectLst/>
                <a:latin typeface="Times New Roman" panose="02020603050405020304" pitchFamily="18" charset="0"/>
                <a:cs typeface="Times New Roman" panose="02020603050405020304" pitchFamily="18" charset="0"/>
              </a:rPr>
              <a:t>Engaging Practice:</a:t>
            </a:r>
            <a:r>
              <a:rPr lang="en-US" sz="2400" b="0" i="0" dirty="0">
                <a:solidFill>
                  <a:srgbClr val="1F1F1F"/>
                </a:solidFill>
                <a:effectLst/>
                <a:latin typeface="Times New Roman" panose="02020603050405020304" pitchFamily="18" charset="0"/>
                <a:cs typeface="Times New Roman" panose="02020603050405020304" pitchFamily="18" charset="0"/>
              </a:rPr>
              <a:t> The system could incorporate games and other interactive activities to make practicing articulation exercises more fun and motivating.</a:t>
            </a:r>
          </a:p>
          <a:p>
            <a:pPr algn="l">
              <a:buFont typeface="Arial" panose="020B0604020202020204" pitchFamily="34" charset="0"/>
              <a:buChar char="•"/>
            </a:pPr>
            <a:r>
              <a:rPr lang="en-US" sz="2400" b="1" i="0" dirty="0">
                <a:solidFill>
                  <a:srgbClr val="1F1F1F"/>
                </a:solidFill>
                <a:effectLst/>
                <a:latin typeface="Times New Roman" panose="02020603050405020304" pitchFamily="18" charset="0"/>
                <a:cs typeface="Times New Roman" panose="02020603050405020304" pitchFamily="18" charset="0"/>
              </a:rPr>
              <a:t>Data &amp; Feedback:</a:t>
            </a:r>
            <a:r>
              <a:rPr lang="en-US" sz="2400" b="0" i="0" dirty="0">
                <a:solidFill>
                  <a:srgbClr val="1F1F1F"/>
                </a:solidFill>
                <a:effectLst/>
                <a:latin typeface="Times New Roman" panose="02020603050405020304" pitchFamily="18" charset="0"/>
                <a:cs typeface="Times New Roman" panose="02020603050405020304" pitchFamily="18" charset="0"/>
              </a:rPr>
              <a:t> The system could potentially track progress and provide feedback on articulation accuracy. This information could be valuable for both therapists and users.</a:t>
            </a:r>
          </a:p>
          <a:p>
            <a:pPr marL="0" indent="0">
              <a:lnSpc>
                <a:spcPct val="150000"/>
              </a:lnSpc>
              <a:buNone/>
            </a:pP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t>17</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48600" y="142875"/>
            <a:ext cx="1292913" cy="15335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latin typeface="Times New Roman" panose="02020603050405020304" pitchFamily="18" charset="0"/>
                <a:cs typeface="Times New Roman" panose="02020603050405020304" pitchFamily="18" charset="0"/>
              </a:rPr>
              <a:t>Conclusion</a:t>
            </a:r>
            <a:endParaRPr lang="en-IN" sz="3600" dirty="0"/>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As the proposed idea was to determine suitable microphone for recording different phonemes, SLM is selected as the best suitable microphone. It is because of its better frequency response, good sound quality and less noise. </a:t>
            </a:r>
          </a:p>
          <a:p>
            <a:pPr algn="just"/>
            <a:r>
              <a:rPr lang="en-US" sz="2400" dirty="0">
                <a:latin typeface="Times New Roman" panose="02020603050405020304" pitchFamily="18" charset="0"/>
                <a:cs typeface="Times New Roman" panose="02020603050405020304" pitchFamily="18" charset="0"/>
              </a:rPr>
              <a:t>One can also choose headset for their work as it is cost effective compared to SLM. One more objective of our work was to compare the recorded speech from children suffering from articulation disorder with the </a:t>
            </a:r>
            <a:r>
              <a:rPr lang="en-US" sz="2400" dirty="0" err="1">
                <a:latin typeface="Times New Roman" panose="02020603050405020304" pitchFamily="18" charset="0"/>
                <a:cs typeface="Times New Roman" panose="02020603050405020304" pitchFamily="18" charset="0"/>
              </a:rPr>
              <a:t>normals</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On comparison the necessary instructions will be given to correct the articulation. The audio output along with the message box is used to instruct the children and this helps the therapist by making their job easier. </a:t>
            </a:r>
          </a:p>
        </p:txBody>
      </p:sp>
      <p:sp>
        <p:nvSpPr>
          <p:cNvPr id="4" name="Slide Number Placeholder 3"/>
          <p:cNvSpPr>
            <a:spLocks noGrp="1"/>
          </p:cNvSpPr>
          <p:nvPr>
            <p:ph type="sldNum" sz="quarter" idx="12"/>
          </p:nvPr>
        </p:nvSpPr>
        <p:spPr/>
        <p:txBody>
          <a:bodyPr/>
          <a:lstStyle/>
          <a:p>
            <a:fld id="{B6F15528-21DE-4FAA-801E-634DDDAF4B2B}" type="slidenum">
              <a:rPr lang="en-US" smtClean="0"/>
              <a:t>18</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48600" y="142875"/>
            <a:ext cx="1292913" cy="15335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Future Scope</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Autofit/>
          </a:bodyPr>
          <a:lstStyle/>
          <a:p>
            <a:pPr marL="292100" marR="340360" indent="0" algn="just">
              <a:lnSpc>
                <a:spcPct val="150000"/>
              </a:lnSpc>
              <a:spcAft>
                <a:spcPts val="0"/>
              </a:spcAft>
              <a:buNone/>
            </a:pPr>
            <a:r>
              <a:rPr lang="en-US" sz="2000" dirty="0">
                <a:effectLst/>
                <a:latin typeface="Times New Roman" panose="02020603050405020304" pitchFamily="18" charset="0"/>
                <a:ea typeface="Times New Roman" panose="02020603050405020304" pitchFamily="18" charset="0"/>
              </a:rPr>
              <a:t>As an improvement to the present work, the hardware interfaces can be used as the platform for real time recording and analysis of the articulation disorder and its correction example: Arduino. The speech recognition can also be added to analyze more characteristics. Thus a real time system can be developed which make the work easy for the therapists in the clinical applications.</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t>19</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48600" y="142875"/>
            <a:ext cx="1292913" cy="15335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05597"/>
            <a:ext cx="5029200" cy="838200"/>
          </a:xfrm>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76400"/>
            <a:ext cx="8229600" cy="4068763"/>
          </a:xfrm>
        </p:spPr>
        <p:txBody>
          <a:bodyPr>
            <a:noAutofit/>
          </a:bodyPr>
          <a:lstStyle/>
          <a:p>
            <a:r>
              <a:rPr lang="en-IN" altLang="en-US" sz="2400" dirty="0">
                <a:latin typeface="Times New Roman" panose="02020603050405020304" pitchFamily="18" charset="0"/>
                <a:cs typeface="Times New Roman" panose="02020603050405020304" pitchFamily="18" charset="0"/>
              </a:rPr>
              <a:t>Company Profile</a:t>
            </a:r>
          </a:p>
          <a:p>
            <a:r>
              <a:rPr lang="en-IN" altLang="en-US" sz="2400" dirty="0">
                <a:latin typeface="Times New Roman" panose="02020603050405020304" pitchFamily="18" charset="0"/>
                <a:cs typeface="Times New Roman" panose="02020603050405020304" pitchFamily="18" charset="0"/>
              </a:rPr>
              <a:t>About the Department</a:t>
            </a:r>
          </a:p>
          <a:p>
            <a:r>
              <a:rPr lang="en-IN" altLang="en-US" sz="2400" dirty="0">
                <a:latin typeface="Times New Roman" panose="02020603050405020304" pitchFamily="18" charset="0"/>
                <a:cs typeface="Times New Roman" panose="02020603050405020304" pitchFamily="18" charset="0"/>
              </a:rPr>
              <a:t>Task Performed</a:t>
            </a:r>
          </a:p>
          <a:p>
            <a:r>
              <a:rPr lang="en-GB" altLang="en-US" sz="2400" dirty="0">
                <a:latin typeface="Times New Roman" panose="02020603050405020304" pitchFamily="18" charset="0"/>
                <a:cs typeface="Times New Roman" panose="02020603050405020304" pitchFamily="18" charset="0"/>
              </a:rPr>
              <a:t>Introduction</a:t>
            </a:r>
          </a:p>
          <a:p>
            <a:r>
              <a:rPr lang="en-GB" altLang="en-US" sz="2400" dirty="0">
                <a:latin typeface="Times New Roman" panose="02020603050405020304" pitchFamily="18" charset="0"/>
                <a:cs typeface="Times New Roman" panose="02020603050405020304" pitchFamily="18" charset="0"/>
              </a:rPr>
              <a:t>Problem Statement</a:t>
            </a:r>
          </a:p>
          <a:p>
            <a:r>
              <a:rPr lang="en-GB" altLang="en-US" sz="2400" dirty="0">
                <a:latin typeface="Times New Roman" panose="02020603050405020304" pitchFamily="18" charset="0"/>
                <a:cs typeface="Times New Roman" panose="02020603050405020304" pitchFamily="18" charset="0"/>
              </a:rPr>
              <a:t>Block diagram</a:t>
            </a:r>
          </a:p>
          <a:p>
            <a:r>
              <a:rPr lang="en-GB" altLang="en-US" sz="2400" dirty="0">
                <a:latin typeface="Times New Roman" panose="02020603050405020304" pitchFamily="18" charset="0"/>
                <a:cs typeface="Times New Roman" panose="02020603050405020304" pitchFamily="18" charset="0"/>
              </a:rPr>
              <a:t>Software Requirements</a:t>
            </a:r>
          </a:p>
          <a:p>
            <a:r>
              <a:rPr lang="en-GB" altLang="en-US" sz="2400" dirty="0">
                <a:latin typeface="Times New Roman" panose="02020603050405020304" pitchFamily="18" charset="0"/>
                <a:cs typeface="Times New Roman" panose="02020603050405020304" pitchFamily="18" charset="0"/>
              </a:rPr>
              <a:t>Results</a:t>
            </a:r>
            <a:endParaRPr lang="en-IN"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Reflection Notes</a:t>
            </a:r>
          </a:p>
          <a:p>
            <a:r>
              <a:rPr lang="en-IN" altLang="en-US" sz="2400" dirty="0">
                <a:latin typeface="Times New Roman" panose="02020603050405020304" pitchFamily="18" charset="0"/>
                <a:cs typeface="Times New Roman" panose="02020603050405020304" pitchFamily="18" charset="0"/>
              </a:rPr>
              <a:t>Conclusion</a:t>
            </a:r>
          </a:p>
          <a:p>
            <a:r>
              <a:rPr lang="en-IN" altLang="en-US" sz="2400" dirty="0">
                <a:latin typeface="Times New Roman" panose="02020603050405020304" pitchFamily="18" charset="0"/>
                <a:cs typeface="Times New Roman" panose="02020603050405020304" pitchFamily="18" charset="0"/>
              </a:rPr>
              <a:t>References</a:t>
            </a:r>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t>2</a:t>
            </a:fld>
            <a:endParaRPr lang="en-US"/>
          </a:p>
        </p:txBody>
      </p:sp>
      <p:pic>
        <p:nvPicPr>
          <p:cNvPr id="6" name="Picture 5" descr="E:\Shiva\VTU-logo.png"/>
          <p:cNvPicPr/>
          <p:nvPr/>
        </p:nvPicPr>
        <p:blipFill>
          <a:blip r:embed="rId2" cstate="print"/>
          <a:srcRect/>
          <a:stretch>
            <a:fillRect/>
          </a:stretch>
        </p:blipFill>
        <p:spPr bwMode="auto">
          <a:xfrm>
            <a:off x="7848600" y="142875"/>
            <a:ext cx="1292913" cy="1533525"/>
          </a:xfrm>
          <a:prstGeom prst="rect">
            <a:avLst/>
          </a:prstGeom>
          <a:noFill/>
          <a:ln w="9525">
            <a:noFill/>
            <a:miter lim="800000"/>
            <a:headEnd/>
            <a:tailEnd/>
          </a:ln>
        </p:spPr>
      </p:pic>
      <p:pic>
        <p:nvPicPr>
          <p:cNvPr id="8" name="Picture 7"/>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References</a:t>
            </a:r>
            <a:endParaRPr lang="en-IN" sz="3600" dirty="0"/>
          </a:p>
        </p:txBody>
      </p:sp>
      <p:sp>
        <p:nvSpPr>
          <p:cNvPr id="3" name="Content Placeholder 2"/>
          <p:cNvSpPr>
            <a:spLocks noGrp="1"/>
          </p:cNvSpPr>
          <p:nvPr>
            <p:ph idx="1"/>
          </p:nvPr>
        </p:nvSpPr>
        <p:spPr>
          <a:xfrm>
            <a:off x="457200" y="1612900"/>
            <a:ext cx="8229600" cy="4525963"/>
          </a:xfrm>
        </p:spPr>
        <p:txBody>
          <a:bodyPr>
            <a:normAutofit lnSpcReduction="10000"/>
          </a:bodyPr>
          <a:lstStyle/>
          <a:p>
            <a:pPr algn="just">
              <a:spcBef>
                <a:spcPct val="0"/>
              </a:spcBef>
              <a:buNone/>
            </a:pPr>
            <a:r>
              <a:rPr lang="en-IN" sz="2000" dirty="0">
                <a:latin typeface="Times New Roman" panose="02020603050405020304" pitchFamily="18" charset="0"/>
                <a:cs typeface="Times New Roman" panose="02020603050405020304" pitchFamily="18" charset="0"/>
              </a:rPr>
              <a:t>[1].</a:t>
            </a:r>
            <a:r>
              <a:rPr lang="en-IN" sz="2000" dirty="0" err="1">
                <a:latin typeface="Times New Roman" panose="02020603050405020304" pitchFamily="18" charset="0"/>
                <a:cs typeface="Times New Roman" panose="02020603050405020304" pitchFamily="18" charset="0"/>
              </a:rPr>
              <a:t>R.Vijayalakshmi</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S.Priya</a:t>
            </a:r>
            <a:r>
              <a:rPr lang="en-IN" sz="2000" dirty="0">
                <a:latin typeface="Times New Roman" panose="02020603050405020304" pitchFamily="18" charset="0"/>
                <a:cs typeface="Times New Roman" panose="02020603050405020304" pitchFamily="18" charset="0"/>
              </a:rPr>
              <a:t>,  ―An  Interactive  Speech  Therapy  Session  using  Linear Predictive Coding in </a:t>
            </a:r>
            <a:r>
              <a:rPr lang="en-IN" sz="2000" dirty="0" err="1">
                <a:latin typeface="Times New Roman" panose="02020603050405020304" pitchFamily="18" charset="0"/>
                <a:cs typeface="Times New Roman" panose="02020603050405020304" pitchFamily="18" charset="0"/>
              </a:rPr>
              <a:t>Matlab</a:t>
            </a:r>
            <a:r>
              <a:rPr lang="en-IN" sz="2000" dirty="0">
                <a:latin typeface="Times New Roman" panose="02020603050405020304" pitchFamily="18" charset="0"/>
                <a:cs typeface="Times New Roman" panose="02020603050405020304" pitchFamily="18" charset="0"/>
              </a:rPr>
              <a:t> and Arduino‖, 2016 International Conference on Advanced Communication Control and Computing Technologies (ICACCCT), ISBN No.978-1- 4673-9545-8.</a:t>
            </a:r>
          </a:p>
          <a:p>
            <a:pPr algn="just">
              <a:spcBef>
                <a:spcPct val="0"/>
              </a:spcBef>
              <a:buNone/>
            </a:pPr>
            <a:r>
              <a:rPr lang="en-IN"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Martin Russell, Robert W. Series, Julie </a:t>
            </a:r>
            <a:r>
              <a:rPr lang="en-US" sz="2000" dirty="0" err="1">
                <a:latin typeface="Times New Roman" panose="02020603050405020304" pitchFamily="18" charset="0"/>
                <a:cs typeface="Times New Roman" panose="02020603050405020304" pitchFamily="18" charset="0"/>
              </a:rPr>
              <a:t>L.Wallace</a:t>
            </a:r>
            <a:r>
              <a:rPr lang="en-US" sz="2000" dirty="0">
                <a:latin typeface="Times New Roman" panose="02020603050405020304" pitchFamily="18" charset="0"/>
                <a:cs typeface="Times New Roman" panose="02020603050405020304" pitchFamily="18" charset="0"/>
              </a:rPr>
              <a:t>, Catherine Brown and      Adrian Skilling,―the star system: an interactive pronunciation tutor for young children‖ computer speech and Language (2000) 14, 161–175 Article No. 10.1006/csla.2000.0139.</a:t>
            </a:r>
          </a:p>
          <a:p>
            <a:pPr algn="just">
              <a:spcBef>
                <a:spcPct val="0"/>
              </a:spcBef>
              <a:buNone/>
            </a:pPr>
            <a:r>
              <a:rPr lang="en-US" sz="2000" dirty="0">
                <a:latin typeface="Times New Roman" panose="02020603050405020304" pitchFamily="18" charset="0"/>
                <a:cs typeface="Times New Roman" panose="02020603050405020304" pitchFamily="18" charset="0"/>
              </a:rPr>
              <a:t>[3].Heather Campbell &amp; Tara McAllister Byun, ―Deriving </a:t>
            </a:r>
            <a:r>
              <a:rPr lang="en-US" sz="2000" dirty="0" err="1">
                <a:latin typeface="Times New Roman" panose="02020603050405020304" pitchFamily="18" charset="0"/>
                <a:cs typeface="Times New Roman" panose="02020603050405020304" pitchFamily="18" charset="0"/>
              </a:rPr>
              <a:t>individualised</a:t>
            </a:r>
            <a:r>
              <a:rPr lang="en-US" sz="2000" dirty="0">
                <a:latin typeface="Times New Roman" panose="02020603050405020304" pitchFamily="18" charset="0"/>
                <a:cs typeface="Times New Roman" panose="02020603050405020304" pitchFamily="18" charset="0"/>
              </a:rPr>
              <a:t> /r/ targets from the acoustics of children‘s non-rhotic vowels‖, Clinical Linguistics &amp; Phonetics, DOI:10.1080/02699206.2017.1330898.</a:t>
            </a:r>
          </a:p>
          <a:p>
            <a:pPr algn="just">
              <a:spcBef>
                <a:spcPct val="0"/>
              </a:spcBef>
              <a:buNone/>
            </a:pPr>
            <a:r>
              <a:rPr lang="en-US" sz="2000" dirty="0">
                <a:latin typeface="Times New Roman" panose="02020603050405020304" pitchFamily="18" charset="0"/>
                <a:cs typeface="Times New Roman" panose="02020603050405020304" pitchFamily="18" charset="0"/>
              </a:rPr>
              <a:t>[4].Khaled Tawfik, ―Towards The Development of Computer Aided Speech Therapy Tool in Arabic Language Using Artificial Intelligence‖, Department of Computing &amp; Information Systems, Cardiff School of Management, Cardiff Metropolitan University, April 2016.</a:t>
            </a:r>
            <a:endParaRPr lang="en-IN" sz="2000" dirty="0">
              <a:latin typeface="Times New Roman" panose="02020603050405020304" pitchFamily="18" charset="0"/>
              <a:cs typeface="Times New Roman" panose="02020603050405020304" pitchFamily="18" charset="0"/>
            </a:endParaRPr>
          </a:p>
          <a:p>
            <a:pPr algn="just">
              <a:spcBef>
                <a:spcPct val="0"/>
              </a:spcBef>
              <a:buNone/>
            </a:pPr>
            <a:r>
              <a:rPr lang="en-US" altLang="en-US" sz="22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t>20</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a:srcRect/>
          <a:stretch>
            <a:fillRect/>
          </a:stretch>
        </p:blipFill>
        <p:spPr>
          <a:xfrm>
            <a:off x="7620000" y="79375"/>
            <a:ext cx="1292225" cy="1533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chor="ctr">
            <a:normAutofit/>
          </a:bodyPr>
          <a:lstStyle/>
          <a:p>
            <a:pPr algn="ctr">
              <a:buNone/>
            </a:pPr>
            <a:r>
              <a:rPr lang="en-IN" sz="11500" dirty="0">
                <a:latin typeface="Times New Roman" panose="02020603050405020304" pitchFamily="18" charset="0"/>
                <a:cs typeface="Times New Roman" panose="02020603050405020304" pitchFamily="18" charset="0"/>
              </a:rPr>
              <a:t>Thank You</a:t>
            </a:r>
            <a:endParaRPr lang="en-US" sz="115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a:p>
        </p:txBody>
      </p:sp>
      <p:pic>
        <p:nvPicPr>
          <p:cNvPr id="6" name="Picture 5" descr="E:\Shiva\VTU-logo.png"/>
          <p:cNvPicPr/>
          <p:nvPr/>
        </p:nvPicPr>
        <p:blipFill>
          <a:blip r:embed="rId2" cstate="print"/>
          <a:srcRect/>
          <a:stretch>
            <a:fillRect/>
          </a:stretch>
        </p:blipFill>
        <p:spPr bwMode="auto">
          <a:xfrm>
            <a:off x="7848600" y="142875"/>
            <a:ext cx="1292913" cy="1533525"/>
          </a:xfrm>
          <a:prstGeom prst="rect">
            <a:avLst/>
          </a:prstGeom>
          <a:noFill/>
          <a:ln w="9525">
            <a:noFill/>
            <a:miter lim="800000"/>
            <a:headEnd/>
            <a:tailEnd/>
          </a:ln>
        </p:spPr>
      </p:pic>
      <p:pic>
        <p:nvPicPr>
          <p:cNvPr id="8" name="Picture 7"/>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latin typeface="Times New Roman" panose="02020603050405020304" pitchFamily="18" charset="0"/>
                <a:cs typeface="Times New Roman" panose="02020603050405020304" pitchFamily="18" charset="0"/>
              </a:rPr>
              <a:t>Company Profile</a:t>
            </a:r>
            <a:endParaRPr lang="en-US" sz="36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3</a:t>
            </a:fld>
            <a:endParaRPr lang="en-US"/>
          </a:p>
        </p:txBody>
      </p:sp>
      <p:pic>
        <p:nvPicPr>
          <p:cNvPr id="7" name="Picture 6" descr="E:\Shiva\VTU-logo.png"/>
          <p:cNvPicPr/>
          <p:nvPr/>
        </p:nvPicPr>
        <p:blipFill>
          <a:blip r:embed="rId3" cstate="print"/>
          <a:srcRect/>
          <a:stretch>
            <a:fillRect/>
          </a:stretch>
        </p:blipFill>
        <p:spPr bwMode="auto">
          <a:xfrm>
            <a:off x="7620000" y="0"/>
            <a:ext cx="1292913" cy="1533525"/>
          </a:xfrm>
          <a:prstGeom prst="rect">
            <a:avLst/>
          </a:prstGeom>
          <a:noFill/>
          <a:ln w="9525">
            <a:noFill/>
            <a:miter lim="800000"/>
            <a:headEnd/>
            <a:tailEnd/>
          </a:ln>
        </p:spPr>
      </p:pic>
      <p:sp>
        <p:nvSpPr>
          <p:cNvPr id="5" name="Content Placeholder 4"/>
          <p:cNvSpPr>
            <a:spLocks noGrp="1"/>
          </p:cNvSpPr>
          <p:nvPr>
            <p:ph idx="1"/>
          </p:nvPr>
        </p:nvSpPr>
        <p:spPr/>
        <p:txBody>
          <a:bodyPr>
            <a:normAutofit/>
          </a:bodyPr>
          <a:lstStyle/>
          <a:p>
            <a:pPr algn="just">
              <a:lnSpc>
                <a:spcPct val="150000"/>
              </a:lnSpc>
              <a:buNone/>
              <a:defRPr/>
            </a:pPr>
            <a:r>
              <a:rPr lang="en-US" sz="2000" b="1" dirty="0">
                <a:latin typeface="Times New Roman" panose="02020603050405020304" pitchFamily="18" charset="0"/>
                <a:cs typeface="Times New Roman" panose="02020603050405020304" pitchFamily="18" charset="0"/>
              </a:rPr>
              <a:t>SaiTech I</a:t>
            </a:r>
            <a:r>
              <a:rPr lang="en-US" sz="2200" b="1" dirty="0">
                <a:latin typeface="Times New Roman" panose="02020603050405020304" pitchFamily="18" charset="0"/>
                <a:cs typeface="Times New Roman" panose="02020603050405020304" pitchFamily="18" charset="0"/>
              </a:rPr>
              <a:t>ntegrated Solutions: </a:t>
            </a:r>
            <a:r>
              <a:rPr lang="en-US" sz="2200" dirty="0">
                <a:latin typeface="Times New Roman" panose="02020603050405020304" pitchFamily="18" charset="0"/>
                <a:cs typeface="Times New Roman" panose="02020603050405020304" pitchFamily="18" charset="0"/>
              </a:rPr>
              <a:t>Professional outsourcing Embedded and Software Development company in Mysuru. Established in the year 2013.</a:t>
            </a:r>
            <a:endParaRPr lang="en-IN" sz="2000" dirty="0">
              <a:latin typeface="Times New Roman" panose="02020603050405020304" pitchFamily="18" charset="0"/>
              <a:cs typeface="Times New Roman" panose="02020603050405020304" pitchFamily="18" charset="0"/>
            </a:endParaRPr>
          </a:p>
          <a:p>
            <a:pPr algn="just">
              <a:lnSpc>
                <a:spcPct val="150000"/>
              </a:lnSpc>
              <a:buNone/>
              <a:defRPr/>
            </a:pPr>
            <a:r>
              <a:rPr lang="en-GB" sz="2000" b="1" dirty="0">
                <a:latin typeface="Times New Roman" panose="02020603050405020304" pitchFamily="18" charset="0"/>
                <a:cs typeface="Times New Roman" panose="02020603050405020304" pitchFamily="18" charset="0"/>
              </a:rPr>
              <a:t>Services: </a:t>
            </a:r>
            <a:r>
              <a:rPr lang="en-GB" sz="2000" dirty="0">
                <a:latin typeface="Times New Roman" panose="02020603050405020304" pitchFamily="18" charset="0"/>
                <a:cs typeface="Times New Roman" panose="02020603050405020304" pitchFamily="18" charset="0"/>
              </a:rPr>
              <a:t>Software Development, IT Infrastructure, Digital Marketing, Corporate Training.</a:t>
            </a:r>
          </a:p>
          <a:p>
            <a:pPr algn="just">
              <a:lnSpc>
                <a:spcPct val="150000"/>
              </a:lnSpc>
              <a:buNone/>
              <a:defRPr/>
            </a:pPr>
            <a:r>
              <a:rPr lang="en-US" sz="2000" b="1" dirty="0">
                <a:latin typeface="Times New Roman" panose="02020603050405020304" pitchFamily="18" charset="0"/>
                <a:cs typeface="Times New Roman" panose="02020603050405020304" pitchFamily="18" charset="0"/>
              </a:rPr>
              <a:t>Vision: </a:t>
            </a:r>
            <a:r>
              <a:rPr lang="en-US" sz="2000" dirty="0">
                <a:latin typeface="Times New Roman" panose="02020603050405020304" pitchFamily="18" charset="0"/>
                <a:cs typeface="Times New Roman" panose="02020603050405020304" pitchFamily="18" charset="0"/>
              </a:rPr>
              <a:t>To build long term relationship with clients for providing quality training, products, implementation, services.</a:t>
            </a:r>
          </a:p>
          <a:p>
            <a:pPr algn="just">
              <a:lnSpc>
                <a:spcPct val="150000"/>
              </a:lnSpc>
              <a:buNone/>
              <a:defRPr/>
            </a:pPr>
            <a:r>
              <a:rPr lang="en-US" sz="2000" b="1" dirty="0">
                <a:latin typeface="Times New Roman" panose="02020603050405020304" pitchFamily="18" charset="0"/>
                <a:cs typeface="Times New Roman" panose="02020603050405020304" pitchFamily="18" charset="0"/>
              </a:rPr>
              <a:t>Mission: </a:t>
            </a:r>
            <a:r>
              <a:rPr lang="en-US" sz="2000" dirty="0">
                <a:latin typeface="Times New Roman" panose="02020603050405020304" pitchFamily="18" charset="0"/>
                <a:cs typeface="Times New Roman" panose="02020603050405020304" pitchFamily="18" charset="0"/>
              </a:rPr>
              <a:t>To nurture passionate innovators, create professionals and enhance customer trust.</a:t>
            </a:r>
          </a:p>
        </p:txBody>
      </p:sp>
      <p:pic>
        <p:nvPicPr>
          <p:cNvPr id="8" name="Picture 7"/>
          <p:cNvPicPr/>
          <p:nvPr/>
        </p:nvPicPr>
        <p:blipFill>
          <a:blip r:embed="rId4"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latin typeface="Times New Roman" panose="02020603050405020304" pitchFamily="18" charset="0"/>
                <a:cs typeface="Times New Roman" panose="02020603050405020304" pitchFamily="18" charset="0"/>
              </a:rPr>
              <a:t>About the Department</a:t>
            </a:r>
            <a:endParaRPr lang="en-IN"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t>4</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620000" y="0"/>
            <a:ext cx="1292913" cy="1533525"/>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p>
            <a:pPr marL="0" indent="0" algn="just">
              <a:lnSpc>
                <a:spcPct val="150000"/>
              </a:lnSpc>
              <a:buNone/>
            </a:pPr>
            <a:r>
              <a:rPr lang="en-US" altLang="en-US" sz="2200" b="1" dirty="0">
                <a:latin typeface="Times New Roman" panose="02020603050405020304" pitchFamily="18" charset="0"/>
                <a:cs typeface="Times New Roman" panose="02020603050405020304" pitchFamily="18" charset="0"/>
              </a:rPr>
              <a:t>Departments Overview</a:t>
            </a:r>
            <a:r>
              <a:rPr lang="en-US" altLang="en-US" sz="2200" dirty="0">
                <a:latin typeface="Times New Roman" panose="02020603050405020304" pitchFamily="18" charset="0"/>
                <a:cs typeface="Times New Roman" panose="02020603050405020304" pitchFamily="18" charset="0"/>
              </a:rPr>
              <a:t>: Research and Development focus on product segments and services.</a:t>
            </a:r>
          </a:p>
          <a:p>
            <a:pPr marL="0" indent="0" algn="just">
              <a:lnSpc>
                <a:spcPct val="150000"/>
              </a:lnSpc>
              <a:buNone/>
            </a:pPr>
            <a:r>
              <a:rPr lang="en-US" altLang="en-US" sz="2200" b="1" dirty="0">
                <a:latin typeface="Times New Roman" panose="02020603050405020304" pitchFamily="18" charset="0"/>
                <a:cs typeface="Times New Roman" panose="02020603050405020304" pitchFamily="18" charset="0"/>
              </a:rPr>
              <a:t>Key Departments :</a:t>
            </a:r>
          </a:p>
          <a:p>
            <a:pPr marL="0" indent="0" algn="just">
              <a:lnSpc>
                <a:spcPct val="150000"/>
              </a:lnSpc>
            </a:pPr>
            <a:r>
              <a:rPr lang="en-US" altLang="en-US" sz="2200" b="1" dirty="0">
                <a:latin typeface="Times New Roman" panose="02020603050405020304" pitchFamily="18" charset="0"/>
                <a:cs typeface="Times New Roman" panose="02020603050405020304" pitchFamily="18" charset="0"/>
              </a:rPr>
              <a:t> Software Engineering:</a:t>
            </a:r>
            <a:r>
              <a:rPr lang="en-US" altLang="en-US" sz="2200" dirty="0">
                <a:latin typeface="Times New Roman" panose="02020603050405020304" pitchFamily="18" charset="0"/>
                <a:cs typeface="Times New Roman" panose="02020603050405020304" pitchFamily="18" charset="0"/>
              </a:rPr>
              <a:t> Specialization in designing and development of software in real-time embedded systems.</a:t>
            </a:r>
          </a:p>
          <a:p>
            <a:pPr marL="0" indent="0" algn="just">
              <a:lnSpc>
                <a:spcPct val="150000"/>
              </a:lnSpc>
            </a:pPr>
            <a:r>
              <a:rPr lang="en-US" altLang="en-US" sz="2200" b="1" dirty="0">
                <a:latin typeface="Times New Roman" panose="02020603050405020304" pitchFamily="18" charset="0"/>
                <a:cs typeface="Times New Roman" panose="02020603050405020304" pitchFamily="18" charset="0"/>
              </a:rPr>
              <a:t>Software Testing: </a:t>
            </a:r>
            <a:r>
              <a:rPr lang="en-US" altLang="en-US" sz="2200" dirty="0">
                <a:latin typeface="Times New Roman" panose="02020603050405020304" pitchFamily="18" charset="0"/>
                <a:cs typeface="Times New Roman" panose="02020603050405020304" pitchFamily="18" charset="0"/>
              </a:rPr>
              <a:t>VnV services, white box testing, unit and integration testing, black box/system testing, GUI testing, compliance testing in various domains.</a:t>
            </a:r>
          </a:p>
          <a:p>
            <a:pPr marL="0" indent="0" algn="just">
              <a:lnSpc>
                <a:spcPct val="150000"/>
              </a:lnSpc>
            </a:pPr>
            <a:endParaRPr lang="en-US" altLang="en-US" sz="2200" dirty="0">
              <a:latin typeface="Times New Roman" panose="02020603050405020304" pitchFamily="18" charset="0"/>
              <a:cs typeface="Times New Roman" panose="02020603050405020304" pitchFamily="18" charset="0"/>
            </a:endParaRPr>
          </a:p>
          <a:p>
            <a:pPr marL="0" indent="0" algn="just">
              <a:lnSpc>
                <a:spcPct val="150000"/>
              </a:lnSpc>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About the Department</a:t>
            </a:r>
            <a:endParaRPr lang="en-IN" dirty="0"/>
          </a:p>
        </p:txBody>
      </p:sp>
      <p:sp>
        <p:nvSpPr>
          <p:cNvPr id="3" name="Content Placeholder 2"/>
          <p:cNvSpPr>
            <a:spLocks noGrp="1"/>
          </p:cNvSpPr>
          <p:nvPr>
            <p:ph idx="1"/>
          </p:nvPr>
        </p:nvSpPr>
        <p:spPr/>
        <p:txBody>
          <a:bodyPr/>
          <a:lstStyle/>
          <a:p>
            <a:pPr marL="0" indent="0" algn="just">
              <a:lnSpc>
                <a:spcPct val="150000"/>
              </a:lnSpc>
            </a:pPr>
            <a:r>
              <a:rPr lang="en-US" altLang="en-US" sz="2200" b="1" dirty="0">
                <a:latin typeface="Times New Roman" panose="02020603050405020304" pitchFamily="18" charset="0"/>
                <a:cs typeface="Times New Roman" panose="02020603050405020304" pitchFamily="18" charset="0"/>
              </a:rPr>
              <a:t>Training: </a:t>
            </a:r>
            <a:r>
              <a:rPr lang="en-US" altLang="en-US" sz="2200" dirty="0">
                <a:latin typeface="Times New Roman" panose="02020603050405020304" pitchFamily="18" charset="0"/>
                <a:cs typeface="Times New Roman" panose="02020603050405020304" pitchFamily="18" charset="0"/>
              </a:rPr>
              <a:t>Specializes in departing</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Industry-ready training, follow integrated theory and practical approach, prepare trainee project ready and performance evaluation.</a:t>
            </a:r>
          </a:p>
          <a:p>
            <a:pPr>
              <a:lnSpc>
                <a:spcPct val="150000"/>
              </a:lnSpc>
            </a:pPr>
            <a:endParaRPr lang="en-IN" sz="22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t>5</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620000" y="0"/>
            <a:ext cx="1292913" cy="15335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pitchFamily="18" charset="0"/>
                <a:cs typeface="Times New Roman" panose="02020603050405020304" pitchFamily="18" charset="0"/>
              </a:rPr>
              <a:t>Task Performed</a:t>
            </a:r>
            <a:endParaRPr lang="en-IN" dirty="0"/>
          </a:p>
        </p:txBody>
      </p:sp>
      <p:sp>
        <p:nvSpPr>
          <p:cNvPr id="3" name="Content Placeholder 2"/>
          <p:cNvSpPr>
            <a:spLocks noGrp="1"/>
          </p:cNvSpPr>
          <p:nvPr>
            <p:ph idx="1"/>
          </p:nvPr>
        </p:nvSpPr>
        <p:spPr/>
        <p:txBody>
          <a:bodyPr/>
          <a:lstStyle/>
          <a:p>
            <a:pPr marL="0" indent="0">
              <a:lnSpc>
                <a:spcPct val="150000"/>
              </a:lnSpc>
              <a:buNone/>
              <a:defRPr/>
            </a:pPr>
            <a:r>
              <a:rPr lang="en-US" altLang="en-US" sz="2200" dirty="0">
                <a:latin typeface="Times New Roman" panose="02020603050405020304" pitchFamily="18" charset="0"/>
                <a:cs typeface="Times New Roman" panose="02020603050405020304" pitchFamily="18" charset="0"/>
              </a:rPr>
              <a:t>The internship consisted of the following sections:</a:t>
            </a:r>
          </a:p>
          <a:p>
            <a:pPr>
              <a:lnSpc>
                <a:spcPct val="150000"/>
              </a:lnSpc>
              <a:defRPr/>
            </a:pPr>
            <a:r>
              <a:rPr lang="en-US" altLang="en-US" sz="2200" dirty="0">
                <a:latin typeface="Times New Roman" panose="02020603050405020304" pitchFamily="18" charset="0"/>
                <a:cs typeface="Times New Roman" panose="02020603050405020304" pitchFamily="18" charset="0"/>
              </a:rPr>
              <a:t>Identifying the Domain.</a:t>
            </a:r>
          </a:p>
          <a:p>
            <a:pPr>
              <a:lnSpc>
                <a:spcPct val="150000"/>
              </a:lnSpc>
              <a:defRPr/>
            </a:pPr>
            <a:r>
              <a:rPr lang="en-US" altLang="en-US" sz="2200" dirty="0">
                <a:latin typeface="Times New Roman" panose="02020603050405020304" pitchFamily="18" charset="0"/>
                <a:cs typeface="Times New Roman" panose="02020603050405020304" pitchFamily="18" charset="0"/>
              </a:rPr>
              <a:t>Identifying the field of work system.</a:t>
            </a:r>
          </a:p>
          <a:p>
            <a:pPr>
              <a:lnSpc>
                <a:spcPct val="150000"/>
              </a:lnSpc>
              <a:defRPr/>
            </a:pPr>
            <a:r>
              <a:rPr lang="en-US" altLang="en-US" sz="2200" dirty="0">
                <a:latin typeface="Times New Roman" panose="02020603050405020304" pitchFamily="18" charset="0"/>
                <a:cs typeface="Times New Roman" panose="02020603050405020304" pitchFamily="18" charset="0"/>
              </a:rPr>
              <a:t>Study of Previous work done.</a:t>
            </a:r>
          </a:p>
          <a:p>
            <a:pPr>
              <a:lnSpc>
                <a:spcPct val="150000"/>
              </a:lnSpc>
              <a:defRPr/>
            </a:pPr>
            <a:r>
              <a:rPr lang="en-US" altLang="en-US" sz="2200" dirty="0">
                <a:latin typeface="Times New Roman" panose="02020603050405020304" pitchFamily="18" charset="0"/>
                <a:cs typeface="Times New Roman" panose="02020603050405020304" pitchFamily="18" charset="0"/>
              </a:rPr>
              <a:t>Analysis made for new Technique.</a:t>
            </a:r>
          </a:p>
          <a:p>
            <a:pPr marL="0" indent="0">
              <a:lnSpc>
                <a:spcPct val="150000"/>
              </a:lnSpc>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t>6</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620000" y="0"/>
            <a:ext cx="1292913" cy="15335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4664"/>
            <a:ext cx="6840760" cy="1556023"/>
          </a:xfrm>
        </p:spPr>
        <p:txBody>
          <a:bodyPr>
            <a:normAutofit fontScale="90000"/>
          </a:bodyPr>
          <a:lstStyle/>
          <a:p>
            <a:r>
              <a:rPr lang="en-US" altLang="en-US" b="1" dirty="0">
                <a:latin typeface="Times New Roman" panose="02020603050405020304" pitchFamily="18" charset="0"/>
                <a:cs typeface="Times New Roman" panose="02020603050405020304" pitchFamily="18" charset="0"/>
              </a:rPr>
              <a:t> </a:t>
            </a:r>
            <a:r>
              <a:rPr lang="en-US" altLang="en-US" sz="3100" b="1" dirty="0">
                <a:latin typeface="Times New Roman" panose="02020603050405020304" pitchFamily="18" charset="0"/>
                <a:cs typeface="Times New Roman" panose="02020603050405020304" pitchFamily="18" charset="0"/>
              </a:rPr>
              <a:t>Project</a:t>
            </a:r>
            <a:r>
              <a:rPr lang="en-US" altLang="en-US" sz="3100" dirty="0">
                <a:latin typeface="Times New Roman" panose="02020603050405020304" pitchFamily="18" charset="0"/>
                <a:cs typeface="Times New Roman" panose="02020603050405020304" pitchFamily="18" charset="0"/>
              </a:rPr>
              <a:t>: </a:t>
            </a:r>
            <a:r>
              <a:rPr lang="en-US" sz="3100" dirty="0">
                <a:solidFill>
                  <a:schemeClr val="tx1"/>
                </a:solidFill>
                <a:latin typeface="Times New Roman" panose="02020603050405020304" pitchFamily="18" charset="0"/>
                <a:cs typeface="Times New Roman" panose="02020603050405020304" pitchFamily="18" charset="0"/>
              </a:rPr>
              <a:t>A THERAPY SYSTEM FOR ARTICULATION DISORDER CORRECTION</a:t>
            </a:r>
            <a:br>
              <a:rPr lang="en-IN" altLang="en-US" sz="2400" b="1" dirty="0">
                <a:solidFill>
                  <a:schemeClr val="tx1"/>
                </a:solidFill>
                <a:latin typeface="Times New Roman" panose="02020603050405020304" pitchFamily="18" charset="0"/>
                <a:cs typeface="Times New Roman" panose="02020603050405020304" pitchFamily="18" charset="0"/>
                <a:sym typeface="+mn-ea"/>
              </a:rPr>
            </a:br>
            <a:endParaRPr lang="en-IN" sz="4000" dirty="0"/>
          </a:p>
        </p:txBody>
      </p:sp>
      <p:sp>
        <p:nvSpPr>
          <p:cNvPr id="3" name="Content Placeholder 2"/>
          <p:cNvSpPr>
            <a:spLocks noGrp="1"/>
          </p:cNvSpPr>
          <p:nvPr>
            <p:ph idx="1"/>
          </p:nvPr>
        </p:nvSpPr>
        <p:spPr>
          <a:xfrm>
            <a:off x="457200" y="1804670"/>
            <a:ext cx="8229600" cy="4843780"/>
          </a:xfrm>
        </p:spPr>
        <p:txBody>
          <a:bodyPr>
            <a:normAutofit fontScale="97500" lnSpcReduction="10000"/>
          </a:bodyPr>
          <a:lstStyle/>
          <a:p>
            <a:pPr marL="0" indent="0" algn="ctr">
              <a:buNone/>
            </a:pPr>
            <a:r>
              <a:rPr lang="en-GB" sz="2800" b="1" dirty="0">
                <a:latin typeface="Times New Roman" panose="02020603050405020304" pitchFamily="18" charset="0"/>
                <a:cs typeface="Times New Roman" panose="02020603050405020304" pitchFamily="18" charset="0"/>
              </a:rPr>
              <a:t>Introduction</a:t>
            </a:r>
          </a:p>
          <a:p>
            <a:pPr algn="just"/>
            <a:r>
              <a:rPr lang="en-US" sz="2300" dirty="0">
                <a:latin typeface="Times New Roman" panose="02020603050405020304" pitchFamily="18" charset="0"/>
                <a:cs typeface="Times New Roman" panose="02020603050405020304" pitchFamily="18" charset="0"/>
              </a:rPr>
              <a:t>Articulation problems reduce speech intelligibility and communication. It also affects person's interpersonal communication, personality, social adaptive capability and learning ability. </a:t>
            </a:r>
          </a:p>
          <a:p>
            <a:pPr algn="just"/>
            <a:r>
              <a:rPr lang="en-US" sz="22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Hence Therapy sessions are necessary for articulation correction. In specific it is more important for the children in the age group of 7-9 years, as it is a best time for detection and correction of articulation  disorder. </a:t>
            </a:r>
          </a:p>
          <a:p>
            <a:pPr algn="just"/>
            <a:r>
              <a:rPr lang="en-US" sz="2300" dirty="0">
                <a:latin typeface="Times New Roman" panose="02020603050405020304" pitchFamily="18" charset="0"/>
                <a:cs typeface="Times New Roman" panose="02020603050405020304" pitchFamily="18" charset="0"/>
              </a:rPr>
              <a:t>The therapy sessions help children to become clear confident communicators so that they can become fully engaged in school and benefit from the curriculum, develop self help skills and independence for activities of daily living, actively participate in life experiences, and build healthy social relationships.</a:t>
            </a:r>
          </a:p>
          <a:p>
            <a:pPr algn="just">
              <a:lnSpc>
                <a:spcPct val="150000"/>
              </a:lnSpc>
              <a:defRPr/>
            </a:pPr>
            <a:endParaRPr lang="en-IN" sz="2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7</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620000" y="0"/>
            <a:ext cx="1292913" cy="1533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Problem statement</a:t>
            </a:r>
            <a:endParaRPr lang="en-IN" sz="3600" dirty="0"/>
          </a:p>
        </p:txBody>
      </p:sp>
      <p:sp>
        <p:nvSpPr>
          <p:cNvPr id="3" name="Content Placeholder 2"/>
          <p:cNvSpPr>
            <a:spLocks noGrp="1"/>
          </p:cNvSpPr>
          <p:nvPr>
            <p:ph idx="1"/>
          </p:nvPr>
        </p:nvSpPr>
        <p:spPr>
          <a:xfrm>
            <a:off x="323528" y="1600200"/>
            <a:ext cx="8363272" cy="4925144"/>
          </a:xfrm>
        </p:spPr>
        <p:txBody>
          <a:bodyPr>
            <a:normAutofit/>
          </a:bodyPr>
          <a:lstStyle/>
          <a:p>
            <a:pPr algn="just"/>
            <a:r>
              <a:rPr lang="en-US" sz="2000" dirty="0">
                <a:latin typeface="Times New Roman" panose="02020603050405020304" pitchFamily="18" charset="0"/>
                <a:cs typeface="Times New Roman" panose="02020603050405020304" pitchFamily="18" charset="0"/>
              </a:rPr>
              <a:t>Articulation encompasses the physical coordination of the tongue, lips, teeth, and jaw to produce speech sounds, facilitating clear expression of basic needs through understandable words and sentences.</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Articulation disorders, encompassing sound substitutions, slurred speech, or indistinct articulation, pose significant challenges in the 21st century.</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latin typeface="Söhne"/>
              </a:rPr>
              <a:t>Assessing and treating children with articulation disorders poses a major challenge for therapists due to the difficulty in analyzing and selecting effective correction strategies despite their clinical experience, potentially leading to unsuccessful outcomes</a:t>
            </a:r>
            <a:r>
              <a:rPr lang="en-US" sz="1600" b="0" i="0" dirty="0">
                <a:solidFill>
                  <a:srgbClr val="0D0D0D"/>
                </a:solidFill>
                <a:effectLst/>
                <a:latin typeface="Söhne"/>
              </a:rPr>
              <a:t>.</a:t>
            </a:r>
            <a:endParaRPr lang="en-US" alt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t>8</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48600" y="142875"/>
            <a:ext cx="1292913" cy="1533525"/>
          </a:xfrm>
          <a:prstGeom prst="rect">
            <a:avLst/>
          </a:prstGeom>
          <a:noFill/>
          <a:ln w="9525">
            <a:noFill/>
            <a:miter lim="800000"/>
            <a:headEnd/>
            <a:tailEnd/>
          </a:ln>
        </p:spPr>
      </p:pic>
      <p:sp>
        <p:nvSpPr>
          <p:cNvPr id="8" name="Rectangle 2">
            <a:extLst>
              <a:ext uri="{FF2B5EF4-FFF2-40B4-BE49-F238E27FC236}">
                <a16:creationId xmlns:a16="http://schemas.microsoft.com/office/drawing/2014/main" id="{4CE37D69-A28B-10ED-9E6B-B77A2C2C90E1}"/>
              </a:ext>
            </a:extLst>
          </p:cNvPr>
          <p:cNvSpPr>
            <a:spLocks noChangeArrowheads="1"/>
          </p:cNvSpPr>
          <p:nvPr/>
        </p:nvSpPr>
        <p:spPr bwMode="auto">
          <a:xfrm>
            <a:off x="0" y="0"/>
            <a:ext cx="2919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74638"/>
            <a:ext cx="6552728" cy="1143000"/>
          </a:xfrm>
        </p:spPr>
        <p:txBody>
          <a:bodyPr>
            <a:noAutofit/>
          </a:bodyPr>
          <a:lstStyle/>
          <a:p>
            <a:r>
              <a:rPr lang="en-US" altLang="en-US" sz="3600" b="1" dirty="0">
                <a:latin typeface="Times New Roman" panose="02020603050405020304" pitchFamily="18" charset="0"/>
                <a:cs typeface="Times New Roman" panose="02020603050405020304" pitchFamily="18" charset="0"/>
              </a:rPr>
              <a:t>Components</a:t>
            </a:r>
            <a:endParaRPr lang="en-IN" sz="3600" dirty="0"/>
          </a:p>
        </p:txBody>
      </p:sp>
      <p:sp>
        <p:nvSpPr>
          <p:cNvPr id="3" name="Content Placeholder 2"/>
          <p:cNvSpPr>
            <a:spLocks noGrp="1"/>
          </p:cNvSpPr>
          <p:nvPr>
            <p:ph idx="1"/>
          </p:nvPr>
        </p:nvSpPr>
        <p:spPr/>
        <p:txBody>
          <a:bodyPr>
            <a:normAutofit/>
          </a:bodyPr>
          <a:lstStyle/>
          <a:p>
            <a:pPr>
              <a:buNone/>
            </a:pPr>
            <a:r>
              <a:rPr lang="en-US" altLang="en-US" sz="2400" b="1" dirty="0">
                <a:latin typeface="Times New Roman" panose="02020603050405020304" pitchFamily="18" charset="0"/>
                <a:cs typeface="Times New Roman" panose="02020603050405020304" pitchFamily="18" charset="0"/>
              </a:rPr>
              <a:t>Software Requirements</a:t>
            </a:r>
          </a:p>
          <a:p>
            <a:pPr marL="0" indent="0" algn="just">
              <a:buNone/>
            </a:pPr>
            <a:r>
              <a:rPr lang="en-US" sz="2000" dirty="0"/>
              <a:t>MATLAB is widely used as a computational tool in science and engineering encompassing the fields of physics, chemistry, math and all engineering streams. It is used in a range of applications including:</a:t>
            </a:r>
          </a:p>
          <a:p>
            <a:pPr marL="0" indent="0" algn="just">
              <a:buNone/>
            </a:pPr>
            <a:endParaRPr lang="en-US" sz="2000" dirty="0"/>
          </a:p>
          <a:p>
            <a:pPr marL="342900" indent="-342900" algn="just">
              <a:buFont typeface="Arial" pitchFamily="34" charset="0"/>
              <a:buChar char="•"/>
            </a:pPr>
            <a:r>
              <a:rPr lang="en-US" sz="2000" dirty="0"/>
              <a:t>Signal processing and Communications</a:t>
            </a:r>
            <a:endParaRPr lang="en-US" sz="1800" dirty="0"/>
          </a:p>
          <a:p>
            <a:pPr marL="342900" indent="-342900" algn="just">
              <a:buFont typeface="Arial" pitchFamily="34" charset="0"/>
              <a:buChar char="•"/>
            </a:pPr>
            <a:r>
              <a:rPr lang="en-US" sz="2000" dirty="0"/>
              <a:t>Image and video Processing</a:t>
            </a:r>
            <a:endParaRPr lang="en-US" sz="1800" dirty="0"/>
          </a:p>
          <a:p>
            <a:pPr marL="342900" indent="-342900" algn="just">
              <a:buFont typeface="Arial" pitchFamily="34" charset="0"/>
              <a:buChar char="•"/>
            </a:pPr>
            <a:r>
              <a:rPr lang="en-US" sz="2000" dirty="0"/>
              <a:t>Control systems</a:t>
            </a:r>
            <a:endParaRPr lang="en-US" sz="1800" dirty="0"/>
          </a:p>
          <a:p>
            <a:pPr marL="342900" indent="-342900" algn="just">
              <a:buFont typeface="Arial" pitchFamily="34" charset="0"/>
              <a:buChar char="•"/>
            </a:pPr>
            <a:r>
              <a:rPr lang="en-US" sz="2000" dirty="0"/>
              <a:t>Test and measurement</a:t>
            </a:r>
            <a:endParaRPr lang="en-US" sz="1800" dirty="0"/>
          </a:p>
          <a:p>
            <a:pPr marL="342900" indent="-342900" algn="just">
              <a:buFont typeface="Arial" pitchFamily="34" charset="0"/>
              <a:buChar char="•"/>
            </a:pPr>
            <a:r>
              <a:rPr lang="en-US" sz="2000" dirty="0"/>
              <a:t>Computational finance</a:t>
            </a:r>
            <a:endParaRPr lang="en-US" sz="1800" dirty="0"/>
          </a:p>
          <a:p>
            <a:pPr marL="342900" indent="-342900" algn="just">
              <a:buFont typeface="Arial" pitchFamily="34" charset="0"/>
              <a:buChar char="•"/>
            </a:pPr>
            <a:r>
              <a:rPr lang="en-US" sz="2000" dirty="0"/>
              <a:t>Computational biology</a:t>
            </a:r>
            <a:endParaRPr lang="en-US" sz="1800" dirty="0"/>
          </a:p>
          <a:p>
            <a:endParaRPr lang="en-US" altLang="en-US" sz="22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t>9</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28600" y="15240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48600" y="142875"/>
            <a:ext cx="1292913" cy="15335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TotalTime>
  <Words>1263</Words>
  <Application>Microsoft Office PowerPoint</Application>
  <PresentationFormat>On-screen Show (4:3)</PresentationFormat>
  <Paragraphs>183</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Söhne</vt:lpstr>
      <vt:lpstr>Times New Roman</vt:lpstr>
      <vt:lpstr>Office Theme</vt:lpstr>
      <vt:lpstr>PowerPoint Presentation</vt:lpstr>
      <vt:lpstr>Contents</vt:lpstr>
      <vt:lpstr>Company Profile</vt:lpstr>
      <vt:lpstr>About the Department</vt:lpstr>
      <vt:lpstr>About the Department</vt:lpstr>
      <vt:lpstr>Task Performed</vt:lpstr>
      <vt:lpstr> Project: A THERAPY SYSTEM FOR ARTICULATION DISORDER CORRECTION </vt:lpstr>
      <vt:lpstr>Problem statement</vt:lpstr>
      <vt:lpstr>Components</vt:lpstr>
      <vt:lpstr>PowerPoint Presentation</vt:lpstr>
      <vt:lpstr>Block Diagram</vt:lpstr>
      <vt:lpstr>Methodology</vt:lpstr>
      <vt:lpstr>PowerPoint Presentation</vt:lpstr>
      <vt:lpstr>PowerPoint Presentation</vt:lpstr>
      <vt:lpstr>PowerPoint Presentation</vt:lpstr>
      <vt:lpstr>Result</vt:lpstr>
      <vt:lpstr>Reflection Notes</vt:lpstr>
      <vt:lpstr>Conclusion</vt:lpstr>
      <vt:lpstr> 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GSSS</dc:creator>
  <cp:lastModifiedBy>Hima</cp:lastModifiedBy>
  <cp:revision>123</cp:revision>
  <dcterms:created xsi:type="dcterms:W3CDTF">2006-08-16T00:00:00Z</dcterms:created>
  <dcterms:modified xsi:type="dcterms:W3CDTF">2024-04-05T05:52:48Z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2074CB0FA79B49B692DA9C4DC9967E02_12</vt:lpwstr>
  </property>
  <property fmtid="{D5CDD505-2E9C-101B-9397-08002B2CF9AE}" pid="3" name="KSOProductBuildVer">
    <vt:lpwstr>1033-12.2.0.13489</vt:lpwstr>
  </property>
</Properties>
</file>