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71D6A1-40C2-462A-B024-E94DB42E8007}" v="40" dt="2023-05-23T05:16:35.895"/>
    <p1510:client id="{3EB4BC78-893C-4C5B-9086-3DDA68035878}" v="11" dt="2023-05-23T05:20:52.035"/>
    <p1510:client id="{3F4DF27D-3686-44A8-8F2B-0473DD9ADB2C}" v="25" dt="2023-05-20T17:47:59.156"/>
    <p1510:client id="{DB530A06-5BA6-409F-93C3-CC1030E5FDBB}" v="36" dt="2023-05-20T18:35:55.948"/>
    <p1510:client id="{DE5B35A1-BE9F-4E21-9958-8966FA957B66}" v="36" dt="2023-05-20T17:42:37.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6B1BE9-7131-435A-A792-F1B62A72CED3}"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22E4A4-9F13-4E42-9686-0BB9BF278125}">
      <dgm:prSet/>
      <dgm:spPr/>
      <dgm:t>
        <a:bodyPr/>
        <a:lstStyle/>
        <a:p>
          <a:pPr>
            <a:lnSpc>
              <a:spcPct val="100000"/>
            </a:lnSpc>
          </a:pPr>
          <a:r>
            <a:rPr lang="en-US"/>
            <a:t>Random Forest Classifier: The report demonstrates the use of a Random Forest Classifier model to predict the correctness of flight booking predictions. The model is trained on a dataset that includes various features such as the number of passengers, sales channel, trip type, flight duration, and more. The Random Forest Classifier is trained and evaluated using accuracy as the performance metric.</a:t>
          </a:r>
        </a:p>
      </dgm:t>
    </dgm:pt>
    <dgm:pt modelId="{5B107A45-6488-43D2-BE5E-5ED5D517D8C0}" type="parTrans" cxnId="{6AF93E48-0E5E-4089-AF12-DC72F3D57B73}">
      <dgm:prSet/>
      <dgm:spPr/>
      <dgm:t>
        <a:bodyPr/>
        <a:lstStyle/>
        <a:p>
          <a:endParaRPr lang="en-US"/>
        </a:p>
      </dgm:t>
    </dgm:pt>
    <dgm:pt modelId="{44770EFE-143E-4E70-9FFF-9FB146FCB33A}" type="sibTrans" cxnId="{6AF93E48-0E5E-4089-AF12-DC72F3D57B73}">
      <dgm:prSet/>
      <dgm:spPr/>
      <dgm:t>
        <a:bodyPr/>
        <a:lstStyle/>
        <a:p>
          <a:pPr>
            <a:lnSpc>
              <a:spcPct val="100000"/>
            </a:lnSpc>
          </a:pPr>
          <a:endParaRPr lang="en-US"/>
        </a:p>
      </dgm:t>
    </dgm:pt>
    <dgm:pt modelId="{EFA337F3-7AED-4F8E-89CA-764392F802DE}">
      <dgm:prSet/>
      <dgm:spPr/>
      <dgm:t>
        <a:bodyPr/>
        <a:lstStyle/>
        <a:p>
          <a:pPr>
            <a:lnSpc>
              <a:spcPct val="100000"/>
            </a:lnSpc>
          </a:pPr>
          <a:r>
            <a:rPr lang="en-US"/>
            <a:t>Correctness Visualization: The report includes a visualization of the correctness of model predictions using a line chart. The line chart shows the cumulative correctness of predictions as the number of predictions increases. The chart allows for an understanding of how the model's performance improves over the course of making predictions.</a:t>
          </a:r>
        </a:p>
      </dgm:t>
    </dgm:pt>
    <dgm:pt modelId="{C17CBC0B-08BB-411B-9428-1E354A8A9242}" type="parTrans" cxnId="{A05EFD9D-4842-46CC-9A18-DD7BA15593A2}">
      <dgm:prSet/>
      <dgm:spPr/>
      <dgm:t>
        <a:bodyPr/>
        <a:lstStyle/>
        <a:p>
          <a:endParaRPr lang="en-US"/>
        </a:p>
      </dgm:t>
    </dgm:pt>
    <dgm:pt modelId="{3FEF0CD2-EC58-471E-AE74-C731CD2D5A69}" type="sibTrans" cxnId="{A05EFD9D-4842-46CC-9A18-DD7BA15593A2}">
      <dgm:prSet/>
      <dgm:spPr/>
      <dgm:t>
        <a:bodyPr/>
        <a:lstStyle/>
        <a:p>
          <a:endParaRPr lang="en-US"/>
        </a:p>
      </dgm:t>
    </dgm:pt>
    <dgm:pt modelId="{A9280490-53AC-4117-B71F-4E9C977CB2A1}" type="pres">
      <dgm:prSet presAssocID="{3F6B1BE9-7131-435A-A792-F1B62A72CED3}" presName="root" presStyleCnt="0">
        <dgm:presLayoutVars>
          <dgm:dir/>
          <dgm:resizeHandles val="exact"/>
        </dgm:presLayoutVars>
      </dgm:prSet>
      <dgm:spPr/>
    </dgm:pt>
    <dgm:pt modelId="{F8C68826-779C-4C54-A774-73CFC9DAC615}" type="pres">
      <dgm:prSet presAssocID="{3F6B1BE9-7131-435A-A792-F1B62A72CED3}" presName="container" presStyleCnt="0">
        <dgm:presLayoutVars>
          <dgm:dir/>
          <dgm:resizeHandles val="exact"/>
        </dgm:presLayoutVars>
      </dgm:prSet>
      <dgm:spPr/>
    </dgm:pt>
    <dgm:pt modelId="{D4171441-C5E8-4B50-9021-552154E74659}" type="pres">
      <dgm:prSet presAssocID="{FE22E4A4-9F13-4E42-9686-0BB9BF278125}" presName="compNode" presStyleCnt="0"/>
      <dgm:spPr/>
    </dgm:pt>
    <dgm:pt modelId="{84C36361-F7CA-4BD6-B94C-13246933DBD9}" type="pres">
      <dgm:prSet presAssocID="{FE22E4A4-9F13-4E42-9686-0BB9BF278125}" presName="iconBgRect" presStyleLbl="bgShp" presStyleIdx="0" presStyleCnt="2"/>
      <dgm:spPr/>
    </dgm:pt>
    <dgm:pt modelId="{78BB783E-8AA1-4169-89C1-77D996942386}" type="pres">
      <dgm:prSet presAssocID="{FE22E4A4-9F13-4E42-9686-0BB9BF2781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F36F07C9-7A65-4BEC-9A61-02CEEDBDFFA7}" type="pres">
      <dgm:prSet presAssocID="{FE22E4A4-9F13-4E42-9686-0BB9BF278125}" presName="spaceRect" presStyleCnt="0"/>
      <dgm:spPr/>
    </dgm:pt>
    <dgm:pt modelId="{1A974E33-1169-48CA-8952-38DB66211417}" type="pres">
      <dgm:prSet presAssocID="{FE22E4A4-9F13-4E42-9686-0BB9BF278125}" presName="textRect" presStyleLbl="revTx" presStyleIdx="0" presStyleCnt="2">
        <dgm:presLayoutVars>
          <dgm:chMax val="1"/>
          <dgm:chPref val="1"/>
        </dgm:presLayoutVars>
      </dgm:prSet>
      <dgm:spPr/>
    </dgm:pt>
    <dgm:pt modelId="{E2D1FCFC-2B49-48B8-BF1F-390C9D84DDBB}" type="pres">
      <dgm:prSet presAssocID="{44770EFE-143E-4E70-9FFF-9FB146FCB33A}" presName="sibTrans" presStyleLbl="sibTrans2D1" presStyleIdx="0" presStyleCnt="0"/>
      <dgm:spPr/>
    </dgm:pt>
    <dgm:pt modelId="{424A863F-1A29-4D9F-8BF5-5068701B6D36}" type="pres">
      <dgm:prSet presAssocID="{EFA337F3-7AED-4F8E-89CA-764392F802DE}" presName="compNode" presStyleCnt="0"/>
      <dgm:spPr/>
    </dgm:pt>
    <dgm:pt modelId="{8FC310D5-6937-4104-94DD-662EDAE087A6}" type="pres">
      <dgm:prSet presAssocID="{EFA337F3-7AED-4F8E-89CA-764392F802DE}" presName="iconBgRect" presStyleLbl="bgShp" presStyleIdx="1" presStyleCnt="2"/>
      <dgm:spPr/>
    </dgm:pt>
    <dgm:pt modelId="{59450EE2-47B9-49FB-AC26-307190B72F95}" type="pres">
      <dgm:prSet presAssocID="{EFA337F3-7AED-4F8E-89CA-764392F802D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A1EA2CA8-5653-4B35-95CA-35670DEE2152}" type="pres">
      <dgm:prSet presAssocID="{EFA337F3-7AED-4F8E-89CA-764392F802DE}" presName="spaceRect" presStyleCnt="0"/>
      <dgm:spPr/>
    </dgm:pt>
    <dgm:pt modelId="{05C23021-68EE-4C41-BBDA-5ABDE349DA5C}" type="pres">
      <dgm:prSet presAssocID="{EFA337F3-7AED-4F8E-89CA-764392F802DE}" presName="textRect" presStyleLbl="revTx" presStyleIdx="1" presStyleCnt="2">
        <dgm:presLayoutVars>
          <dgm:chMax val="1"/>
          <dgm:chPref val="1"/>
        </dgm:presLayoutVars>
      </dgm:prSet>
      <dgm:spPr/>
    </dgm:pt>
  </dgm:ptLst>
  <dgm:cxnLst>
    <dgm:cxn modelId="{D553CE5D-A344-4349-9981-6A650A8CDCEC}" type="presOf" srcId="{EFA337F3-7AED-4F8E-89CA-764392F802DE}" destId="{05C23021-68EE-4C41-BBDA-5ABDE349DA5C}" srcOrd="0" destOrd="0" presId="urn:microsoft.com/office/officeart/2018/2/layout/IconCircleList"/>
    <dgm:cxn modelId="{79A17262-305B-4563-9223-78BF3DD8CA9F}" type="presOf" srcId="{FE22E4A4-9F13-4E42-9686-0BB9BF278125}" destId="{1A974E33-1169-48CA-8952-38DB66211417}" srcOrd="0" destOrd="0" presId="urn:microsoft.com/office/officeart/2018/2/layout/IconCircleList"/>
    <dgm:cxn modelId="{6AF93E48-0E5E-4089-AF12-DC72F3D57B73}" srcId="{3F6B1BE9-7131-435A-A792-F1B62A72CED3}" destId="{FE22E4A4-9F13-4E42-9686-0BB9BF278125}" srcOrd="0" destOrd="0" parTransId="{5B107A45-6488-43D2-BE5E-5ED5D517D8C0}" sibTransId="{44770EFE-143E-4E70-9FFF-9FB146FCB33A}"/>
    <dgm:cxn modelId="{06C3EF8A-F19E-418E-B6D8-A93E868552EF}" type="presOf" srcId="{44770EFE-143E-4E70-9FFF-9FB146FCB33A}" destId="{E2D1FCFC-2B49-48B8-BF1F-390C9D84DDBB}" srcOrd="0" destOrd="0" presId="urn:microsoft.com/office/officeart/2018/2/layout/IconCircleList"/>
    <dgm:cxn modelId="{A05EFD9D-4842-46CC-9A18-DD7BA15593A2}" srcId="{3F6B1BE9-7131-435A-A792-F1B62A72CED3}" destId="{EFA337F3-7AED-4F8E-89CA-764392F802DE}" srcOrd="1" destOrd="0" parTransId="{C17CBC0B-08BB-411B-9428-1E354A8A9242}" sibTransId="{3FEF0CD2-EC58-471E-AE74-C731CD2D5A69}"/>
    <dgm:cxn modelId="{0A6C3AE5-04A4-4809-AEB2-F87A2E3DD44B}" type="presOf" srcId="{3F6B1BE9-7131-435A-A792-F1B62A72CED3}" destId="{A9280490-53AC-4117-B71F-4E9C977CB2A1}" srcOrd="0" destOrd="0" presId="urn:microsoft.com/office/officeart/2018/2/layout/IconCircleList"/>
    <dgm:cxn modelId="{C7F4DD7C-817D-4C0D-A527-40FC4A10A3DB}" type="presParOf" srcId="{A9280490-53AC-4117-B71F-4E9C977CB2A1}" destId="{F8C68826-779C-4C54-A774-73CFC9DAC615}" srcOrd="0" destOrd="0" presId="urn:microsoft.com/office/officeart/2018/2/layout/IconCircleList"/>
    <dgm:cxn modelId="{DA1B2FA4-C514-415F-9C72-E6F370476C4E}" type="presParOf" srcId="{F8C68826-779C-4C54-A774-73CFC9DAC615}" destId="{D4171441-C5E8-4B50-9021-552154E74659}" srcOrd="0" destOrd="0" presId="urn:microsoft.com/office/officeart/2018/2/layout/IconCircleList"/>
    <dgm:cxn modelId="{E96931CF-992B-464E-A4EB-0021081D7A0E}" type="presParOf" srcId="{D4171441-C5E8-4B50-9021-552154E74659}" destId="{84C36361-F7CA-4BD6-B94C-13246933DBD9}" srcOrd="0" destOrd="0" presId="urn:microsoft.com/office/officeart/2018/2/layout/IconCircleList"/>
    <dgm:cxn modelId="{6E5F8A99-79CB-4A46-B28D-AB84C612AFA6}" type="presParOf" srcId="{D4171441-C5E8-4B50-9021-552154E74659}" destId="{78BB783E-8AA1-4169-89C1-77D996942386}" srcOrd="1" destOrd="0" presId="urn:microsoft.com/office/officeart/2018/2/layout/IconCircleList"/>
    <dgm:cxn modelId="{FBD77F17-DB1E-42BF-8A69-AF824BD47032}" type="presParOf" srcId="{D4171441-C5E8-4B50-9021-552154E74659}" destId="{F36F07C9-7A65-4BEC-9A61-02CEEDBDFFA7}" srcOrd="2" destOrd="0" presId="urn:microsoft.com/office/officeart/2018/2/layout/IconCircleList"/>
    <dgm:cxn modelId="{DCD08F65-52EB-494B-B732-567D6FC2303A}" type="presParOf" srcId="{D4171441-C5E8-4B50-9021-552154E74659}" destId="{1A974E33-1169-48CA-8952-38DB66211417}" srcOrd="3" destOrd="0" presId="urn:microsoft.com/office/officeart/2018/2/layout/IconCircleList"/>
    <dgm:cxn modelId="{11BDDB1C-3EAD-42B0-AF0E-E3CCFCA4A7F1}" type="presParOf" srcId="{F8C68826-779C-4C54-A774-73CFC9DAC615}" destId="{E2D1FCFC-2B49-48B8-BF1F-390C9D84DDBB}" srcOrd="1" destOrd="0" presId="urn:microsoft.com/office/officeart/2018/2/layout/IconCircleList"/>
    <dgm:cxn modelId="{C3943A52-B28B-4D69-AD04-5A7396C747D5}" type="presParOf" srcId="{F8C68826-779C-4C54-A774-73CFC9DAC615}" destId="{424A863F-1A29-4D9F-8BF5-5068701B6D36}" srcOrd="2" destOrd="0" presId="urn:microsoft.com/office/officeart/2018/2/layout/IconCircleList"/>
    <dgm:cxn modelId="{DE710772-E1BE-43EB-83D1-455DC0DD9697}" type="presParOf" srcId="{424A863F-1A29-4D9F-8BF5-5068701B6D36}" destId="{8FC310D5-6937-4104-94DD-662EDAE087A6}" srcOrd="0" destOrd="0" presId="urn:microsoft.com/office/officeart/2018/2/layout/IconCircleList"/>
    <dgm:cxn modelId="{FEDE3DC0-3B83-4716-BFF9-85AA3F4480CA}" type="presParOf" srcId="{424A863F-1A29-4D9F-8BF5-5068701B6D36}" destId="{59450EE2-47B9-49FB-AC26-307190B72F95}" srcOrd="1" destOrd="0" presId="urn:microsoft.com/office/officeart/2018/2/layout/IconCircleList"/>
    <dgm:cxn modelId="{F4D6BEE4-1FC1-4129-9810-48A2C1579272}" type="presParOf" srcId="{424A863F-1A29-4D9F-8BF5-5068701B6D36}" destId="{A1EA2CA8-5653-4B35-95CA-35670DEE2152}" srcOrd="2" destOrd="0" presId="urn:microsoft.com/office/officeart/2018/2/layout/IconCircleList"/>
    <dgm:cxn modelId="{2CCAFB95-EB43-41D1-9F23-88B4A2119724}" type="presParOf" srcId="{424A863F-1A29-4D9F-8BF5-5068701B6D36}" destId="{05C23021-68EE-4C41-BBDA-5ABDE349DA5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36361-F7CA-4BD6-B94C-13246933DBD9}">
      <dsp:nvSpPr>
        <dsp:cNvPr id="0" name=""/>
        <dsp:cNvSpPr/>
      </dsp:nvSpPr>
      <dsp:spPr>
        <a:xfrm>
          <a:off x="1013" y="1179342"/>
          <a:ext cx="555187" cy="555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BB783E-8AA1-4169-89C1-77D996942386}">
      <dsp:nvSpPr>
        <dsp:cNvPr id="0" name=""/>
        <dsp:cNvSpPr/>
      </dsp:nvSpPr>
      <dsp:spPr>
        <a:xfrm>
          <a:off x="117602" y="1295931"/>
          <a:ext cx="322008" cy="3220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974E33-1169-48CA-8952-38DB66211417}">
      <dsp:nvSpPr>
        <dsp:cNvPr id="0" name=""/>
        <dsp:cNvSpPr/>
      </dsp:nvSpPr>
      <dsp:spPr>
        <a:xfrm>
          <a:off x="675169" y="1179342"/>
          <a:ext cx="1308656" cy="555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Random Forest Classifier: The report demonstrates the use of a Random Forest Classifier model to predict the correctness of flight booking predictions. The model is trained on a dataset that includes various features such as the number of passengers, sales channel, trip type, flight duration, and more. The Random Forest Classifier is trained and evaluated using accuracy as the performance metric.</a:t>
          </a:r>
        </a:p>
      </dsp:txBody>
      <dsp:txXfrm>
        <a:off x="675169" y="1179342"/>
        <a:ext cx="1308656" cy="555187"/>
      </dsp:txXfrm>
    </dsp:sp>
    <dsp:sp modelId="{8FC310D5-6937-4104-94DD-662EDAE087A6}">
      <dsp:nvSpPr>
        <dsp:cNvPr id="0" name=""/>
        <dsp:cNvSpPr/>
      </dsp:nvSpPr>
      <dsp:spPr>
        <a:xfrm>
          <a:off x="2211849" y="1179342"/>
          <a:ext cx="555187" cy="555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50EE2-47B9-49FB-AC26-307190B72F95}">
      <dsp:nvSpPr>
        <dsp:cNvPr id="0" name=""/>
        <dsp:cNvSpPr/>
      </dsp:nvSpPr>
      <dsp:spPr>
        <a:xfrm>
          <a:off x="2328438" y="1295931"/>
          <a:ext cx="322008" cy="3220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C23021-68EE-4C41-BBDA-5ABDE349DA5C}">
      <dsp:nvSpPr>
        <dsp:cNvPr id="0" name=""/>
        <dsp:cNvSpPr/>
      </dsp:nvSpPr>
      <dsp:spPr>
        <a:xfrm>
          <a:off x="2886005" y="1179342"/>
          <a:ext cx="1308656" cy="555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Correctness Visualization: The report includes a visualization of the correctness of model predictions using a line chart. The line chart shows the cumulative correctness of predictions as the number of predictions increases. The chart allows for an understanding of how the model's performance improves over the course of making predictions.</a:t>
          </a:r>
        </a:p>
      </dsp:txBody>
      <dsp:txXfrm>
        <a:off x="2886005" y="1179342"/>
        <a:ext cx="1308656" cy="55518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22/05/2023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22/05/2023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22/05/2023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22/05/2023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22/05/2023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22/05/2023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22/05/2023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22/05/2023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22/05/2023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22/05/2023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22/05/2023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22/05/2023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270000" y="859291"/>
            <a:ext cx="9370785" cy="1534886"/>
          </a:xfrm>
        </p:spPr>
        <p:txBody>
          <a:bodyPr>
            <a:normAutofit/>
          </a:bodyPr>
          <a:lstStyle/>
          <a:p>
            <a:r>
              <a:rPr lang="en-GB" dirty="0"/>
              <a:t>Report 2</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625929" y="3429681"/>
            <a:ext cx="11248570" cy="3070904"/>
          </a:xfrm>
        </p:spPr>
        <p:txBody>
          <a:bodyPr vert="horz" lIns="91440" tIns="45720" rIns="91440" bIns="45720" rtlCol="0" anchor="t">
            <a:normAutofit/>
          </a:bodyPr>
          <a:lstStyle/>
          <a:p>
            <a:r>
              <a:rPr lang="en-GB" dirty="0">
                <a:cs typeface="Calibri"/>
              </a:rPr>
              <a:t>Visit Code: </a:t>
            </a:r>
            <a:r>
              <a:rPr lang="en-GB" dirty="0">
                <a:ea typeface="+mn-lt"/>
                <a:cs typeface="+mn-lt"/>
              </a:rPr>
              <a:t>https://github.com/Himasnhu-AT/Virtual-Internship---BA--DS</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0292C1-1540-E6C9-5C5A-969B10C83CE7}"/>
              </a:ext>
            </a:extLst>
          </p:cNvPr>
          <p:cNvSpPr>
            <a:spLocks noGrp="1"/>
          </p:cNvSpPr>
          <p:nvPr>
            <p:ph type="title"/>
          </p:nvPr>
        </p:nvSpPr>
        <p:spPr>
          <a:xfrm>
            <a:off x="6657716" y="467271"/>
            <a:ext cx="4195674" cy="2052522"/>
          </a:xfrm>
        </p:spPr>
        <p:txBody>
          <a:bodyPr vert="horz" lIns="91440" tIns="45720" rIns="91440" bIns="45720" rtlCol="0" anchor="b">
            <a:normAutofit/>
          </a:bodyPr>
          <a:lstStyle/>
          <a:p>
            <a:r>
              <a:rPr lang="en-US" sz="3900"/>
              <a:t>Model Correctness and factors affecting booking</a:t>
            </a:r>
            <a:endParaRPr lang="en-US" sz="3900" kern="1200">
              <a:latin typeface="+mj-lt"/>
              <a:ea typeface="+mj-ea"/>
              <a:cs typeface="+mj-cs"/>
            </a:endParaRPr>
          </a:p>
        </p:txBody>
      </p:sp>
      <p:grpSp>
        <p:nvGrpSpPr>
          <p:cNvPr id="101" name="Group 100">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0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0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05" name="Freeform: Shape 104">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Freeform: Shape 106">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6" descr="A picture containing text&#10;&#10;Description automatically generated">
            <a:extLst>
              <a:ext uri="{FF2B5EF4-FFF2-40B4-BE49-F238E27FC236}">
                <a16:creationId xmlns:a16="http://schemas.microsoft.com/office/drawing/2014/main" id="{1B32365E-2967-D348-E6A7-9D4E0A420E0C}"/>
              </a:ext>
            </a:extLst>
          </p:cNvPr>
          <p:cNvPicPr>
            <a:picLocks noChangeAspect="1"/>
          </p:cNvPicPr>
          <p:nvPr/>
        </p:nvPicPr>
        <p:blipFill>
          <a:blip r:embed="rId2"/>
          <a:stretch>
            <a:fillRect/>
          </a:stretch>
        </p:blipFill>
        <p:spPr>
          <a:xfrm>
            <a:off x="3036211" y="427745"/>
            <a:ext cx="2353922" cy="1830173"/>
          </a:xfrm>
          <a:prstGeom prst="rect">
            <a:avLst/>
          </a:prstGeom>
        </p:spPr>
      </p:pic>
      <p:pic>
        <p:nvPicPr>
          <p:cNvPr id="7" name="Picture 7" descr="Chart, bar chart&#10;&#10;Description automatically generated">
            <a:extLst>
              <a:ext uri="{FF2B5EF4-FFF2-40B4-BE49-F238E27FC236}">
                <a16:creationId xmlns:a16="http://schemas.microsoft.com/office/drawing/2014/main" id="{B52D9018-EA5B-B206-8DB4-56FAE63827AB}"/>
              </a:ext>
            </a:extLst>
          </p:cNvPr>
          <p:cNvPicPr>
            <a:picLocks noChangeAspect="1"/>
          </p:cNvPicPr>
          <p:nvPr/>
        </p:nvPicPr>
        <p:blipFill>
          <a:blip r:embed="rId3"/>
          <a:stretch>
            <a:fillRect/>
          </a:stretch>
        </p:blipFill>
        <p:spPr>
          <a:xfrm>
            <a:off x="648639" y="4158427"/>
            <a:ext cx="2865781" cy="1805441"/>
          </a:xfrm>
          <a:prstGeom prst="rect">
            <a:avLst/>
          </a:prstGeom>
        </p:spPr>
      </p:pic>
      <p:sp>
        <p:nvSpPr>
          <p:cNvPr id="10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111" name="Straight Connector 11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6" name="Content Placeholder 17">
            <a:extLst>
              <a:ext uri="{FF2B5EF4-FFF2-40B4-BE49-F238E27FC236}">
                <a16:creationId xmlns:a16="http://schemas.microsoft.com/office/drawing/2014/main" id="{9481349B-1B16-7CDA-8191-441B4A30F786}"/>
              </a:ext>
            </a:extLst>
          </p:cNvPr>
          <p:cNvGraphicFramePr>
            <a:graphicFrameLocks noGrp="1"/>
          </p:cNvGraphicFramePr>
          <p:nvPr>
            <p:ph idx="1"/>
            <p:extLst>
              <p:ext uri="{D42A27DB-BD31-4B8C-83A1-F6EECF244321}">
                <p14:modId xmlns:p14="http://schemas.microsoft.com/office/powerpoint/2010/main" val="3786645251"/>
              </p:ext>
            </p:extLst>
          </p:nvPr>
        </p:nvGraphicFramePr>
        <p:xfrm>
          <a:off x="6657715" y="2990818"/>
          <a:ext cx="4195675" cy="29138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26365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Words>
  <Application>Microsoft Office PowerPoint</Application>
  <PresentationFormat>Widescreen</PresentationFormat>
  <Paragraphs>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Report 2</vt:lpstr>
      <vt:lpstr>Model Correctness and factors affecting booking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Jack Skinner</cp:lastModifiedBy>
  <cp:revision>78</cp:revision>
  <dcterms:created xsi:type="dcterms:W3CDTF">2022-12-06T11:13:27Z</dcterms:created>
  <dcterms:modified xsi:type="dcterms:W3CDTF">2023-05-23T05:20:54Z</dcterms:modified>
</cp:coreProperties>
</file>