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1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urna\Downloads\Statis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urna\Downloads\Statist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urna\Downloads\Statist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urna\Downloads\Statistic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urna\Downloads\Statistic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Count of event_name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Male</c:v>
              </c:pt>
              <c:pt idx="1">
                <c:v>Female</c:v>
              </c:pt>
              <c:pt idx="2">
                <c:v>Don’t want to say</c:v>
              </c:pt>
              <c:pt idx="3">
                <c:v>-</c:v>
              </c:pt>
            </c:strLit>
          </c:cat>
          <c:val>
            <c:numLit>
              <c:formatCode>General</c:formatCode>
              <c:ptCount val="4"/>
              <c:pt idx="0">
                <c:v>4085</c:v>
              </c:pt>
              <c:pt idx="1">
                <c:v>2675</c:v>
              </c:pt>
              <c:pt idx="2">
                <c:v>393</c:v>
              </c:pt>
              <c:pt idx="3">
                <c:v>15</c:v>
              </c:pt>
            </c:numLit>
          </c:val>
          <c:extLst>
            <c:ext xmlns:c16="http://schemas.microsoft.com/office/drawing/2014/chart" uri="{C3380CC4-5D6E-409C-BE32-E72D297353CC}">
              <c16:uniqueId val="{00000000-B89F-4840-9197-431D603E6C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03135056"/>
        <c:axId val="503131816"/>
      </c:barChart>
      <c:catAx>
        <c:axId val="5031350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03131816"/>
        <c:crosses val="autoZero"/>
        <c:auto val="1"/>
        <c:lblAlgn val="ctr"/>
        <c:lblOffset val="100"/>
        <c:noMultiLvlLbl val="0"/>
      </c:catAx>
      <c:valAx>
        <c:axId val="503131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03135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[Statistics.xlsx]Sheet7!PivotTable41</c:name>
    <c:fmtId val="2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Sheet7!$C$3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</c:dPt>
          <c:cat>
            <c:multiLvlStrRef>
              <c:f>Sheet7!$A$4:$B$21</c:f>
              <c:multiLvlStrCache>
                <c:ptCount val="18"/>
                <c:lvl>
                  <c:pt idx="0">
                    <c:v>Hired</c:v>
                  </c:pt>
                  <c:pt idx="1">
                    <c:v>Rejected</c:v>
                  </c:pt>
                  <c:pt idx="2">
                    <c:v>Hired</c:v>
                  </c:pt>
                  <c:pt idx="3">
                    <c:v>Rejected</c:v>
                  </c:pt>
                  <c:pt idx="4">
                    <c:v>Hired</c:v>
                  </c:pt>
                  <c:pt idx="5">
                    <c:v>Rejected</c:v>
                  </c:pt>
                  <c:pt idx="6">
                    <c:v>Hired</c:v>
                  </c:pt>
                  <c:pt idx="7">
                    <c:v>Rejected</c:v>
                  </c:pt>
                  <c:pt idx="8">
                    <c:v>Hired</c:v>
                  </c:pt>
                  <c:pt idx="9">
                    <c:v>Rejected</c:v>
                  </c:pt>
                  <c:pt idx="10">
                    <c:v>Hired</c:v>
                  </c:pt>
                  <c:pt idx="11">
                    <c:v>Rejected</c:v>
                  </c:pt>
                  <c:pt idx="12">
                    <c:v>Hired</c:v>
                  </c:pt>
                  <c:pt idx="13">
                    <c:v>Rejected</c:v>
                  </c:pt>
                  <c:pt idx="14">
                    <c:v>Hired</c:v>
                  </c:pt>
                  <c:pt idx="15">
                    <c:v>Rejected</c:v>
                  </c:pt>
                  <c:pt idx="16">
                    <c:v>Hired</c:v>
                  </c:pt>
                  <c:pt idx="17">
                    <c:v>Rejected</c:v>
                  </c:pt>
                </c:lvl>
                <c:lvl>
                  <c:pt idx="0">
                    <c:v>Finance Department</c:v>
                  </c:pt>
                  <c:pt idx="2">
                    <c:v>General Management</c:v>
                  </c:pt>
                  <c:pt idx="4">
                    <c:v>Human Resource Department</c:v>
                  </c:pt>
                  <c:pt idx="6">
                    <c:v>Marketing Department</c:v>
                  </c:pt>
                  <c:pt idx="8">
                    <c:v>Operations Department</c:v>
                  </c:pt>
                  <c:pt idx="10">
                    <c:v>Production Department</c:v>
                  </c:pt>
                  <c:pt idx="12">
                    <c:v>Purchase Department</c:v>
                  </c:pt>
                  <c:pt idx="14">
                    <c:v>Sales Department</c:v>
                  </c:pt>
                  <c:pt idx="16">
                    <c:v>Service Department</c:v>
                  </c:pt>
                </c:lvl>
              </c:multiLvlStrCache>
            </c:multiLvlStrRef>
          </c:cat>
          <c:val>
            <c:numRef>
              <c:f>Sheet7!$C$4:$C$21</c:f>
              <c:numCache>
                <c:formatCode>0.00%</c:formatCode>
                <c:ptCount val="18"/>
                <c:pt idx="0">
                  <c:v>0.97529671660243478</c:v>
                </c:pt>
                <c:pt idx="1">
                  <c:v>1.0205549677485999</c:v>
                </c:pt>
                <c:pt idx="2">
                  <c:v>1.216617014410468</c:v>
                </c:pt>
                <c:pt idx="3">
                  <c:v>1.094828216282997</c:v>
                </c:pt>
                <c:pt idx="4">
                  <c:v>0.98062084189652776</c:v>
                </c:pt>
                <c:pt idx="5">
                  <c:v>0.97974958321132355</c:v>
                </c:pt>
                <c:pt idx="6">
                  <c:v>0.95719281075654161</c:v>
                </c:pt>
                <c:pt idx="7">
                  <c:v>0.99137112489921597</c:v>
                </c:pt>
                <c:pt idx="8">
                  <c:v>0.97861598126653671</c:v>
                </c:pt>
                <c:pt idx="9">
                  <c:v>0.99278414708438356</c:v>
                </c:pt>
                <c:pt idx="10">
                  <c:v>0.98735260646390466</c:v>
                </c:pt>
                <c:pt idx="11">
                  <c:v>0.99289058857812296</c:v>
                </c:pt>
                <c:pt idx="12">
                  <c:v>1.0420851823569077</c:v>
                </c:pt>
                <c:pt idx="13">
                  <c:v>1.0730162415375453</c:v>
                </c:pt>
                <c:pt idx="14">
                  <c:v>0.97112062764724782</c:v>
                </c:pt>
                <c:pt idx="15">
                  <c:v>1.0151999043772633</c:v>
                </c:pt>
                <c:pt idx="16">
                  <c:v>1.0113337319176683</c:v>
                </c:pt>
                <c:pt idx="17">
                  <c:v>1.0159035173884725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5-7EB2-472E-9C74-04828584DF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[Statistics.xlsx]Sheet7!PivotTable41</c:name>
    <c:fmtId val="32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Sheet7!$C$3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407-480F-8365-060A3951C6A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407-480F-8365-060A3951C6A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407-480F-8365-060A3951C6A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407-480F-8365-060A3951C6A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407-480F-8365-060A3951C6A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407-480F-8365-060A3951C6A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407-480F-8365-060A3951C6A3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407-480F-8365-060A3951C6A3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A407-480F-8365-060A3951C6A3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A407-480F-8365-060A3951C6A3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A407-480F-8365-060A3951C6A3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A407-480F-8365-060A3951C6A3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A407-480F-8365-060A3951C6A3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A407-480F-8365-060A3951C6A3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A407-480F-8365-060A3951C6A3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A407-480F-8365-060A3951C6A3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A407-480F-8365-060A3951C6A3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A407-480F-8365-060A3951C6A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multiLvlStrRef>
              <c:f>Sheet7!$A$4:$B$21</c:f>
              <c:multiLvlStrCache>
                <c:ptCount val="18"/>
                <c:lvl>
                  <c:pt idx="0">
                    <c:v>Hired</c:v>
                  </c:pt>
                  <c:pt idx="1">
                    <c:v>Rejected</c:v>
                  </c:pt>
                  <c:pt idx="2">
                    <c:v>Hired</c:v>
                  </c:pt>
                  <c:pt idx="3">
                    <c:v>Rejected</c:v>
                  </c:pt>
                  <c:pt idx="4">
                    <c:v>Hired</c:v>
                  </c:pt>
                  <c:pt idx="5">
                    <c:v>Rejected</c:v>
                  </c:pt>
                  <c:pt idx="6">
                    <c:v>Hired</c:v>
                  </c:pt>
                  <c:pt idx="7">
                    <c:v>Rejected</c:v>
                  </c:pt>
                  <c:pt idx="8">
                    <c:v>Hired</c:v>
                  </c:pt>
                  <c:pt idx="9">
                    <c:v>Rejected</c:v>
                  </c:pt>
                  <c:pt idx="10">
                    <c:v>Hired</c:v>
                  </c:pt>
                  <c:pt idx="11">
                    <c:v>Rejected</c:v>
                  </c:pt>
                  <c:pt idx="12">
                    <c:v>Hired</c:v>
                  </c:pt>
                  <c:pt idx="13">
                    <c:v>Rejected</c:v>
                  </c:pt>
                  <c:pt idx="14">
                    <c:v>Hired</c:v>
                  </c:pt>
                  <c:pt idx="15">
                    <c:v>Rejected</c:v>
                  </c:pt>
                  <c:pt idx="16">
                    <c:v>Hired</c:v>
                  </c:pt>
                  <c:pt idx="17">
                    <c:v>Rejected</c:v>
                  </c:pt>
                </c:lvl>
                <c:lvl>
                  <c:pt idx="0">
                    <c:v>Finance Department</c:v>
                  </c:pt>
                  <c:pt idx="2">
                    <c:v>General Management</c:v>
                  </c:pt>
                  <c:pt idx="4">
                    <c:v>Human Resource Department</c:v>
                  </c:pt>
                  <c:pt idx="6">
                    <c:v>Marketing Department</c:v>
                  </c:pt>
                  <c:pt idx="8">
                    <c:v>Operations Department</c:v>
                  </c:pt>
                  <c:pt idx="10">
                    <c:v>Production Department</c:v>
                  </c:pt>
                  <c:pt idx="12">
                    <c:v>Purchase Department</c:v>
                  </c:pt>
                  <c:pt idx="14">
                    <c:v>Sales Department</c:v>
                  </c:pt>
                  <c:pt idx="16">
                    <c:v>Service Department</c:v>
                  </c:pt>
                </c:lvl>
              </c:multiLvlStrCache>
            </c:multiLvlStrRef>
          </c:cat>
          <c:val>
            <c:numRef>
              <c:f>Sheet7!$C$4:$C$21</c:f>
              <c:numCache>
                <c:formatCode>0.00%</c:formatCode>
                <c:ptCount val="18"/>
                <c:pt idx="0">
                  <c:v>0.97529671660243478</c:v>
                </c:pt>
                <c:pt idx="1">
                  <c:v>1.0205549677485999</c:v>
                </c:pt>
                <c:pt idx="2">
                  <c:v>1.216617014410468</c:v>
                </c:pt>
                <c:pt idx="3">
                  <c:v>1.094828216282997</c:v>
                </c:pt>
                <c:pt idx="4">
                  <c:v>0.98062084189652776</c:v>
                </c:pt>
                <c:pt idx="5">
                  <c:v>0.97974958321132355</c:v>
                </c:pt>
                <c:pt idx="6">
                  <c:v>0.95719281075654161</c:v>
                </c:pt>
                <c:pt idx="7">
                  <c:v>0.99137112489921597</c:v>
                </c:pt>
                <c:pt idx="8">
                  <c:v>0.97861598126653671</c:v>
                </c:pt>
                <c:pt idx="9">
                  <c:v>0.99278414708438356</c:v>
                </c:pt>
                <c:pt idx="10">
                  <c:v>0.98735260646390466</c:v>
                </c:pt>
                <c:pt idx="11">
                  <c:v>0.99289058857812296</c:v>
                </c:pt>
                <c:pt idx="12">
                  <c:v>1.0420851823569077</c:v>
                </c:pt>
                <c:pt idx="13">
                  <c:v>1.0730162415375453</c:v>
                </c:pt>
                <c:pt idx="14">
                  <c:v>0.97112062764724782</c:v>
                </c:pt>
                <c:pt idx="15">
                  <c:v>1.0151999043772633</c:v>
                </c:pt>
                <c:pt idx="16">
                  <c:v>1.0113337319176683</c:v>
                </c:pt>
                <c:pt idx="17">
                  <c:v>1.0159035173884725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A407-480F-8365-060A3951C6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[Statistics.xlsx]Sheet9!PivotTable59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Count of 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Sheet9!$B$3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Sheet9!$A$4:$A$12</c:f>
              <c:strCache>
                <c:ptCount val="9"/>
                <c:pt idx="0">
                  <c:v>Finance Department</c:v>
                </c:pt>
                <c:pt idx="1">
                  <c:v>General Management</c:v>
                </c:pt>
                <c:pt idx="2">
                  <c:v>Human Resource Department</c:v>
                </c:pt>
                <c:pt idx="3">
                  <c:v>Marketing Department</c:v>
                </c:pt>
                <c:pt idx="4">
                  <c:v>Operations Department</c:v>
                </c:pt>
                <c:pt idx="5">
                  <c:v>Production Department</c:v>
                </c:pt>
                <c:pt idx="6">
                  <c:v>Purchase Department</c:v>
                </c:pt>
                <c:pt idx="7">
                  <c:v>Sales Department</c:v>
                </c:pt>
                <c:pt idx="8">
                  <c:v>Service Department</c:v>
                </c:pt>
              </c:strCache>
            </c:strRef>
          </c:cat>
          <c:val>
            <c:numRef>
              <c:f>Sheet9!$B$4:$B$12</c:f>
              <c:numCache>
                <c:formatCode>General</c:formatCode>
                <c:ptCount val="9"/>
                <c:pt idx="0">
                  <c:v>288</c:v>
                </c:pt>
                <c:pt idx="1">
                  <c:v>172</c:v>
                </c:pt>
                <c:pt idx="2">
                  <c:v>97</c:v>
                </c:pt>
                <c:pt idx="3">
                  <c:v>325</c:v>
                </c:pt>
                <c:pt idx="4">
                  <c:v>2771</c:v>
                </c:pt>
                <c:pt idx="5">
                  <c:v>380</c:v>
                </c:pt>
                <c:pt idx="6">
                  <c:v>333</c:v>
                </c:pt>
                <c:pt idx="7">
                  <c:v>747</c:v>
                </c:pt>
                <c:pt idx="8">
                  <c:v>2055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91-4236-B681-25BE726A08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4247416"/>
        <c:axId val="744247776"/>
      </c:lineChart>
      <c:catAx>
        <c:axId val="744247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44247776"/>
        <c:crosses val="autoZero"/>
        <c:auto val="1"/>
        <c:lblAlgn val="ctr"/>
        <c:lblOffset val="100"/>
        <c:noMultiLvlLbl val="0"/>
      </c:catAx>
      <c:valAx>
        <c:axId val="74424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44247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[Statistics.xlsx]Sheet10!PivotTable66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Count of Post Name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Sheet10!$C$1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Sheet10!$A$2:$B$13</c:f>
              <c:multiLvlStrCache>
                <c:ptCount val="12"/>
                <c:lvl>
                  <c:pt idx="0">
                    <c:v>Hired</c:v>
                  </c:pt>
                  <c:pt idx="1">
                    <c:v>Hired</c:v>
                  </c:pt>
                  <c:pt idx="2">
                    <c:v>Hired</c:v>
                  </c:pt>
                  <c:pt idx="3">
                    <c:v>Hired</c:v>
                  </c:pt>
                  <c:pt idx="4">
                    <c:v>Hired</c:v>
                  </c:pt>
                  <c:pt idx="5">
                    <c:v>Hired</c:v>
                  </c:pt>
                  <c:pt idx="6">
                    <c:v>Hired</c:v>
                  </c:pt>
                  <c:pt idx="7">
                    <c:v>Hired</c:v>
                  </c:pt>
                  <c:pt idx="8">
                    <c:v>Hired</c:v>
                  </c:pt>
                  <c:pt idx="9">
                    <c:v>Hired</c:v>
                  </c:pt>
                  <c:pt idx="10">
                    <c:v>Hired</c:v>
                  </c:pt>
                  <c:pt idx="11">
                    <c:v>Hired</c:v>
                  </c:pt>
                </c:lvl>
                <c:lvl>
                  <c:pt idx="0">
                    <c:v>b9</c:v>
                  </c:pt>
                  <c:pt idx="1">
                    <c:v>c-10</c:v>
                  </c:pt>
                  <c:pt idx="2">
                    <c:v>c5</c:v>
                  </c:pt>
                  <c:pt idx="3">
                    <c:v>c8</c:v>
                  </c:pt>
                  <c:pt idx="4">
                    <c:v>c9</c:v>
                  </c:pt>
                  <c:pt idx="5">
                    <c:v>i1</c:v>
                  </c:pt>
                  <c:pt idx="6">
                    <c:v>i4</c:v>
                  </c:pt>
                  <c:pt idx="7">
                    <c:v>i5</c:v>
                  </c:pt>
                  <c:pt idx="8">
                    <c:v>i6</c:v>
                  </c:pt>
                  <c:pt idx="9">
                    <c:v>i7</c:v>
                  </c:pt>
                  <c:pt idx="10">
                    <c:v>m6</c:v>
                  </c:pt>
                  <c:pt idx="11">
                    <c:v>n6</c:v>
                  </c:pt>
                </c:lvl>
              </c:multiLvlStrCache>
            </c:multiLvlStrRef>
          </c:cat>
          <c:val>
            <c:numRef>
              <c:f>Sheet10!$C$2:$C$13</c:f>
              <c:numCache>
                <c:formatCode>General</c:formatCode>
                <c:ptCount val="12"/>
                <c:pt idx="0">
                  <c:v>308</c:v>
                </c:pt>
                <c:pt idx="1">
                  <c:v>105</c:v>
                </c:pt>
                <c:pt idx="2">
                  <c:v>1182</c:v>
                </c:pt>
                <c:pt idx="3">
                  <c:v>193</c:v>
                </c:pt>
                <c:pt idx="4">
                  <c:v>1239</c:v>
                </c:pt>
                <c:pt idx="5">
                  <c:v>151</c:v>
                </c:pt>
                <c:pt idx="6">
                  <c:v>32</c:v>
                </c:pt>
                <c:pt idx="7">
                  <c:v>511</c:v>
                </c:pt>
                <c:pt idx="8">
                  <c:v>337</c:v>
                </c:pt>
                <c:pt idx="9">
                  <c:v>635</c:v>
                </c:pt>
                <c:pt idx="10">
                  <c:v>2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E3-4554-B558-75912BF86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1781128"/>
        <c:axId val="751781488"/>
      </c:barChart>
      <c:catAx>
        <c:axId val="751781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51781488"/>
        <c:crosses val="autoZero"/>
        <c:auto val="1"/>
        <c:lblAlgn val="ctr"/>
        <c:lblOffset val="100"/>
        <c:noMultiLvlLbl val="0"/>
      </c:catAx>
      <c:valAx>
        <c:axId val="75178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751781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670D-4540-868D-3DB7-E4A00724E5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Hiring Process Analytics-</a:t>
            </a:r>
            <a:r>
              <a:rPr lang="en-US" sz="2400" dirty="0"/>
              <a:t>Project 4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02E2-75D6-FC38-3FFF-94D263E98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himakasula@gmail.com</a:t>
            </a:r>
          </a:p>
        </p:txBody>
      </p:sp>
    </p:spTree>
    <p:extLst>
      <p:ext uri="{BB962C8B-B14F-4D97-AF65-F5344CB8AC3E}">
        <p14:creationId xmlns:p14="http://schemas.microsoft.com/office/powerpoint/2010/main" val="278123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064925E-F2D5-BA86-BC71-D96B13B520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893574"/>
              </p:ext>
            </p:extLst>
          </p:nvPr>
        </p:nvGraphicFramePr>
        <p:xfrm>
          <a:off x="1647203" y="1613343"/>
          <a:ext cx="8378455" cy="4084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4F388DF-70F8-AD9E-510F-BCFDFFD425EB}"/>
              </a:ext>
            </a:extLst>
          </p:cNvPr>
          <p:cNvSpPr txBox="1"/>
          <p:nvPr/>
        </p:nvSpPr>
        <p:spPr>
          <a:xfrm>
            <a:off x="1647203" y="1159684"/>
            <a:ext cx="175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O/P:</a:t>
            </a:r>
          </a:p>
        </p:txBody>
      </p:sp>
    </p:spTree>
    <p:extLst>
      <p:ext uri="{BB962C8B-B14F-4D97-AF65-F5344CB8AC3E}">
        <p14:creationId xmlns:p14="http://schemas.microsoft.com/office/powerpoint/2010/main" val="3335877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2C18-903E-1987-8E3C-7A5E0BC1A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ptos Narrow" panose="020B000402020202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3C6F5-511E-4613-77DA-A6FA3FEE6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himakasula@gmail.com</a:t>
            </a:r>
          </a:p>
        </p:txBody>
      </p:sp>
    </p:spTree>
    <p:extLst>
      <p:ext uri="{BB962C8B-B14F-4D97-AF65-F5344CB8AC3E}">
        <p14:creationId xmlns:p14="http://schemas.microsoft.com/office/powerpoint/2010/main" val="257199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C1DB14-82CB-C427-3DF4-DD448CDDAE52}"/>
              </a:ext>
            </a:extLst>
          </p:cNvPr>
          <p:cNvSpPr txBox="1"/>
          <p:nvPr/>
        </p:nvSpPr>
        <p:spPr>
          <a:xfrm>
            <a:off x="471376" y="551289"/>
            <a:ext cx="11249247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Manrope"/>
              </a:rPr>
              <a:t>Data Analytics Tasks:</a:t>
            </a:r>
          </a:p>
          <a:p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UcPeriod"/>
            </a:pPr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Hiring Analysis</a:t>
            </a:r>
          </a:p>
          <a:p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B. Salary Analysis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C. Salary Distribution</a:t>
            </a:r>
          </a:p>
          <a:p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D. Departmental Analysis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E. Position Tier Analysis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Description: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 analyze the company's hiring process data understanding trends such as the number of rejections, interviews, job types, and vacancies.</a:t>
            </a:r>
          </a:p>
          <a:p>
            <a:pPr algn="just"/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Using Excel data analysis tool ,finding missing values and outliers using excel formulas and graphs.</a:t>
            </a:r>
          </a:p>
          <a:p>
            <a:pPr algn="just"/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Tech-Stack Used</a:t>
            </a:r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: Excel- To create graphical representation of result 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0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D009-A77A-6DF6-E277-44F11EFB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482" y="2349925"/>
            <a:ext cx="3501196" cy="2456442"/>
          </a:xfrm>
        </p:spPr>
        <p:txBody>
          <a:bodyPr>
            <a:normAutofit/>
          </a:bodyPr>
          <a:lstStyle/>
          <a:p>
            <a:pPr algn="l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HIRING ANALYSIS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Male-4085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Female-2675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want to say-393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(-)-15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2FA1886-EECF-32B7-5AAD-58322AC73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599003"/>
              </p:ext>
            </p:extLst>
          </p:nvPr>
        </p:nvGraphicFramePr>
        <p:xfrm>
          <a:off x="5817755" y="1594884"/>
          <a:ext cx="5792998" cy="3785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6C289A-E258-7587-0823-8EE944069780}"/>
              </a:ext>
            </a:extLst>
          </p:cNvPr>
          <p:cNvSpPr txBox="1"/>
          <p:nvPr/>
        </p:nvSpPr>
        <p:spPr>
          <a:xfrm>
            <a:off x="831481" y="791260"/>
            <a:ext cx="107792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Task: 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gender distribution of hires. How many males and females have been hired by the company?</a:t>
            </a:r>
          </a:p>
          <a:p>
            <a:pPr algn="l"/>
            <a:r>
              <a:rPr lang="en-US" b="1" dirty="0">
                <a:solidFill>
                  <a:srgbClr val="242424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O/P:</a:t>
            </a:r>
            <a:endParaRPr lang="en-US" b="1" i="0" dirty="0">
              <a:solidFill>
                <a:srgbClr val="242424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36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CA4D-15E6-F8B4-A6B8-28BBCD48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SALARY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4704BE4-A5C7-6D71-41FE-B23A6599E2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519488"/>
              </p:ext>
            </p:extLst>
          </p:nvPr>
        </p:nvGraphicFramePr>
        <p:xfrm>
          <a:off x="5071437" y="971550"/>
          <a:ext cx="6231931" cy="483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B863F13-A784-B570-FBBE-3BAAE74C9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881177"/>
              </p:ext>
            </p:extLst>
          </p:nvPr>
        </p:nvGraphicFramePr>
        <p:xfrm>
          <a:off x="5238160" y="166832"/>
          <a:ext cx="6231932" cy="6448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331">
                  <a:extLst>
                    <a:ext uri="{9D8B030D-6E8A-4147-A177-3AD203B41FA5}">
                      <a16:colId xmlns:a16="http://schemas.microsoft.com/office/drawing/2014/main" val="4218250238"/>
                    </a:ext>
                  </a:extLst>
                </a:gridCol>
                <a:gridCol w="2177853">
                  <a:extLst>
                    <a:ext uri="{9D8B030D-6E8A-4147-A177-3AD203B41FA5}">
                      <a16:colId xmlns:a16="http://schemas.microsoft.com/office/drawing/2014/main" val="3996919922"/>
                    </a:ext>
                  </a:extLst>
                </a:gridCol>
                <a:gridCol w="3128748">
                  <a:extLst>
                    <a:ext uri="{9D8B030D-6E8A-4147-A177-3AD203B41FA5}">
                      <a16:colId xmlns:a16="http://schemas.microsoft.com/office/drawing/2014/main" val="2160507102"/>
                    </a:ext>
                  </a:extLst>
                </a:gridCol>
              </a:tblGrid>
              <a:tr h="358559"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Avg Of Offered 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86141"/>
                  </a:ext>
                </a:extLst>
              </a:tr>
              <a:tr h="32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 Department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97.53%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6008032"/>
                  </a:ext>
                </a:extLst>
              </a:tr>
              <a:tr h="32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102.06%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1100524"/>
                  </a:ext>
                </a:extLst>
              </a:tr>
              <a:tr h="32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 Management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121.66%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4818917"/>
                  </a:ext>
                </a:extLst>
              </a:tr>
              <a:tr h="32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109.48%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3258690"/>
                  </a:ext>
                </a:extLst>
              </a:tr>
              <a:tr h="32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Human Resource Department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060960"/>
                  </a:ext>
                </a:extLst>
              </a:tr>
              <a:tr h="32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97.97%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4542389"/>
                  </a:ext>
                </a:extLst>
              </a:tr>
              <a:tr h="32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Marketing Department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95.72%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9012532"/>
                  </a:ext>
                </a:extLst>
              </a:tr>
              <a:tr h="32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99.14%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6892664"/>
                  </a:ext>
                </a:extLst>
              </a:tr>
              <a:tr h="32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Operations Department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97.86%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4954449"/>
                  </a:ext>
                </a:extLst>
              </a:tr>
              <a:tr h="32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99.28%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651261"/>
                  </a:ext>
                </a:extLst>
              </a:tr>
              <a:tr h="32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Production Department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98.74%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127096"/>
                  </a:ext>
                </a:extLst>
              </a:tr>
              <a:tr h="32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99.29%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9142039"/>
                  </a:ext>
                </a:extLst>
              </a:tr>
              <a:tr h="32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Purchase Department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104.21%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0242647"/>
                  </a:ext>
                </a:extLst>
              </a:tr>
              <a:tr h="32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107.30%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4504486"/>
                  </a:ext>
                </a:extLst>
              </a:tr>
              <a:tr h="32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Department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97.11%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1000717"/>
                  </a:ext>
                </a:extLst>
              </a:tr>
              <a:tr h="32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101.52%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62931656"/>
                  </a:ext>
                </a:extLst>
              </a:tr>
              <a:tr h="32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 Department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101.13%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183014"/>
                  </a:ext>
                </a:extLst>
              </a:tr>
              <a:tr h="3289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101.59%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9153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95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730543B-5380-3FA1-D97B-709FBB72B6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686150"/>
              </p:ext>
            </p:extLst>
          </p:nvPr>
        </p:nvGraphicFramePr>
        <p:xfrm>
          <a:off x="647701" y="609600"/>
          <a:ext cx="10673442" cy="6008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743570-0E10-0244-41E8-E27FADC00636}"/>
              </a:ext>
            </a:extLst>
          </p:cNvPr>
          <p:cNvSpPr txBox="1"/>
          <p:nvPr/>
        </p:nvSpPr>
        <p:spPr>
          <a:xfrm>
            <a:off x="1030515" y="240268"/>
            <a:ext cx="175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O/P:</a:t>
            </a:r>
          </a:p>
        </p:txBody>
      </p:sp>
    </p:spTree>
    <p:extLst>
      <p:ext uri="{BB962C8B-B14F-4D97-AF65-F5344CB8AC3E}">
        <p14:creationId xmlns:p14="http://schemas.microsoft.com/office/powerpoint/2010/main" val="252106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FE0B-1BB4-23C8-6574-7FB460EF3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Salary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9925-19C7-5293-4F75-DEA191D27F4C}"/>
              </a:ext>
            </a:extLst>
          </p:cNvPr>
          <p:cNvSpPr txBox="1"/>
          <p:nvPr/>
        </p:nvSpPr>
        <p:spPr>
          <a:xfrm>
            <a:off x="4900766" y="1010093"/>
            <a:ext cx="175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O/P: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3ACB5D-210C-59CB-E9C5-E1FBD6156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031671"/>
              </p:ext>
            </p:extLst>
          </p:nvPr>
        </p:nvGraphicFramePr>
        <p:xfrm>
          <a:off x="4900766" y="477520"/>
          <a:ext cx="5043333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934">
                  <a:extLst>
                    <a:ext uri="{9D8B030D-6E8A-4147-A177-3AD203B41FA5}">
                      <a16:colId xmlns:a16="http://schemas.microsoft.com/office/drawing/2014/main" val="2600369445"/>
                    </a:ext>
                  </a:extLst>
                </a:gridCol>
                <a:gridCol w="2438399">
                  <a:extLst>
                    <a:ext uri="{9D8B030D-6E8A-4147-A177-3AD203B41FA5}">
                      <a16:colId xmlns:a16="http://schemas.microsoft.com/office/drawing/2014/main" val="640303704"/>
                    </a:ext>
                  </a:extLst>
                </a:gridCol>
              </a:tblGrid>
              <a:tr h="562785">
                <a:tc>
                  <a:txBody>
                    <a:bodyPr/>
                    <a:lstStyle/>
                    <a:p>
                      <a:r>
                        <a:rPr lang="en-US" sz="20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Class </a:t>
                      </a:r>
                    </a:p>
                    <a:p>
                      <a:r>
                        <a:rPr lang="en-US" sz="20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Interval for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</a:t>
                      </a:r>
                    </a:p>
                    <a:p>
                      <a:r>
                        <a:rPr lang="en-US" sz="2000" b="1" i="0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employees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274917"/>
                  </a:ext>
                </a:extLst>
              </a:tr>
              <a:tr h="326058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1-10000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71051"/>
                  </a:ext>
                </a:extLst>
              </a:tr>
              <a:tr h="326058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10001-20000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388198"/>
                  </a:ext>
                </a:extLst>
              </a:tr>
              <a:tr h="326058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2001-30000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170860"/>
                  </a:ext>
                </a:extLst>
              </a:tr>
              <a:tr h="326058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30001-40000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200958"/>
                  </a:ext>
                </a:extLst>
              </a:tr>
              <a:tr h="326058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40001-50000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981445"/>
                  </a:ext>
                </a:extLst>
              </a:tr>
              <a:tr h="326058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50001-60000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972692"/>
                  </a:ext>
                </a:extLst>
              </a:tr>
              <a:tr h="326058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60001-70000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717246"/>
                  </a:ext>
                </a:extLst>
              </a:tr>
              <a:tr h="326058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70001-80000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380257"/>
                  </a:ext>
                </a:extLst>
              </a:tr>
              <a:tr h="326058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80001-90000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066466"/>
                  </a:ext>
                </a:extLst>
              </a:tr>
              <a:tr h="326058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90001-100000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74888"/>
                  </a:ext>
                </a:extLst>
              </a:tr>
              <a:tr h="326058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100001-400000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341763"/>
                  </a:ext>
                </a:extLst>
              </a:tr>
              <a:tr h="326058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Grand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935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11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24CB-A2E3-A39B-043B-24EB394AF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Departmental Analysis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AE0D82-4B84-AA7F-D3B5-4BB5257F3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957863"/>
              </p:ext>
            </p:extLst>
          </p:nvPr>
        </p:nvGraphicFramePr>
        <p:xfrm>
          <a:off x="5391887" y="1574800"/>
          <a:ext cx="607001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005">
                  <a:extLst>
                    <a:ext uri="{9D8B030D-6E8A-4147-A177-3AD203B41FA5}">
                      <a16:colId xmlns:a16="http://schemas.microsoft.com/office/drawing/2014/main" val="3682935664"/>
                    </a:ext>
                  </a:extLst>
                </a:gridCol>
                <a:gridCol w="3035005">
                  <a:extLst>
                    <a:ext uri="{9D8B030D-6E8A-4147-A177-3AD203B41FA5}">
                      <a16:colId xmlns:a16="http://schemas.microsoft.com/office/drawing/2014/main" val="856413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of 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563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Finance Department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52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Management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7773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 Resource Department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540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Marketing Department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3229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Operations Department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097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Production Department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7174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Purchase Department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052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Department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63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 Department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9731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64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5A0226C-AB83-CC66-782E-5DE6E41304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169789"/>
              </p:ext>
            </p:extLst>
          </p:nvPr>
        </p:nvGraphicFramePr>
        <p:xfrm>
          <a:off x="1628938" y="1573619"/>
          <a:ext cx="9301331" cy="3934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BD4BF0E-26C1-B2E6-5156-0ED37473716F}"/>
              </a:ext>
            </a:extLst>
          </p:cNvPr>
          <p:cNvSpPr txBox="1"/>
          <p:nvPr/>
        </p:nvSpPr>
        <p:spPr>
          <a:xfrm>
            <a:off x="1455817" y="899487"/>
            <a:ext cx="1756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O/P:</a:t>
            </a:r>
          </a:p>
        </p:txBody>
      </p:sp>
    </p:spTree>
    <p:extLst>
      <p:ext uri="{BB962C8B-B14F-4D97-AF65-F5344CB8AC3E}">
        <p14:creationId xmlns:p14="http://schemas.microsoft.com/office/powerpoint/2010/main" val="65278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12F7-FA05-CCE4-158C-27BF8C8AD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Position Tier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847FA2-8F72-0C8A-13D2-7200AA68A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450004"/>
              </p:ext>
            </p:extLst>
          </p:nvPr>
        </p:nvGraphicFramePr>
        <p:xfrm>
          <a:off x="5051646" y="769459"/>
          <a:ext cx="6740819" cy="5319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251">
                  <a:extLst>
                    <a:ext uri="{9D8B030D-6E8A-4147-A177-3AD203B41FA5}">
                      <a16:colId xmlns:a16="http://schemas.microsoft.com/office/drawing/2014/main" val="1731478005"/>
                    </a:ext>
                  </a:extLst>
                </a:gridCol>
                <a:gridCol w="1424763">
                  <a:extLst>
                    <a:ext uri="{9D8B030D-6E8A-4147-A177-3AD203B41FA5}">
                      <a16:colId xmlns:a16="http://schemas.microsoft.com/office/drawing/2014/main" val="3370551406"/>
                    </a:ext>
                  </a:extLst>
                </a:gridCol>
                <a:gridCol w="3477805">
                  <a:extLst>
                    <a:ext uri="{9D8B030D-6E8A-4147-A177-3AD203B41FA5}">
                      <a16:colId xmlns:a16="http://schemas.microsoft.com/office/drawing/2014/main" val="1760575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DEBF7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of Post Name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820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12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c-10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358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165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106553"/>
                  </a:ext>
                </a:extLst>
              </a:tr>
              <a:tr h="44482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779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961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647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207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1208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406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088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Hired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7933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154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60991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194</TotalTime>
  <Words>370</Words>
  <Application>Microsoft Office PowerPoint</Application>
  <PresentationFormat>Widescreen</PresentationFormat>
  <Paragraphs>165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 Narrow</vt:lpstr>
      <vt:lpstr>Arial</vt:lpstr>
      <vt:lpstr>Calibri</vt:lpstr>
      <vt:lpstr>Calibri Light</vt:lpstr>
      <vt:lpstr>Manrope</vt:lpstr>
      <vt:lpstr>Rockwell</vt:lpstr>
      <vt:lpstr>Times New Roman</vt:lpstr>
      <vt:lpstr>Wingdings</vt:lpstr>
      <vt:lpstr>Atlas</vt:lpstr>
      <vt:lpstr>Hiring Process Analytics-Project 4 </vt:lpstr>
      <vt:lpstr>PowerPoint Presentation</vt:lpstr>
      <vt:lpstr>A. HIRING ANALYSIS  Male-4085 Female-2675 Don’t want to say-393 (-)-15</vt:lpstr>
      <vt:lpstr>B. SALARY ANALYSIS</vt:lpstr>
      <vt:lpstr>PowerPoint Presentation</vt:lpstr>
      <vt:lpstr>C. Salary Distribution</vt:lpstr>
      <vt:lpstr>D. Departmental Analysis</vt:lpstr>
      <vt:lpstr>PowerPoint Presentation</vt:lpstr>
      <vt:lpstr>E. Position Tier Analysis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Process Analytics-Project 4 </dc:title>
  <dc:creator>kasula purna</dc:creator>
  <cp:lastModifiedBy>kasula purna</cp:lastModifiedBy>
  <cp:revision>1</cp:revision>
  <dcterms:created xsi:type="dcterms:W3CDTF">2024-05-18T09:39:43Z</dcterms:created>
  <dcterms:modified xsi:type="dcterms:W3CDTF">2024-05-18T12:54:24Z</dcterms:modified>
</cp:coreProperties>
</file>