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sldIdLst>
    <p:sldId id="256" r:id="rId2"/>
    <p:sldId id="257" r:id="rId3"/>
    <p:sldId id="284" r:id="rId4"/>
    <p:sldId id="258" r:id="rId5"/>
    <p:sldId id="260" r:id="rId6"/>
    <p:sldId id="261" r:id="rId7"/>
    <p:sldId id="270" r:id="rId8"/>
    <p:sldId id="287" r:id="rId9"/>
    <p:sldId id="274" r:id="rId10"/>
    <p:sldId id="288" r:id="rId11"/>
    <p:sldId id="277" r:id="rId12"/>
    <p:sldId id="282" r:id="rId13"/>
    <p:sldId id="283" r:id="rId14"/>
    <p:sldId id="263" r:id="rId15"/>
    <p:sldId id="272" r:id="rId16"/>
    <p:sldId id="262" r:id="rId17"/>
    <p:sldId id="289" r:id="rId18"/>
    <p:sldId id="275" r:id="rId19"/>
    <p:sldId id="290" r:id="rId20"/>
    <p:sldId id="291" r:id="rId21"/>
    <p:sldId id="292" r:id="rId22"/>
    <p:sldId id="293" r:id="rId23"/>
    <p:sldId id="299" r:id="rId24"/>
    <p:sldId id="294" r:id="rId25"/>
    <p:sldId id="295" r:id="rId26"/>
    <p:sldId id="296" r:id="rId27"/>
    <p:sldId id="297" r:id="rId28"/>
    <p:sldId id="298" r:id="rId29"/>
    <p:sldId id="269" r:id="rId30"/>
    <p:sldId id="276" r:id="rId31"/>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39" autoAdjust="0"/>
    <p:restoredTop sz="94662" autoAdjust="0"/>
  </p:normalViewPr>
  <p:slideViewPr>
    <p:cSldViewPr>
      <p:cViewPr varScale="1">
        <p:scale>
          <a:sx n="83" d="100"/>
          <a:sy n="83" d="100"/>
        </p:scale>
        <p:origin x="-972" y="-84"/>
      </p:cViewPr>
      <p:guideLst>
        <p:guide orient="horz" pos="1800"/>
        <p:guide pos="2880"/>
      </p:guideLst>
    </p:cSldViewPr>
  </p:slideViewPr>
  <p:outlineViewPr>
    <p:cViewPr>
      <p:scale>
        <a:sx n="33" d="100"/>
        <a:sy n="33" d="100"/>
      </p:scale>
      <p:origin x="0" y="627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E:\report%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report%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F:\report%20data%20GAJA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percentStacked"/>
        <c:ser>
          <c:idx val="0"/>
          <c:order val="0"/>
          <c:tx>
            <c:strRef>
              <c:f>db2_tweet_stats!$A$14</c:f>
              <c:strCache>
                <c:ptCount val="1"/>
                <c:pt idx="0">
                  <c:v>positive</c:v>
                </c:pt>
              </c:strCache>
            </c:strRef>
          </c:tx>
          <c:cat>
            <c:strRef>
              <c:f>db2_tweet_stats!$B$13:$K$13</c:f>
              <c:strCache>
                <c:ptCount val="10"/>
                <c:pt idx="0">
                  <c:v>rfamily</c:v>
                </c:pt>
                <c:pt idx="1">
                  <c:v>rfriend</c:v>
                </c:pt>
                <c:pt idx="2">
                  <c:v>rposemo</c:v>
                </c:pt>
                <c:pt idx="3">
                  <c:v>raffect</c:v>
                </c:pt>
                <c:pt idx="4">
                  <c:v>rleisure</c:v>
                </c:pt>
                <c:pt idx="5">
                  <c:v>rsad</c:v>
                </c:pt>
                <c:pt idx="6">
                  <c:v>rdeath</c:v>
                </c:pt>
                <c:pt idx="7">
                  <c:v>rauxverb</c:v>
                </c:pt>
                <c:pt idx="8">
                  <c:v>ranger</c:v>
                </c:pt>
                <c:pt idx="9">
                  <c:v>rnegemo</c:v>
                </c:pt>
              </c:strCache>
            </c:strRef>
          </c:cat>
          <c:val>
            <c:numRef>
              <c:f>db2_tweet_stats!$B$14:$K$14</c:f>
              <c:numCache>
                <c:formatCode>General</c:formatCode>
                <c:ptCount val="10"/>
                <c:pt idx="0">
                  <c:v>0.13077939233817701</c:v>
                </c:pt>
                <c:pt idx="1">
                  <c:v>0.13474240422721304</c:v>
                </c:pt>
                <c:pt idx="2">
                  <c:v>1.9762219286657881</c:v>
                </c:pt>
                <c:pt idx="3">
                  <c:v>3.0211360634081901</c:v>
                </c:pt>
                <c:pt idx="4">
                  <c:v>0.55482166446499503</c:v>
                </c:pt>
                <c:pt idx="5">
                  <c:v>0.27212681638045039</c:v>
                </c:pt>
                <c:pt idx="6">
                  <c:v>7.3976221928665958E-2</c:v>
                </c:pt>
                <c:pt idx="7">
                  <c:v>3.9484808454425422</c:v>
                </c:pt>
                <c:pt idx="8">
                  <c:v>0.28929986789960477</c:v>
                </c:pt>
                <c:pt idx="9">
                  <c:v>1.0369881109643329</c:v>
                </c:pt>
              </c:numCache>
            </c:numRef>
          </c:val>
          <c:extLst xmlns:c16r2="http://schemas.microsoft.com/office/drawing/2015/06/chart">
            <c:ext xmlns:c16="http://schemas.microsoft.com/office/drawing/2014/chart" uri="{C3380CC4-5D6E-409C-BE32-E72D297353CC}">
              <c16:uniqueId val="{00000000-17C6-4FF5-B4B0-DDC5A818F368}"/>
            </c:ext>
          </c:extLst>
        </c:ser>
        <c:ser>
          <c:idx val="1"/>
          <c:order val="1"/>
          <c:tx>
            <c:strRef>
              <c:f>db2_tweet_stats!$A$15</c:f>
              <c:strCache>
                <c:ptCount val="1"/>
                <c:pt idx="0">
                  <c:v>negative</c:v>
                </c:pt>
              </c:strCache>
            </c:strRef>
          </c:tx>
          <c:cat>
            <c:strRef>
              <c:f>db2_tweet_stats!$B$13:$K$13</c:f>
              <c:strCache>
                <c:ptCount val="10"/>
                <c:pt idx="0">
                  <c:v>rfamily</c:v>
                </c:pt>
                <c:pt idx="1">
                  <c:v>rfriend</c:v>
                </c:pt>
                <c:pt idx="2">
                  <c:v>rposemo</c:v>
                </c:pt>
                <c:pt idx="3">
                  <c:v>raffect</c:v>
                </c:pt>
                <c:pt idx="4">
                  <c:v>rleisure</c:v>
                </c:pt>
                <c:pt idx="5">
                  <c:v>rsad</c:v>
                </c:pt>
                <c:pt idx="6">
                  <c:v>rdeath</c:v>
                </c:pt>
                <c:pt idx="7">
                  <c:v>rauxverb</c:v>
                </c:pt>
                <c:pt idx="8">
                  <c:v>ranger</c:v>
                </c:pt>
                <c:pt idx="9">
                  <c:v>rnegemo</c:v>
                </c:pt>
              </c:strCache>
            </c:strRef>
          </c:cat>
          <c:val>
            <c:numRef>
              <c:f>db2_tweet_stats!$B$15:$K$15</c:f>
              <c:numCache>
                <c:formatCode>General</c:formatCode>
                <c:ptCount val="10"/>
                <c:pt idx="0">
                  <c:v>0.34693877551020513</c:v>
                </c:pt>
                <c:pt idx="1">
                  <c:v>0.11224489795918374</c:v>
                </c:pt>
                <c:pt idx="2">
                  <c:v>2.3571428571428572</c:v>
                </c:pt>
                <c:pt idx="3">
                  <c:v>5.1938775510203969</c:v>
                </c:pt>
                <c:pt idx="4">
                  <c:v>0.94897959183673453</c:v>
                </c:pt>
                <c:pt idx="5">
                  <c:v>0.51020408163265141</c:v>
                </c:pt>
                <c:pt idx="6">
                  <c:v>0.33673469387755239</c:v>
                </c:pt>
                <c:pt idx="7">
                  <c:v>7.7551020408163263</c:v>
                </c:pt>
                <c:pt idx="8">
                  <c:v>0.98979591836734693</c:v>
                </c:pt>
                <c:pt idx="9">
                  <c:v>2.9081632653061242</c:v>
                </c:pt>
              </c:numCache>
            </c:numRef>
          </c:val>
          <c:extLst xmlns:c16r2="http://schemas.microsoft.com/office/drawing/2015/06/chart">
            <c:ext xmlns:c16="http://schemas.microsoft.com/office/drawing/2014/chart" uri="{C3380CC4-5D6E-409C-BE32-E72D297353CC}">
              <c16:uniqueId val="{00000001-17C6-4FF5-B4B0-DDC5A818F368}"/>
            </c:ext>
          </c:extLst>
        </c:ser>
        <c:overlap val="100"/>
        <c:axId val="67838336"/>
        <c:axId val="67839872"/>
      </c:barChart>
      <c:catAx>
        <c:axId val="67838336"/>
        <c:scaling>
          <c:orientation val="minMax"/>
        </c:scaling>
        <c:axPos val="b"/>
        <c:numFmt formatCode="General" sourceLinked="0"/>
        <c:tickLblPos val="nextTo"/>
        <c:crossAx val="67839872"/>
        <c:crosses val="autoZero"/>
        <c:auto val="1"/>
        <c:lblAlgn val="ctr"/>
        <c:lblOffset val="100"/>
      </c:catAx>
      <c:valAx>
        <c:axId val="67839872"/>
        <c:scaling>
          <c:orientation val="minMax"/>
        </c:scaling>
        <c:axPos val="l"/>
        <c:majorGridlines/>
        <c:numFmt formatCode="0%" sourceLinked="1"/>
        <c:tickLblPos val="nextTo"/>
        <c:crossAx val="67838336"/>
        <c:crosses val="autoZero"/>
        <c:crossBetween val="between"/>
      </c:val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percentStacked"/>
        <c:ser>
          <c:idx val="0"/>
          <c:order val="0"/>
          <c:tx>
            <c:strRef>
              <c:f>db2_tweet_stats!$P$14</c:f>
              <c:strCache>
                <c:ptCount val="1"/>
                <c:pt idx="0">
                  <c:v>positive</c:v>
                </c:pt>
              </c:strCache>
            </c:strRef>
          </c:tx>
          <c:cat>
            <c:strRef>
              <c:f>db2_tweet_stats!$Q$13:$S$13</c:f>
              <c:strCache>
                <c:ptCount val="3"/>
                <c:pt idx="0">
                  <c:v>ppos</c:v>
                </c:pt>
                <c:pt idx="1">
                  <c:v>pneg</c:v>
                </c:pt>
                <c:pt idx="2">
                  <c:v>pneu</c:v>
                </c:pt>
              </c:strCache>
            </c:strRef>
          </c:cat>
          <c:val>
            <c:numRef>
              <c:f>db2_tweet_stats!$Q$14:$S$14</c:f>
              <c:numCache>
                <c:formatCode>General</c:formatCode>
                <c:ptCount val="3"/>
                <c:pt idx="0">
                  <c:v>40.146631439894243</c:v>
                </c:pt>
                <c:pt idx="1">
                  <c:v>12.667107001321003</c:v>
                </c:pt>
                <c:pt idx="2">
                  <c:v>43.128137384412163</c:v>
                </c:pt>
              </c:numCache>
            </c:numRef>
          </c:val>
          <c:extLst xmlns:c16r2="http://schemas.microsoft.com/office/drawing/2015/06/chart">
            <c:ext xmlns:c16="http://schemas.microsoft.com/office/drawing/2014/chart" uri="{C3380CC4-5D6E-409C-BE32-E72D297353CC}">
              <c16:uniqueId val="{00000000-830A-47BB-9A5A-1FE4AD123FB6}"/>
            </c:ext>
          </c:extLst>
        </c:ser>
        <c:ser>
          <c:idx val="1"/>
          <c:order val="1"/>
          <c:tx>
            <c:strRef>
              <c:f>db2_tweet_stats!$P$15</c:f>
              <c:strCache>
                <c:ptCount val="1"/>
                <c:pt idx="0">
                  <c:v>negative</c:v>
                </c:pt>
              </c:strCache>
            </c:strRef>
          </c:tx>
          <c:cat>
            <c:strRef>
              <c:f>db2_tweet_stats!$Q$13:$S$13</c:f>
              <c:strCache>
                <c:ptCount val="3"/>
                <c:pt idx="0">
                  <c:v>ppos</c:v>
                </c:pt>
                <c:pt idx="1">
                  <c:v>pneg</c:v>
                </c:pt>
                <c:pt idx="2">
                  <c:v>pneu</c:v>
                </c:pt>
              </c:strCache>
            </c:strRef>
          </c:cat>
          <c:val>
            <c:numRef>
              <c:f>db2_tweet_stats!$Q$15:$S$15</c:f>
              <c:numCache>
                <c:formatCode>General</c:formatCode>
                <c:ptCount val="3"/>
                <c:pt idx="0">
                  <c:v>26.275510204081584</c:v>
                </c:pt>
                <c:pt idx="1">
                  <c:v>28.448979591836729</c:v>
                </c:pt>
                <c:pt idx="2">
                  <c:v>59.673469387755105</c:v>
                </c:pt>
              </c:numCache>
            </c:numRef>
          </c:val>
          <c:extLst xmlns:c16r2="http://schemas.microsoft.com/office/drawing/2015/06/chart">
            <c:ext xmlns:c16="http://schemas.microsoft.com/office/drawing/2014/chart" uri="{C3380CC4-5D6E-409C-BE32-E72D297353CC}">
              <c16:uniqueId val="{00000001-830A-47BB-9A5A-1FE4AD123FB6}"/>
            </c:ext>
          </c:extLst>
        </c:ser>
        <c:overlap val="100"/>
        <c:axId val="67865600"/>
        <c:axId val="67871488"/>
      </c:barChart>
      <c:catAx>
        <c:axId val="67865600"/>
        <c:scaling>
          <c:orientation val="minMax"/>
        </c:scaling>
        <c:axPos val="b"/>
        <c:numFmt formatCode="General" sourceLinked="0"/>
        <c:tickLblPos val="nextTo"/>
        <c:crossAx val="67871488"/>
        <c:crosses val="autoZero"/>
        <c:auto val="1"/>
        <c:lblAlgn val="ctr"/>
        <c:lblOffset val="100"/>
      </c:catAx>
      <c:valAx>
        <c:axId val="67871488"/>
        <c:scaling>
          <c:orientation val="minMax"/>
        </c:scaling>
        <c:axPos val="l"/>
        <c:majorGridlines/>
        <c:numFmt formatCode="0%" sourceLinked="1"/>
        <c:tickLblPos val="nextTo"/>
        <c:crossAx val="67865600"/>
        <c:crosses val="autoZero"/>
        <c:crossBetween val="between"/>
      </c:valAx>
    </c:plotArea>
    <c:legend>
      <c:legendPos val="r"/>
      <c:layout/>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Accuracy</a:t>
            </a:r>
            <a:r>
              <a:rPr lang="en-US" baseline="0"/>
              <a:t> of Different Models</a:t>
            </a:r>
            <a:endParaRPr lang="en-US"/>
          </a:p>
        </c:rich>
      </c:tx>
      <c:layout/>
    </c:title>
    <c:plotArea>
      <c:layout/>
      <c:barChart>
        <c:barDir val="col"/>
        <c:grouping val="clustered"/>
        <c:ser>
          <c:idx val="0"/>
          <c:order val="0"/>
          <c:tx>
            <c:strRef>
              <c:f>experiments!$A$2</c:f>
              <c:strCache>
                <c:ptCount val="1"/>
                <c:pt idx="0">
                  <c:v>dnn</c:v>
                </c:pt>
              </c:strCache>
            </c:strRef>
          </c:tx>
          <c:cat>
            <c:strRef>
              <c:f>experiments!$B$1</c:f>
              <c:strCache>
                <c:ptCount val="1"/>
                <c:pt idx="0">
                  <c:v>accuracy</c:v>
                </c:pt>
              </c:strCache>
            </c:strRef>
          </c:cat>
          <c:val>
            <c:numRef>
              <c:f>experiments!$B$2</c:f>
              <c:numCache>
                <c:formatCode>General</c:formatCode>
                <c:ptCount val="1"/>
                <c:pt idx="0">
                  <c:v>0.51165432</c:v>
                </c:pt>
              </c:numCache>
            </c:numRef>
          </c:val>
          <c:extLst xmlns:c16r2="http://schemas.microsoft.com/office/drawing/2015/06/chart">
            <c:ext xmlns:c16="http://schemas.microsoft.com/office/drawing/2014/chart" uri="{C3380CC4-5D6E-409C-BE32-E72D297353CC}">
              <c16:uniqueId val="{00000000-86BF-4D7C-B604-122F9FEFDDDE}"/>
            </c:ext>
          </c:extLst>
        </c:ser>
        <c:ser>
          <c:idx val="1"/>
          <c:order val="1"/>
          <c:tx>
            <c:strRef>
              <c:f>experiments!$A$3</c:f>
              <c:strCache>
                <c:ptCount val="1"/>
                <c:pt idx="0">
                  <c:v>lrc</c:v>
                </c:pt>
              </c:strCache>
            </c:strRef>
          </c:tx>
          <c:cat>
            <c:strRef>
              <c:f>experiments!$B$1</c:f>
              <c:strCache>
                <c:ptCount val="1"/>
                <c:pt idx="0">
                  <c:v>accuracy</c:v>
                </c:pt>
              </c:strCache>
            </c:strRef>
          </c:cat>
          <c:val>
            <c:numRef>
              <c:f>experiments!$B$3</c:f>
              <c:numCache>
                <c:formatCode>General</c:formatCode>
                <c:ptCount val="1"/>
                <c:pt idx="0">
                  <c:v>0.65195929000000075</c:v>
                </c:pt>
              </c:numCache>
            </c:numRef>
          </c:val>
          <c:extLst xmlns:c16r2="http://schemas.microsoft.com/office/drawing/2015/06/chart">
            <c:ext xmlns:c16="http://schemas.microsoft.com/office/drawing/2014/chart" uri="{C3380CC4-5D6E-409C-BE32-E72D297353CC}">
              <c16:uniqueId val="{00000001-86BF-4D7C-B604-122F9FEFDDDE}"/>
            </c:ext>
          </c:extLst>
        </c:ser>
        <c:ser>
          <c:idx val="2"/>
          <c:order val="2"/>
          <c:tx>
            <c:strRef>
              <c:f>experiments!$A$4</c:f>
              <c:strCache>
                <c:ptCount val="1"/>
                <c:pt idx="0">
                  <c:v>dtree</c:v>
                </c:pt>
              </c:strCache>
            </c:strRef>
          </c:tx>
          <c:cat>
            <c:strRef>
              <c:f>experiments!$B$1</c:f>
              <c:strCache>
                <c:ptCount val="1"/>
                <c:pt idx="0">
                  <c:v>accuracy</c:v>
                </c:pt>
              </c:strCache>
            </c:strRef>
          </c:cat>
          <c:val>
            <c:numRef>
              <c:f>experiments!$B$4</c:f>
              <c:numCache>
                <c:formatCode>General</c:formatCode>
                <c:ptCount val="1"/>
                <c:pt idx="0">
                  <c:v>0.95867522000000072</c:v>
                </c:pt>
              </c:numCache>
            </c:numRef>
          </c:val>
          <c:extLst xmlns:c16r2="http://schemas.microsoft.com/office/drawing/2015/06/chart">
            <c:ext xmlns:c16="http://schemas.microsoft.com/office/drawing/2014/chart" uri="{C3380CC4-5D6E-409C-BE32-E72D297353CC}">
              <c16:uniqueId val="{00000002-86BF-4D7C-B604-122F9FEFDDDE}"/>
            </c:ext>
          </c:extLst>
        </c:ser>
        <c:ser>
          <c:idx val="3"/>
          <c:order val="3"/>
          <c:tx>
            <c:strRef>
              <c:f>experiments!$A$5</c:f>
              <c:strCache>
                <c:ptCount val="1"/>
                <c:pt idx="0">
                  <c:v>knn</c:v>
                </c:pt>
              </c:strCache>
            </c:strRef>
          </c:tx>
          <c:cat>
            <c:strRef>
              <c:f>experiments!$B$1</c:f>
              <c:strCache>
                <c:ptCount val="1"/>
                <c:pt idx="0">
                  <c:v>accuracy</c:v>
                </c:pt>
              </c:strCache>
            </c:strRef>
          </c:cat>
          <c:val>
            <c:numRef>
              <c:f>experiments!$B$5</c:f>
              <c:numCache>
                <c:formatCode>General</c:formatCode>
                <c:ptCount val="1"/>
                <c:pt idx="0">
                  <c:v>0.96874923000000102</c:v>
                </c:pt>
              </c:numCache>
            </c:numRef>
          </c:val>
          <c:extLst xmlns:c16r2="http://schemas.microsoft.com/office/drawing/2015/06/chart">
            <c:ext xmlns:c16="http://schemas.microsoft.com/office/drawing/2014/chart" uri="{C3380CC4-5D6E-409C-BE32-E72D297353CC}">
              <c16:uniqueId val="{00000003-86BF-4D7C-B604-122F9FEFDDDE}"/>
            </c:ext>
          </c:extLst>
        </c:ser>
        <c:ser>
          <c:idx val="4"/>
          <c:order val="4"/>
          <c:tx>
            <c:strRef>
              <c:f>experiments!$A$6</c:f>
              <c:strCache>
                <c:ptCount val="1"/>
                <c:pt idx="0">
                  <c:v>svm</c:v>
                </c:pt>
              </c:strCache>
            </c:strRef>
          </c:tx>
          <c:cat>
            <c:strRef>
              <c:f>experiments!$B$1</c:f>
              <c:strCache>
                <c:ptCount val="1"/>
                <c:pt idx="0">
                  <c:v>accuracy</c:v>
                </c:pt>
              </c:strCache>
            </c:strRef>
          </c:cat>
          <c:val>
            <c:numRef>
              <c:f>experiments!$B$6</c:f>
              <c:numCache>
                <c:formatCode>General</c:formatCode>
                <c:ptCount val="1"/>
                <c:pt idx="0">
                  <c:v>0.97297926000000046</c:v>
                </c:pt>
              </c:numCache>
            </c:numRef>
          </c:val>
          <c:extLst xmlns:c16r2="http://schemas.microsoft.com/office/drawing/2015/06/chart">
            <c:ext xmlns:c16="http://schemas.microsoft.com/office/drawing/2014/chart" uri="{C3380CC4-5D6E-409C-BE32-E72D297353CC}">
              <c16:uniqueId val="{00000004-86BF-4D7C-B604-122F9FEFDDDE}"/>
            </c:ext>
          </c:extLst>
        </c:ser>
        <c:axId val="67556480"/>
        <c:axId val="67558016"/>
      </c:barChart>
      <c:catAx>
        <c:axId val="67556480"/>
        <c:scaling>
          <c:orientation val="minMax"/>
        </c:scaling>
        <c:axPos val="b"/>
        <c:numFmt formatCode="General" sourceLinked="0"/>
        <c:tickLblPos val="nextTo"/>
        <c:crossAx val="67558016"/>
        <c:crosses val="autoZero"/>
        <c:auto val="1"/>
        <c:lblAlgn val="ctr"/>
        <c:lblOffset val="100"/>
      </c:catAx>
      <c:valAx>
        <c:axId val="67558016"/>
        <c:scaling>
          <c:orientation val="minMax"/>
        </c:scaling>
        <c:axPos val="l"/>
        <c:majorGridlines/>
        <c:numFmt formatCode="General" sourceLinked="1"/>
        <c:tickLblPos val="nextTo"/>
        <c:crossAx val="67556480"/>
        <c:crosses val="autoZero"/>
        <c:crossBetween val="between"/>
      </c:valAx>
    </c:plotArea>
    <c:legend>
      <c:legendPos val="r"/>
      <c:layout/>
    </c:legend>
    <c:plotVisOnly val="1"/>
    <c:dispBlanksAs val="gap"/>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87500"/>
            <a:ext cx="7543800" cy="2161646"/>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810000"/>
            <a:ext cx="6461760" cy="8890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42B5F5-3E54-459E-8B6F-B3A2BA1698BB}" type="datetimeFigureOut">
              <a:rPr lang="en-US" smtClean="0"/>
              <a:pPr/>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F546A-868D-4DF6-B870-093A9EA53E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2B5F5-3E54-459E-8B6F-B3A2BA1698BB}" type="datetimeFigureOut">
              <a:rPr lang="en-US" smtClean="0"/>
              <a:pPr/>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F546A-868D-4DF6-B870-093A9EA53E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1752600" cy="4876271"/>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2B5F5-3E54-459E-8B6F-B3A2BA1698BB}" type="datetimeFigureOut">
              <a:rPr lang="en-US" smtClean="0"/>
              <a:pPr/>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F546A-868D-4DF6-B870-093A9EA53E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2B5F5-3E54-459E-8B6F-B3A2BA1698BB}" type="datetimeFigureOut">
              <a:rPr lang="en-US" smtClean="0"/>
              <a:pPr/>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F546A-868D-4DF6-B870-093A9EA53E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572000"/>
            <a:ext cx="7659687" cy="973667"/>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4" y="3210719"/>
            <a:ext cx="6135687" cy="136128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42B5F5-3E54-459E-8B6F-B3A2BA1698BB}" type="datetimeFigureOut">
              <a:rPr lang="en-US" smtClean="0"/>
              <a:pPr/>
              <a:t>24-Apr-18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F546A-868D-4DF6-B870-093A9EA53E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80160"/>
            <a:ext cx="3657600" cy="38252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280160"/>
            <a:ext cx="3657600" cy="38252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42B5F5-3E54-459E-8B6F-B3A2BA1698BB}" type="datetimeFigureOut">
              <a:rPr lang="en-US" smtClean="0"/>
              <a:pPr/>
              <a:t>24-Apr-18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F546A-868D-4DF6-B870-093A9EA53E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3657600" cy="533135"/>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365760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279261"/>
            <a:ext cx="3657600" cy="533135"/>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812396"/>
            <a:ext cx="3657600"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42B5F5-3E54-459E-8B6F-B3A2BA1698BB}" type="datetimeFigureOut">
              <a:rPr lang="en-US" smtClean="0"/>
              <a:pPr/>
              <a:t>24-Apr-18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EF546A-868D-4DF6-B870-093A9EA53E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42B5F5-3E54-459E-8B6F-B3A2BA1698BB}" type="datetimeFigureOut">
              <a:rPr lang="en-US" smtClean="0"/>
              <a:pPr/>
              <a:t>24-Apr-18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EF546A-868D-4DF6-B870-093A9EA53E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42B5F5-3E54-459E-8B6F-B3A2BA1698BB}" type="datetimeFigureOut">
              <a:rPr lang="en-US" smtClean="0"/>
              <a:pPr/>
              <a:t>24-Apr-18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EF546A-868D-4DF6-B870-093A9EA53E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579620"/>
            <a:ext cx="7772400" cy="49530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0" y="5080000"/>
            <a:ext cx="7772401" cy="5080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42B5F5-3E54-459E-8B6F-B3A2BA1698BB}" type="datetimeFigureOut">
              <a:rPr lang="en-US" smtClean="0"/>
              <a:pPr/>
              <a:t>24-Apr-18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F546A-868D-4DF6-B870-093A9EA53ED3}" type="slidenum">
              <a:rPr lang="en-US" smtClean="0"/>
              <a:pPr/>
              <a:t>‹#›</a:t>
            </a:fld>
            <a:endParaRPr lang="en-US"/>
          </a:p>
        </p:txBody>
      </p:sp>
      <p:sp>
        <p:nvSpPr>
          <p:cNvPr id="9" name="Content Placeholder 8"/>
          <p:cNvSpPr>
            <a:spLocks noGrp="1"/>
          </p:cNvSpPr>
          <p:nvPr>
            <p:ph sz="quarter" idx="13"/>
          </p:nvPr>
        </p:nvSpPr>
        <p:spPr>
          <a:xfrm>
            <a:off x="304800" y="317500"/>
            <a:ext cx="7772400" cy="4119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579398"/>
            <a:ext cx="7772400" cy="495522"/>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5080000"/>
            <a:ext cx="7772400" cy="51054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C42B5F5-3E54-459E-8B6F-B3A2BA1698BB}" type="datetimeFigureOut">
              <a:rPr lang="en-US" smtClean="0"/>
              <a:pPr/>
              <a:t>24-Apr-18</a:t>
            </a:fld>
            <a:endParaRPr lang="en-US"/>
          </a:p>
        </p:txBody>
      </p:sp>
      <p:sp>
        <p:nvSpPr>
          <p:cNvPr id="9" name="Slide Number Placeholder 8"/>
          <p:cNvSpPr>
            <a:spLocks noGrp="1"/>
          </p:cNvSpPr>
          <p:nvPr>
            <p:ph type="sldNum" sz="quarter" idx="11"/>
          </p:nvPr>
        </p:nvSpPr>
        <p:spPr/>
        <p:txBody>
          <a:bodyPr/>
          <a:lstStyle/>
          <a:p>
            <a:fld id="{E9EF546A-868D-4DF6-B870-093A9EA53ED3}"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7620000" cy="9525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333500"/>
            <a:ext cx="7620000" cy="4000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715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572000"/>
            <a:ext cx="685800" cy="57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707467"/>
            <a:ext cx="548640" cy="33020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9EF546A-868D-4DF6-B870-093A9EA53ED3}" type="slidenum">
              <a:rPr lang="en-US" smtClean="0"/>
              <a:pPr/>
              <a:t>‹#›</a:t>
            </a:fld>
            <a:endParaRPr lang="en-US"/>
          </a:p>
        </p:txBody>
      </p:sp>
      <p:sp>
        <p:nvSpPr>
          <p:cNvPr id="5" name="Footer Placeholder 4"/>
          <p:cNvSpPr>
            <a:spLocks noGrp="1"/>
          </p:cNvSpPr>
          <p:nvPr>
            <p:ph type="ftr" sz="quarter" idx="3"/>
          </p:nvPr>
        </p:nvSpPr>
        <p:spPr>
          <a:xfrm rot="16200000">
            <a:off x="7784184" y="3343487"/>
            <a:ext cx="1972734"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754552" y="1341120"/>
            <a:ext cx="2031999" cy="365760"/>
          </a:xfrm>
          <a:prstGeom prst="rect">
            <a:avLst/>
          </a:prstGeom>
        </p:spPr>
        <p:txBody>
          <a:bodyPr vert="horz" lIns="91440" tIns="45720" rIns="91440" bIns="45720" rtlCol="0" anchor="ctr"/>
          <a:lstStyle>
            <a:lvl1pPr algn="l">
              <a:defRPr sz="1200">
                <a:solidFill>
                  <a:schemeClr val="bg2"/>
                </a:solidFill>
              </a:defRPr>
            </a:lvl1pPr>
          </a:lstStyle>
          <a:p>
            <a:fld id="{8C42B5F5-3E54-459E-8B6F-B3A2BA1698BB}" type="datetimeFigureOut">
              <a:rPr lang="en-US" smtClean="0"/>
              <a:pPr/>
              <a:t>24-Apr-18</a:t>
            </a:fld>
            <a:endParaRPr lang="en-US"/>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2095500"/>
          </a:xfrm>
        </p:spPr>
        <p:txBody>
          <a:bodyPr>
            <a:normAutofit/>
          </a:bodyPr>
          <a:lstStyle/>
          <a:p>
            <a:r>
              <a:rPr lang="en-IN" sz="3200" b="1" u="sng" dirty="0">
                <a:latin typeface="Bodoni MT" pitchFamily="18" charset="0"/>
              </a:rPr>
              <a:t>Detection of emotion of a person based on social interactions on different social media</a:t>
            </a:r>
            <a:r>
              <a:rPr lang="en-US" dirty="0">
                <a:latin typeface="Bodoni MT" pitchFamily="18" charset="0"/>
              </a:rPr>
              <a:t/>
            </a:r>
            <a:br>
              <a:rPr lang="en-US" dirty="0">
                <a:latin typeface="Bodoni MT" pitchFamily="18" charset="0"/>
              </a:rPr>
            </a:br>
            <a:endParaRPr lang="en-US" dirty="0">
              <a:latin typeface="Bodoni MT" pitchFamily="18" charset="0"/>
            </a:endParaRPr>
          </a:p>
        </p:txBody>
      </p:sp>
      <p:sp>
        <p:nvSpPr>
          <p:cNvPr id="3" name="Subtitle 2"/>
          <p:cNvSpPr>
            <a:spLocks noGrp="1"/>
          </p:cNvSpPr>
          <p:nvPr>
            <p:ph type="subTitle" idx="1"/>
          </p:nvPr>
        </p:nvSpPr>
        <p:spPr>
          <a:xfrm>
            <a:off x="609600" y="1943100"/>
            <a:ext cx="7772400" cy="3352800"/>
          </a:xfrm>
        </p:spPr>
        <p:txBody>
          <a:bodyPr>
            <a:normAutofit/>
          </a:bodyPr>
          <a:lstStyle/>
          <a:p>
            <a:r>
              <a:rPr lang="en-US" sz="2400" dirty="0"/>
              <a:t>Under the guidance of </a:t>
            </a:r>
          </a:p>
          <a:p>
            <a:r>
              <a:rPr lang="en-US" sz="2400" b="1" dirty="0"/>
              <a:t>Dr. T. </a:t>
            </a:r>
            <a:r>
              <a:rPr lang="en-US" sz="2400" b="1" dirty="0" err="1"/>
              <a:t>Ramakrishnudu</a:t>
            </a:r>
            <a:endParaRPr lang="en-US" sz="2400" b="1" dirty="0"/>
          </a:p>
          <a:p>
            <a:pPr algn="l"/>
            <a:endParaRPr lang="en-US" sz="2400" dirty="0"/>
          </a:p>
          <a:p>
            <a:pPr algn="l"/>
            <a:r>
              <a:rPr lang="en-US" sz="2400" dirty="0"/>
              <a:t>Team Members:</a:t>
            </a:r>
          </a:p>
          <a:p>
            <a:pPr marL="342900" indent="-342900" algn="l">
              <a:buFont typeface="Wingdings" pitchFamily="2" charset="2"/>
              <a:buChar char="Ø"/>
            </a:pPr>
            <a:r>
              <a:rPr lang="en-US" sz="2400" i="1" dirty="0">
                <a:latin typeface="Times New Roman" pitchFamily="18" charset="0"/>
                <a:cs typeface="Times New Roman" pitchFamily="18" charset="0"/>
              </a:rPr>
              <a:t>T </a:t>
            </a:r>
            <a:r>
              <a:rPr lang="en-US" sz="2400" i="1" dirty="0" err="1">
                <a:latin typeface="Times New Roman" pitchFamily="18" charset="0"/>
                <a:cs typeface="Times New Roman" pitchFamily="18" charset="0"/>
              </a:rPr>
              <a:t>Himasri</a:t>
            </a:r>
            <a:r>
              <a:rPr lang="en-US" sz="2400" i="1" dirty="0">
                <a:latin typeface="Times New Roman" pitchFamily="18" charset="0"/>
                <a:cs typeface="Times New Roman" pitchFamily="18" charset="0"/>
              </a:rPr>
              <a:t>(147154)</a:t>
            </a:r>
          </a:p>
          <a:p>
            <a:pPr marL="342900" indent="-342900" algn="l">
              <a:buFont typeface="Wingdings" pitchFamily="2" charset="2"/>
              <a:buChar char="Ø"/>
            </a:pPr>
            <a:r>
              <a:rPr lang="en-US" sz="2400" i="1" dirty="0">
                <a:latin typeface="Times New Roman" pitchFamily="18" charset="0"/>
                <a:cs typeface="Times New Roman" pitchFamily="18" charset="0"/>
              </a:rPr>
              <a:t>G </a:t>
            </a:r>
            <a:r>
              <a:rPr lang="en-US" sz="2400" i="1" dirty="0" err="1">
                <a:latin typeface="Times New Roman" pitchFamily="18" charset="0"/>
                <a:cs typeface="Times New Roman" pitchFamily="18" charset="0"/>
              </a:rPr>
              <a:t>Venu</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gopal</a:t>
            </a:r>
            <a:r>
              <a:rPr lang="en-US" sz="2400" i="1" dirty="0">
                <a:latin typeface="Times New Roman" pitchFamily="18" charset="0"/>
                <a:cs typeface="Times New Roman" pitchFamily="18" charset="0"/>
              </a:rPr>
              <a:t>(147118)</a:t>
            </a:r>
          </a:p>
          <a:p>
            <a:pPr marL="342900" indent="-342900" algn="l">
              <a:buFont typeface="Wingdings" pitchFamily="2" charset="2"/>
              <a:buChar char="Ø"/>
            </a:pPr>
            <a:r>
              <a:rPr lang="en-US" sz="2400" i="1" dirty="0">
                <a:latin typeface="Times New Roman" pitchFamily="18" charset="0"/>
                <a:cs typeface="Times New Roman" pitchFamily="18" charset="0"/>
              </a:rPr>
              <a:t>T </a:t>
            </a:r>
            <a:r>
              <a:rPr lang="en-US" sz="2400" i="1" dirty="0" err="1">
                <a:latin typeface="Times New Roman" pitchFamily="18" charset="0"/>
                <a:cs typeface="Times New Roman" pitchFamily="18" charset="0"/>
              </a:rPr>
              <a:t>Kavya</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Manjusha</a:t>
            </a:r>
            <a:r>
              <a:rPr lang="en-US" sz="2400" i="1" dirty="0">
                <a:latin typeface="Times New Roman" pitchFamily="18" charset="0"/>
                <a:cs typeface="Times New Roman" pitchFamily="18" charset="0"/>
              </a:rPr>
              <a:t>(147125)</a:t>
            </a:r>
          </a:p>
          <a:p>
            <a:pPr algn="l"/>
            <a:endParaRPr lang="en-US" sz="2400" dirty="0"/>
          </a:p>
          <a:p>
            <a:pPr algn="r"/>
            <a:endParaRPr lang="en-US" sz="2400" dirty="0"/>
          </a:p>
        </p:txBody>
      </p:sp>
    </p:spTree>
    <p:extLst>
      <p:ext uri="{BB962C8B-B14F-4D97-AF65-F5344CB8AC3E}">
        <p14:creationId xmlns="" xmlns:p14="http://schemas.microsoft.com/office/powerpoint/2010/main" val="2984706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
            <a:ext cx="7620000" cy="5143500"/>
          </a:xfrm>
        </p:spPr>
        <p:txBody>
          <a:bodyPr/>
          <a:lstStyle/>
          <a:p>
            <a:pPr marL="114300" indent="0">
              <a:buNone/>
            </a:pPr>
            <a:r>
              <a:rPr lang="en-US" dirty="0"/>
              <a:t>2) User level attributes:</a:t>
            </a:r>
          </a:p>
          <a:p>
            <a:pPr marL="114300" indent="0">
              <a:buNone/>
            </a:pPr>
            <a:r>
              <a:rPr lang="en-US" dirty="0"/>
              <a:t>    User level attributes are summarized from users’ </a:t>
            </a:r>
            <a:r>
              <a:rPr lang="en-US" dirty="0" smtClean="0"/>
              <a:t>tweets.</a:t>
            </a:r>
            <a:endParaRPr lang="en-US"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81000" y="1409700"/>
            <a:ext cx="8001000" cy="3690504"/>
          </a:xfrm>
          <a:prstGeom prst="rect">
            <a:avLst/>
          </a:prstGeom>
        </p:spPr>
      </p:pic>
    </p:spTree>
    <p:extLst>
      <p:ext uri="{BB962C8B-B14F-4D97-AF65-F5344CB8AC3E}">
        <p14:creationId xmlns="" xmlns:p14="http://schemas.microsoft.com/office/powerpoint/2010/main" val="311963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57200" y="647700"/>
            <a:ext cx="7620000" cy="4572000"/>
          </a:xfrm>
        </p:spPr>
      </p:pic>
    </p:spTree>
    <p:extLst>
      <p:ext uri="{BB962C8B-B14F-4D97-AF65-F5344CB8AC3E}">
        <p14:creationId xmlns="" xmlns:p14="http://schemas.microsoft.com/office/powerpoint/2010/main" val="1265032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8"/>
            <a:ext cx="7620000" cy="876035"/>
          </a:xfrm>
        </p:spPr>
        <p:txBody>
          <a:bodyPr/>
          <a:lstStyle/>
          <a:p>
            <a:r>
              <a:rPr lang="en-US" sz="4000" dirty="0"/>
              <a:t>FORMAL MODEL</a:t>
            </a:r>
          </a:p>
        </p:txBody>
      </p:sp>
      <p:sp>
        <p:nvSpPr>
          <p:cNvPr id="3" name="Content Placeholder 2"/>
          <p:cNvSpPr>
            <a:spLocks noGrp="1"/>
          </p:cNvSpPr>
          <p:nvPr>
            <p:ph idx="1"/>
          </p:nvPr>
        </p:nvSpPr>
        <p:spPr>
          <a:xfrm>
            <a:off x="457200" y="1104900"/>
            <a:ext cx="7620000" cy="4419600"/>
          </a:xfrm>
        </p:spPr>
        <p:txBody>
          <a:bodyPr>
            <a:normAutofit/>
          </a:bodyPr>
          <a:lstStyle/>
          <a:p>
            <a:r>
              <a:rPr lang="en-IN" dirty="0"/>
              <a:t>There are several challenges exist in emotional state detection: </a:t>
            </a:r>
            <a:endParaRPr lang="en-US" dirty="0"/>
          </a:p>
          <a:p>
            <a:pPr marL="114300" indent="0">
              <a:buNone/>
            </a:pPr>
            <a:r>
              <a:rPr lang="en-US" dirty="0"/>
              <a:t>1)   Attributes in a tweet come with multiple modalities and the some of the components/modalities may be missing .</a:t>
            </a:r>
          </a:p>
          <a:p>
            <a:pPr marL="114300" indent="0">
              <a:buNone/>
            </a:pPr>
            <a:r>
              <a:rPr lang="en-US" dirty="0"/>
              <a:t>	solution: a convolutional neural network with cross auto encoders to fill these missing modalities.</a:t>
            </a:r>
          </a:p>
          <a:p>
            <a:pPr marL="114300" indent="0">
              <a:buNone/>
            </a:pPr>
            <a:r>
              <a:rPr lang="en-US" dirty="0"/>
              <a:t>2)  It is very difficult to label the data manually.</a:t>
            </a:r>
          </a:p>
          <a:p>
            <a:pPr marL="114300" indent="0">
              <a:buNone/>
            </a:pPr>
            <a:r>
              <a:rPr lang="en-US" dirty="0"/>
              <a:t>  	solution: using the sentence pattern “I feel stressed/ sad/ happy/ joy” etc. as the ground-truth label for detecting emotional state from social media data.</a:t>
            </a:r>
          </a:p>
          <a:p>
            <a:pPr marL="114300" indent="0">
              <a:buNone/>
            </a:pPr>
            <a:endParaRPr lang="en-US" dirty="0"/>
          </a:p>
          <a:p>
            <a:pPr marL="114300" indent="0">
              <a:buNone/>
            </a:pPr>
            <a:endParaRPr lang="en-US" dirty="0"/>
          </a:p>
        </p:txBody>
      </p:sp>
    </p:spTree>
    <p:extLst>
      <p:ext uri="{BB962C8B-B14F-4D97-AF65-F5344CB8AC3E}">
        <p14:creationId xmlns="" xmlns:p14="http://schemas.microsoft.com/office/powerpoint/2010/main" val="894811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500"/>
            <a:ext cx="7620000" cy="4762500"/>
          </a:xfrm>
        </p:spPr>
        <p:txBody>
          <a:bodyPr>
            <a:normAutofit/>
          </a:bodyPr>
          <a:lstStyle/>
          <a:p>
            <a:pPr marL="114300" indent="0">
              <a:buNone/>
            </a:pPr>
            <a:endParaRPr lang="en-US" dirty="0"/>
          </a:p>
          <a:p>
            <a:pPr marL="114300" indent="0">
              <a:buNone/>
            </a:pPr>
            <a:endParaRPr lang="en-US" dirty="0"/>
          </a:p>
          <a:p>
            <a:pPr marL="114300" indent="0">
              <a:buNone/>
            </a:pPr>
            <a:r>
              <a:rPr lang="en-US" dirty="0"/>
              <a:t>3)Detecting emotion in user-level is more tedious than in discrete tweet-level, since both the overview and detailed attributes should be concerned about. </a:t>
            </a:r>
          </a:p>
          <a:p>
            <a:pPr marL="114300" indent="0">
              <a:buNone/>
            </a:pPr>
            <a:r>
              <a:rPr lang="en-US" dirty="0"/>
              <a:t>solution: We propose an emotion detection model based on SVM to include the tweet level attributes and user level attributes together.</a:t>
            </a:r>
          </a:p>
          <a:p>
            <a:endParaRPr lang="en-US" dirty="0"/>
          </a:p>
        </p:txBody>
      </p:sp>
    </p:spTree>
    <p:extLst>
      <p:ext uri="{BB962C8B-B14F-4D97-AF65-F5344CB8AC3E}">
        <p14:creationId xmlns="" xmlns:p14="http://schemas.microsoft.com/office/powerpoint/2010/main" val="3797940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 </a:t>
            </a:r>
          </a:p>
        </p:txBody>
      </p:sp>
      <p:sp>
        <p:nvSpPr>
          <p:cNvPr id="3" name="TextBox 2"/>
          <p:cNvSpPr txBox="1"/>
          <p:nvPr/>
        </p:nvSpPr>
        <p:spPr>
          <a:xfrm>
            <a:off x="228600" y="3929896"/>
            <a:ext cx="8686800" cy="1477328"/>
          </a:xfrm>
          <a:prstGeom prst="rect">
            <a:avLst/>
          </a:prstGeom>
          <a:noFill/>
        </p:spPr>
        <p:txBody>
          <a:bodyPr wrap="square" rtlCol="0">
            <a:spAutoFit/>
          </a:bodyPr>
          <a:lstStyle/>
          <a:p>
            <a:pPr marL="285750" indent="-285750">
              <a:buFont typeface="Arial" pitchFamily="34" charset="0"/>
              <a:buChar char="•"/>
            </a:pPr>
            <a:r>
              <a:rPr lang="en-US" dirty="0"/>
              <a:t>The model consists of two parts</a:t>
            </a:r>
          </a:p>
          <a:p>
            <a:pPr marL="742950" lvl="1" indent="-285750">
              <a:buFont typeface="Wingdings" pitchFamily="2" charset="2"/>
              <a:buChar char="Ø"/>
            </a:pPr>
            <a:r>
              <a:rPr lang="en-US" dirty="0"/>
              <a:t>Convolutional Neural Network (CNN) to fill the missing modalities in the tweets with the help of Cross Auto Encoders (CAE).</a:t>
            </a:r>
          </a:p>
          <a:p>
            <a:pPr marL="742950" lvl="1" indent="-285750">
              <a:buFont typeface="Wingdings" pitchFamily="2" charset="2"/>
              <a:buChar char="Ø"/>
            </a:pPr>
            <a:r>
              <a:rPr lang="en-US" dirty="0"/>
              <a:t>Support Vector Machines(SVM) to categorize and </a:t>
            </a:r>
            <a:r>
              <a:rPr lang="en-US" dirty="0" err="1"/>
              <a:t>analyse</a:t>
            </a:r>
            <a:r>
              <a:rPr lang="en-US" dirty="0"/>
              <a:t> the emotional state of the user</a:t>
            </a:r>
          </a:p>
        </p:txBody>
      </p:sp>
      <p:sp>
        <p:nvSpPr>
          <p:cNvPr id="5" name="TextBox 4"/>
          <p:cNvSpPr txBox="1"/>
          <p:nvPr/>
        </p:nvSpPr>
        <p:spPr>
          <a:xfrm>
            <a:off x="2653503" y="3407546"/>
            <a:ext cx="2032803" cy="369332"/>
          </a:xfrm>
          <a:prstGeom prst="rect">
            <a:avLst/>
          </a:prstGeom>
          <a:noFill/>
        </p:spPr>
        <p:txBody>
          <a:bodyPr wrap="square" rtlCol="0">
            <a:spAutoFit/>
          </a:bodyPr>
          <a:lstStyle/>
          <a:p>
            <a:pPr algn="ctr"/>
            <a:r>
              <a:rPr lang="en-US" dirty="0"/>
              <a:t>CNN</a:t>
            </a:r>
          </a:p>
        </p:txBody>
      </p:sp>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990600" y="972571"/>
            <a:ext cx="6249272" cy="2438740"/>
          </a:xfrm>
        </p:spPr>
      </p:pic>
      <mc:AlternateContent xmlns:mc="http://schemas.openxmlformats.org/markup-compatibility/2006">
        <mc:Choice xmlns="" xmlns:a14="http://schemas.microsoft.com/office/drawing/2010/main" Requires="a14">
          <p:sp>
            <p:nvSpPr>
              <p:cNvPr id="8" name="Oval 7"/>
              <p:cNvSpPr/>
              <p:nvPr/>
            </p:nvSpPr>
            <p:spPr>
              <a:xfrm>
                <a:off x="6781800" y="1638300"/>
                <a:ext cx="457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a:rPr>
                            <m:t>𝑥</m:t>
                          </m:r>
                        </m:e>
                        <m:sub>
                          <m:r>
                            <a:rPr lang="en-US" i="1">
                              <a:latin typeface="Cambria Math"/>
                            </a:rPr>
                            <m:t>𝑖</m:t>
                          </m:r>
                        </m:sub>
                        <m:sup>
                          <m:r>
                            <a:rPr lang="en-US" i="1">
                              <a:latin typeface="Cambria Math"/>
                            </a:rPr>
                            <m:t>𝑡</m:t>
                          </m:r>
                        </m:sup>
                      </m:sSubSup>
                    </m:oMath>
                  </m:oMathPara>
                </a14:m>
                <a:endParaRPr lang="en-US" dirty="0"/>
              </a:p>
            </p:txBody>
          </p:sp>
        </mc:Choice>
        <mc:Fallback>
          <p:sp>
            <p:nvSpPr>
              <p:cNvPr id="8" name="Oval 7"/>
              <p:cNvSpPr>
                <a:spLocks noRot="1" noChangeAspect="1" noMove="1" noResize="1" noEditPoints="1" noAdjustHandles="1" noChangeArrowheads="1" noChangeShapeType="1" noTextEdit="1"/>
              </p:cNvSpPr>
              <p:nvPr/>
            </p:nvSpPr>
            <p:spPr>
              <a:xfrm>
                <a:off x="6781800" y="1638300"/>
                <a:ext cx="457200" cy="609600"/>
              </a:xfrm>
              <a:prstGeom prst="ellipse">
                <a:avLst/>
              </a:prstGeom>
              <a:blipFill rotWithShape="1">
                <a:blip r:embed="rId3"/>
                <a:stretch>
                  <a:fillRect r="-7595"/>
                </a:stretch>
              </a:blipFill>
            </p:spPr>
            <p:txBody>
              <a:bodyPr/>
              <a:lstStyle/>
              <a:p>
                <a:r>
                  <a:rPr lang="en-US">
                    <a:noFill/>
                  </a:rPr>
                  <a:t> </a:t>
                </a:r>
              </a:p>
            </p:txBody>
          </p:sp>
        </mc:Fallback>
      </mc:AlternateContent>
      <p:sp>
        <p:nvSpPr>
          <p:cNvPr id="10" name="TextBox 9"/>
          <p:cNvSpPr txBox="1"/>
          <p:nvPr/>
        </p:nvSpPr>
        <p:spPr>
          <a:xfrm>
            <a:off x="6771409" y="2368034"/>
            <a:ext cx="914400" cy="461665"/>
          </a:xfrm>
          <a:prstGeom prst="rect">
            <a:avLst/>
          </a:prstGeom>
          <a:noFill/>
        </p:spPr>
        <p:txBody>
          <a:bodyPr wrap="square" rtlCol="0">
            <a:spAutoFit/>
          </a:bodyPr>
          <a:lstStyle/>
          <a:p>
            <a:r>
              <a:rPr lang="en-US" sz="1200" dirty="0"/>
              <a:t>Emotional state</a:t>
            </a:r>
          </a:p>
        </p:txBody>
      </p:sp>
    </p:spTree>
    <p:extLst>
      <p:ext uri="{BB962C8B-B14F-4D97-AF65-F5344CB8AC3E}">
        <p14:creationId xmlns="" xmlns:p14="http://schemas.microsoft.com/office/powerpoint/2010/main" val="4085022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CROSS AUTO ENCODERS(CAE)</a:t>
            </a:r>
          </a:p>
        </p:txBody>
      </p:sp>
      <p:sp>
        <p:nvSpPr>
          <p:cNvPr id="3" name="Content Placeholder 2"/>
          <p:cNvSpPr>
            <a:spLocks noGrp="1"/>
          </p:cNvSpPr>
          <p:nvPr>
            <p:ph idx="1"/>
          </p:nvPr>
        </p:nvSpPr>
        <p:spPr>
          <a:xfrm>
            <a:off x="457200" y="1016000"/>
            <a:ext cx="8229600" cy="4508500"/>
          </a:xfrm>
        </p:spPr>
        <p:txBody>
          <a:bodyPr>
            <a:normAutofit/>
          </a:bodyPr>
          <a:lstStyle/>
          <a:p>
            <a:endParaRPr lang="en-US" sz="2200" dirty="0"/>
          </a:p>
          <a:p>
            <a:r>
              <a:rPr lang="en-US" sz="2200" dirty="0"/>
              <a:t>The basic idea of CAE is to force the model to reconstruct missing modalities in the training stage and to learn modalities correlation from the data.</a:t>
            </a:r>
          </a:p>
          <a:p>
            <a:r>
              <a:rPr lang="en-US" dirty="0"/>
              <a:t>While training the cross auto-encoder, we use training data which includes all the three modalities such as textual, pictorial and social interaction attributes.</a:t>
            </a:r>
          </a:p>
          <a:p>
            <a:r>
              <a:rPr lang="en-US" dirty="0"/>
              <a:t>We disable the visual or social interaction modalities manually and give this data to the CAE. </a:t>
            </a:r>
          </a:p>
          <a:p>
            <a:r>
              <a:rPr lang="en-US" dirty="0"/>
              <a:t>We then require the model to reconstruct all the three modalities</a:t>
            </a:r>
          </a:p>
          <a:p>
            <a:pPr marL="0" indent="0">
              <a:buNone/>
            </a:pPr>
            <a:endParaRPr lang="en-US" dirty="0"/>
          </a:p>
        </p:txBody>
      </p:sp>
    </p:spTree>
    <p:extLst>
      <p:ext uri="{BB962C8B-B14F-4D97-AF65-F5344CB8AC3E}">
        <p14:creationId xmlns="" xmlns:p14="http://schemas.microsoft.com/office/powerpoint/2010/main" val="1622145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57204" y="396508"/>
            <a:ext cx="4876623" cy="461665"/>
          </a:xfrm>
          <a:prstGeom prst="rect">
            <a:avLst/>
          </a:prstGeom>
          <a:noFill/>
        </p:spPr>
        <p:txBody>
          <a:bodyPr wrap="square" rtlCol="0">
            <a:spAutoFit/>
          </a:bodyPr>
          <a:lstStyle/>
          <a:p>
            <a:pPr algn="ctr"/>
            <a:r>
              <a:rPr lang="en-US" sz="2400" b="1" dirty="0"/>
              <a:t>Formulation of Cross Auto encoders :</a:t>
            </a:r>
          </a:p>
        </p:txBody>
      </p:sp>
      <mc:AlternateContent xmlns:mc="http://schemas.openxmlformats.org/markup-compatibility/2006">
        <mc:Choice xmlns="" xmlns:a14="http://schemas.microsoft.com/office/drawing/2010/main" Requires="a14">
          <p:sp>
            <p:nvSpPr>
              <p:cNvPr id="44" name="TextBox 43"/>
              <p:cNvSpPr txBox="1"/>
              <p:nvPr/>
            </p:nvSpPr>
            <p:spPr>
              <a:xfrm>
                <a:off x="533408" y="1025483"/>
                <a:ext cx="4336297" cy="5509200"/>
              </a:xfrm>
              <a:prstGeom prst="rect">
                <a:avLst/>
              </a:prstGeom>
              <a:noFill/>
            </p:spPr>
            <p:txBody>
              <a:bodyPr wrap="square" rtlCol="0">
                <a:spAutoFit/>
              </a:bodyPr>
              <a:lstStyle/>
              <a:p>
                <a:pPr marL="342900" indent="-342900">
                  <a:buFont typeface="Arial" pitchFamily="34" charset="0"/>
                  <a:buChar char="•"/>
                </a:pPr>
                <a:r>
                  <a:rPr lang="en-US" sz="2400" dirty="0"/>
                  <a:t>v = 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𝑤</m:t>
                        </m:r>
                      </m:e>
                      <m:sub>
                        <m:r>
                          <a:rPr lang="en-US" sz="2400" i="1">
                            <a:latin typeface="Cambria Math"/>
                          </a:rPr>
                          <m:t>𝑡</m:t>
                        </m:r>
                      </m:sub>
                    </m:sSub>
                    <m:sSub>
                      <m:sSubPr>
                        <m:ctrlPr>
                          <a:rPr lang="en-US" sz="2400" i="1">
                            <a:latin typeface="Cambria Math" panose="02040503050406030204" pitchFamily="18" charset="0"/>
                          </a:rPr>
                        </m:ctrlPr>
                      </m:sSubPr>
                      <m:e>
                        <m:r>
                          <a:rPr lang="en-US" sz="2400" i="1">
                            <a:latin typeface="Cambria Math"/>
                          </a:rPr>
                          <m:t>𝑢</m:t>
                        </m:r>
                      </m:e>
                      <m:sub>
                        <m:r>
                          <a:rPr lang="en-US" sz="2400" i="1">
                            <a:latin typeface="Cambria Math"/>
                          </a:rPr>
                          <m:t>𝑡</m:t>
                        </m:r>
                      </m:sub>
                    </m:sSub>
                  </m:oMath>
                </a14:m>
                <a:r>
                  <a:rPr lang="en-US" sz="2400" dirty="0"/>
                  <a:t>+</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𝑤</m:t>
                        </m:r>
                      </m:e>
                      <m:sub>
                        <m:r>
                          <a:rPr lang="en-US" sz="2400" i="1">
                            <a:latin typeface="Cambria Math"/>
                          </a:rPr>
                          <m:t>𝐼</m:t>
                        </m:r>
                      </m:sub>
                    </m:sSub>
                    <m:sSub>
                      <m:sSubPr>
                        <m:ctrlPr>
                          <a:rPr lang="en-US" sz="2400" i="1">
                            <a:latin typeface="Cambria Math" panose="02040503050406030204" pitchFamily="18" charset="0"/>
                          </a:rPr>
                        </m:ctrlPr>
                      </m:sSubPr>
                      <m:e>
                        <m:r>
                          <a:rPr lang="en-US" sz="2400" i="1">
                            <a:latin typeface="Cambria Math"/>
                          </a:rPr>
                          <m:t>𝑢</m:t>
                        </m:r>
                      </m:e>
                      <m:sub>
                        <m:r>
                          <a:rPr lang="en-US" sz="2400" i="1">
                            <a:latin typeface="Cambria Math"/>
                          </a:rPr>
                          <m:t>𝐼</m:t>
                        </m:r>
                      </m:sub>
                    </m:sSub>
                  </m:oMath>
                </a14:m>
                <a:r>
                  <a:rPr lang="en-US" sz="2400" dirty="0"/>
                  <a:t>+</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𝑤</m:t>
                        </m:r>
                      </m:e>
                      <m:sub>
                        <m:r>
                          <a:rPr lang="en-US" sz="2400" i="1">
                            <a:latin typeface="Cambria Math"/>
                          </a:rPr>
                          <m:t>𝑆</m:t>
                        </m:r>
                      </m:sub>
                    </m:sSub>
                    <m:sSub>
                      <m:sSubPr>
                        <m:ctrlPr>
                          <a:rPr lang="en-US" sz="2400" i="1" smtClean="0">
                            <a:latin typeface="Cambria Math" panose="02040503050406030204" pitchFamily="18" charset="0"/>
                          </a:rPr>
                        </m:ctrlPr>
                      </m:sSubPr>
                      <m:e>
                        <m:r>
                          <a:rPr lang="en-US" sz="2400" i="1">
                            <a:latin typeface="Cambria Math"/>
                          </a:rPr>
                          <m:t>𝑢</m:t>
                        </m:r>
                      </m:e>
                      <m:sub>
                        <m:r>
                          <a:rPr lang="en-US" sz="2400" i="1">
                            <a:latin typeface="Cambria Math"/>
                          </a:rPr>
                          <m:t>𝑆</m:t>
                        </m:r>
                      </m:sub>
                    </m:sSub>
                  </m:oMath>
                </a14:m>
                <a:r>
                  <a:rPr lang="en-US" sz="2400" dirty="0"/>
                  <a:t>+c)</a:t>
                </a:r>
              </a:p>
              <a:p>
                <a:pPr marL="342900" indent="-342900">
                  <a:buFont typeface="Arial" pitchFamily="34" charset="0"/>
                  <a:buChar char="•"/>
                </a:pPr>
                <a14:m>
                  <m:oMath xmlns:m="http://schemas.openxmlformats.org/officeDocument/2006/math">
                    <m:r>
                      <a:rPr lang="en-US" sz="2400" i="1">
                        <a:latin typeface="Cambria Math"/>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a:rPr>
                              <m:t>𝑢</m:t>
                            </m:r>
                          </m:e>
                          <m:sub>
                            <m:r>
                              <a:rPr lang="en-US" sz="2400" i="1">
                                <a:latin typeface="Cambria Math"/>
                              </a:rPr>
                              <m:t>𝑡</m:t>
                            </m:r>
                          </m:sub>
                        </m:sSub>
                      </m:e>
                    </m:acc>
                  </m:oMath>
                </a14:m>
                <a:r>
                  <a:rPr lang="en-US" sz="2400" dirty="0"/>
                  <a:t>,</a:t>
                </a:r>
                <a14:m>
                  <m:oMath xmlns:m="http://schemas.openxmlformats.org/officeDocument/2006/math">
                    <m:r>
                      <a:rPr lang="en-US" sz="2400" i="1">
                        <a:latin typeface="Cambria Math"/>
                      </a:rPr>
                      <m:t> </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a:rPr>
                              <m:t>𝑢</m:t>
                            </m:r>
                          </m:e>
                          <m:sub>
                            <m:r>
                              <a:rPr lang="en-US" sz="2400" i="1">
                                <a:latin typeface="Cambria Math"/>
                              </a:rPr>
                              <m:t>𝐼</m:t>
                            </m:r>
                          </m:sub>
                        </m:sSub>
                      </m:e>
                    </m:acc>
                    <m:r>
                      <a:rPr lang="en-US" sz="2400" i="1">
                        <a:latin typeface="Cambria Math"/>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a:rPr>
                              <m:t>𝑢</m:t>
                            </m:r>
                          </m:e>
                          <m:sub>
                            <m:r>
                              <a:rPr lang="en-US" sz="2400" i="1">
                                <a:latin typeface="Cambria Math"/>
                              </a:rPr>
                              <m:t>𝑆</m:t>
                            </m:r>
                          </m:sub>
                        </m:sSub>
                      </m:e>
                    </m:acc>
                  </m:oMath>
                </a14:m>
                <a:r>
                  <a:rPr lang="en-US" sz="2400" dirty="0"/>
                  <a:t>) = f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𝑤</m:t>
                        </m:r>
                      </m:e>
                    </m:acc>
                  </m:oMath>
                </a14:m>
                <a:r>
                  <a:rPr lang="en-US" sz="2400" dirty="0"/>
                  <a:t>v +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𝑐</m:t>
                        </m:r>
                      </m:e>
                    </m:acc>
                  </m:oMath>
                </a14:m>
                <a:r>
                  <a:rPr lang="en-US" sz="2400" dirty="0"/>
                  <a:t>)</a:t>
                </a:r>
              </a:p>
              <a:p>
                <a:r>
                  <a:rPr lang="en-US" sz="2200" dirty="0"/>
                  <a:t>Where </a:t>
                </a:r>
              </a:p>
              <a:p>
                <a:pPr marL="342900" indent="-342900">
                  <a:buFont typeface="Arial" pitchFamily="34" charset="0"/>
                  <a:buChar char="•"/>
                </a:pPr>
                <a:r>
                  <a:rPr lang="en-US" sz="2200" dirty="0"/>
                  <a:t>f (.) is the activation function.</a:t>
                </a:r>
              </a:p>
              <a:p>
                <a:pPr marL="342900" indent="-342900">
                  <a:buFont typeface="Arial" pitchFamily="34" charset="0"/>
                  <a:buChar char="•"/>
                </a:pPr>
                <a:r>
                  <a:rPr lang="en-US" sz="2200" dirty="0"/>
                  <a:t>f(z) = 1/ 1+ </a:t>
                </a:r>
                <a:r>
                  <a:rPr lang="en-US" sz="2200" dirty="0" err="1"/>
                  <a:t>exp</a:t>
                </a:r>
                <a:r>
                  <a:rPr lang="en-US" sz="2200" dirty="0"/>
                  <a:t>(-z)</a:t>
                </a:r>
              </a:p>
              <a:p>
                <a:pPr marL="342900" indent="-342900">
                  <a:buFont typeface="Arial" pitchFamily="34" charset="0"/>
                  <a:buChar char="•"/>
                </a:pPr>
                <a:r>
                  <a:rPr lang="en-US" sz="2200" dirty="0"/>
                  <a:t>v is the modality – invariant</a:t>
                </a:r>
              </a:p>
              <a:p>
                <a:r>
                  <a:rPr lang="en-US" sz="2200" dirty="0"/>
                  <a:t>representation.</a:t>
                </a:r>
              </a:p>
              <a:p>
                <a:pPr marL="342900" indent="-342900">
                  <a:buFont typeface="Arial" pitchFamily="34" charset="0"/>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𝑤</m:t>
                        </m:r>
                      </m:e>
                      <m:sub>
                        <m:r>
                          <a:rPr lang="en-US" sz="2200" b="0" i="1" smtClean="0">
                            <a:latin typeface="Cambria Math"/>
                          </a:rPr>
                          <m:t>𝑇</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𝑤</m:t>
                        </m:r>
                      </m:e>
                      <m:sub>
                        <m:r>
                          <a:rPr lang="en-US" sz="2200" i="1">
                            <a:latin typeface="Cambria Math"/>
                          </a:rPr>
                          <m:t>𝐼</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𝑤</m:t>
                        </m:r>
                      </m:e>
                      <m:sub>
                        <m:r>
                          <a:rPr lang="en-US" sz="2200" b="0" i="1" smtClean="0">
                            <a:latin typeface="Cambria Math"/>
                          </a:rPr>
                          <m:t>𝑆</m:t>
                        </m:r>
                      </m:sub>
                    </m:sSub>
                  </m:oMath>
                </a14:m>
                <a:r>
                  <a:rPr lang="en-US" sz="2200" dirty="0"/>
                  <a:t> and c are parameters </a:t>
                </a:r>
              </a:p>
              <a:p>
                <a:r>
                  <a:rPr lang="en-US" sz="2200" dirty="0"/>
                  <a:t>in  the  encoder.</a:t>
                </a:r>
              </a:p>
              <a:p>
                <a:pPr marL="342900" indent="-342900">
                  <a:buFont typeface="Arial" pitchFamily="34" charset="0"/>
                  <a:buChar char="•"/>
                </a:pPr>
                <a14:m>
                  <m:oMath xmlns:m="http://schemas.openxmlformats.org/officeDocument/2006/math">
                    <m:acc>
                      <m:accPr>
                        <m:chr m:val="̃"/>
                        <m:ctrlPr>
                          <a:rPr lang="en-US" sz="2200" i="1" smtClean="0">
                            <a:latin typeface="Cambria Math" panose="02040503050406030204" pitchFamily="18" charset="0"/>
                          </a:rPr>
                        </m:ctrlPr>
                      </m:accPr>
                      <m:e>
                        <m:sSub>
                          <m:sSubPr>
                            <m:ctrlPr>
                              <a:rPr lang="en-US" sz="2200" i="1">
                                <a:latin typeface="Cambria Math" panose="02040503050406030204" pitchFamily="18" charset="0"/>
                              </a:rPr>
                            </m:ctrlPr>
                          </m:sSubPr>
                          <m:e>
                            <m:r>
                              <a:rPr lang="en-US" sz="2200" i="1">
                                <a:latin typeface="Cambria Math"/>
                              </a:rPr>
                              <m:t>𝑤</m:t>
                            </m:r>
                          </m:e>
                          <m:sub>
                            <m:r>
                              <a:rPr lang="en-US" sz="2200" i="1">
                                <a:latin typeface="Cambria Math"/>
                              </a:rPr>
                              <m:t>𝑇</m:t>
                            </m:r>
                          </m:sub>
                        </m:sSub>
                      </m:e>
                    </m:acc>
                  </m:oMath>
                </a14:m>
                <a:r>
                  <a:rPr lang="en-US" sz="2200" dirty="0"/>
                  <a:t>, </a:t>
                </a:r>
                <a14:m>
                  <m:oMath xmlns:m="http://schemas.openxmlformats.org/officeDocument/2006/math">
                    <m:acc>
                      <m:accPr>
                        <m:chr m:val="̃"/>
                        <m:ctrlPr>
                          <a:rPr lang="en-US" sz="2200" i="1">
                            <a:latin typeface="Cambria Math" panose="02040503050406030204" pitchFamily="18" charset="0"/>
                          </a:rPr>
                        </m:ctrlPr>
                      </m:accPr>
                      <m:e>
                        <m:sSub>
                          <m:sSubPr>
                            <m:ctrlPr>
                              <a:rPr lang="en-US" sz="2200" i="1">
                                <a:latin typeface="Cambria Math" panose="02040503050406030204" pitchFamily="18" charset="0"/>
                              </a:rPr>
                            </m:ctrlPr>
                          </m:sSubPr>
                          <m:e>
                            <m:r>
                              <a:rPr lang="en-US" sz="2200" i="1">
                                <a:latin typeface="Cambria Math"/>
                              </a:rPr>
                              <m:t>𝑤</m:t>
                            </m:r>
                          </m:e>
                          <m:sub>
                            <m:r>
                              <a:rPr lang="en-US" sz="2200" b="0" i="1" smtClean="0">
                                <a:latin typeface="Cambria Math"/>
                              </a:rPr>
                              <m:t>𝐼</m:t>
                            </m:r>
                          </m:sub>
                        </m:sSub>
                      </m:e>
                    </m:acc>
                  </m:oMath>
                </a14:m>
                <a:r>
                  <a:rPr lang="en-US" sz="2200" dirty="0"/>
                  <a:t>, </a:t>
                </a:r>
                <a14:m>
                  <m:oMath xmlns:m="http://schemas.openxmlformats.org/officeDocument/2006/math">
                    <m:acc>
                      <m:accPr>
                        <m:chr m:val="̃"/>
                        <m:ctrlPr>
                          <a:rPr lang="en-US" sz="2200" i="1">
                            <a:latin typeface="Cambria Math" panose="02040503050406030204" pitchFamily="18" charset="0"/>
                          </a:rPr>
                        </m:ctrlPr>
                      </m:accPr>
                      <m:e>
                        <m:sSub>
                          <m:sSubPr>
                            <m:ctrlPr>
                              <a:rPr lang="en-US" sz="2200" i="1">
                                <a:latin typeface="Cambria Math" panose="02040503050406030204" pitchFamily="18" charset="0"/>
                              </a:rPr>
                            </m:ctrlPr>
                          </m:sSubPr>
                          <m:e>
                            <m:r>
                              <a:rPr lang="en-US" sz="2200" i="1">
                                <a:latin typeface="Cambria Math"/>
                              </a:rPr>
                              <m:t>𝑤</m:t>
                            </m:r>
                          </m:e>
                          <m:sub>
                            <m:r>
                              <a:rPr lang="en-US" sz="2200" b="0" i="1" smtClean="0">
                                <a:latin typeface="Cambria Math"/>
                              </a:rPr>
                              <m:t>𝑆</m:t>
                            </m:r>
                          </m:sub>
                        </m:sSub>
                      </m:e>
                    </m:acc>
                  </m:oMath>
                </a14:m>
                <a:r>
                  <a:rPr lang="en-US" sz="2200" dirty="0"/>
                  <a:t> and </a:t>
                </a:r>
                <a14:m>
                  <m:oMath xmlns:m="http://schemas.openxmlformats.org/officeDocument/2006/math">
                    <m:acc>
                      <m:accPr>
                        <m:chr m:val="̃"/>
                        <m:ctrlPr>
                          <a:rPr lang="en-US" sz="2200" i="1">
                            <a:latin typeface="Cambria Math" panose="02040503050406030204" pitchFamily="18" charset="0"/>
                          </a:rPr>
                        </m:ctrlPr>
                      </m:accPr>
                      <m:e>
                        <m:r>
                          <a:rPr lang="en-US" sz="2200" b="0" i="1" smtClean="0">
                            <a:latin typeface="Cambria Math"/>
                          </a:rPr>
                          <m:t>𝑐</m:t>
                        </m:r>
                      </m:e>
                    </m:acc>
                  </m:oMath>
                </a14:m>
                <a:r>
                  <a:rPr lang="en-US" sz="2200" dirty="0"/>
                  <a:t>  are  the parameters in the decoder.</a:t>
                </a:r>
              </a:p>
              <a:p>
                <a:pPr marL="342900" indent="-342900">
                  <a:buFont typeface="Arial" pitchFamily="34" charset="0"/>
                  <a:buChar char="•"/>
                </a:pP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𝑢</m:t>
                            </m:r>
                          </m:e>
                        </m:acc>
                      </m:e>
                      <m:sub>
                        <m:r>
                          <a:rPr lang="en-US" sz="2400" i="1">
                            <a:latin typeface="Cambria Math"/>
                          </a:rPr>
                          <m:t>𝑡</m:t>
                        </m:r>
                      </m:sub>
                    </m:sSub>
                  </m:oMath>
                </a14:m>
                <a:r>
                  <a:rPr lang="en-US" sz="2400" dirty="0"/>
                  <a:t>,</a:t>
                </a:r>
                <a14:m>
                  <m:oMath xmlns:m="http://schemas.openxmlformats.org/officeDocument/2006/math">
                    <m:r>
                      <a:rPr lang="en-US" sz="2400" i="1">
                        <a:latin typeface="Cambria Math"/>
                      </a:rPr>
                      <m:t> </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𝑢</m:t>
                            </m:r>
                          </m:e>
                        </m:acc>
                      </m:e>
                      <m:sub>
                        <m:r>
                          <a:rPr lang="en-US" sz="2400" i="1">
                            <a:latin typeface="Cambria Math"/>
                          </a:rPr>
                          <m:t>𝐼</m:t>
                        </m:r>
                      </m:sub>
                    </m:sSub>
                  </m:oMath>
                </a14:m>
                <a:r>
                  <a:rPr lang="en-US" sz="2400" dirty="0"/>
                  <a:t>,</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𝑢</m:t>
                            </m:r>
                          </m:e>
                        </m:acc>
                      </m:e>
                      <m:sub>
                        <m:r>
                          <a:rPr lang="en-US" sz="2400" i="1">
                            <a:latin typeface="Cambria Math"/>
                          </a:rPr>
                          <m:t>𝑆</m:t>
                        </m:r>
                      </m:sub>
                    </m:sSub>
                    <m:r>
                      <a:rPr lang="en-US" sz="2400" i="1">
                        <a:latin typeface="Cambria Math"/>
                      </a:rPr>
                      <m:t> </m:t>
                    </m:r>
                  </m:oMath>
                </a14:m>
                <a:r>
                  <a:rPr lang="en-US" sz="2400" dirty="0"/>
                  <a:t> are the reconstructed input modalities</a:t>
                </a:r>
                <a:endParaRPr lang="en-US" sz="2200" dirty="0"/>
              </a:p>
              <a:p>
                <a:pPr marL="342900" indent="-342900">
                  <a:buFont typeface="Arial" pitchFamily="34" charset="0"/>
                  <a:buChar char="•"/>
                </a:pPr>
                <a:endParaRPr lang="en-US" sz="2200" dirty="0"/>
              </a:p>
              <a:p>
                <a:endParaRPr lang="en-US" sz="2200" dirty="0"/>
              </a:p>
              <a:p>
                <a:endParaRPr lang="en-US" dirty="0"/>
              </a:p>
            </p:txBody>
          </p:sp>
        </mc:Choice>
        <mc:Fallback>
          <p:sp>
            <p:nvSpPr>
              <p:cNvPr id="44" name="TextBox 43"/>
              <p:cNvSpPr txBox="1">
                <a:spLocks noRot="1" noChangeAspect="1" noMove="1" noResize="1" noEditPoints="1" noAdjustHandles="1" noChangeArrowheads="1" noChangeShapeType="1" noTextEdit="1"/>
              </p:cNvSpPr>
              <p:nvPr/>
            </p:nvSpPr>
            <p:spPr>
              <a:xfrm>
                <a:off x="533408" y="1025483"/>
                <a:ext cx="4336297" cy="5509200"/>
              </a:xfrm>
              <a:prstGeom prst="rect">
                <a:avLst/>
              </a:prstGeom>
              <a:blipFill rotWithShape="1">
                <a:blip r:embed="rId2"/>
                <a:stretch>
                  <a:fillRect l="-1969" t="-885" r="-3376" b="-774"/>
                </a:stretch>
              </a:blipFill>
            </p:spPr>
            <p:txBody>
              <a:bodyPr/>
              <a:lstStyle/>
              <a:p>
                <a:r>
                  <a:rPr lang="en-US">
                    <a:noFill/>
                  </a:rPr>
                  <a:t> </a:t>
                </a:r>
              </a:p>
            </p:txBody>
          </p:sp>
        </mc:Fallback>
      </mc:AlternateContent>
      <p:sp>
        <p:nvSpPr>
          <p:cNvPr id="71" name="TextBox 70"/>
          <p:cNvSpPr txBox="1"/>
          <p:nvPr/>
        </p:nvSpPr>
        <p:spPr>
          <a:xfrm>
            <a:off x="5713501" y="3827318"/>
            <a:ext cx="3125705" cy="276999"/>
          </a:xfrm>
          <a:prstGeom prst="rect">
            <a:avLst/>
          </a:prstGeom>
          <a:noFill/>
        </p:spPr>
        <p:txBody>
          <a:bodyPr wrap="square" rtlCol="0">
            <a:spAutoFit/>
          </a:bodyPr>
          <a:lstStyle/>
          <a:p>
            <a:r>
              <a:rPr lang="en-US" sz="1200" dirty="0"/>
              <a:t>Sample fig. of Cross Auto encoders here</a:t>
            </a:r>
          </a:p>
        </p:txBody>
      </p:sp>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869704" y="858174"/>
            <a:ext cx="3131295" cy="2837526"/>
          </a:xfrm>
          <a:prstGeom prst="rect">
            <a:avLst/>
          </a:prstGeom>
        </p:spPr>
      </p:pic>
    </p:spTree>
    <p:extLst>
      <p:ext uri="{BB962C8B-B14F-4D97-AF65-F5344CB8AC3E}">
        <p14:creationId xmlns="" xmlns:p14="http://schemas.microsoft.com/office/powerpoint/2010/main" val="670503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a:t>
            </a:r>
          </a:p>
        </p:txBody>
      </p:sp>
      <p:sp>
        <p:nvSpPr>
          <p:cNvPr id="3" name="Content Placeholder 2"/>
          <p:cNvSpPr>
            <a:spLocks noGrp="1"/>
          </p:cNvSpPr>
          <p:nvPr>
            <p:ph idx="1"/>
          </p:nvPr>
        </p:nvSpPr>
        <p:spPr>
          <a:xfrm>
            <a:off x="457200" y="1181100"/>
            <a:ext cx="7620000" cy="4152900"/>
          </a:xfrm>
        </p:spPr>
        <p:txBody>
          <a:bodyPr/>
          <a:lstStyle/>
          <a:p>
            <a:r>
              <a:rPr lang="en-US" dirty="0"/>
              <a:t>A support vector machine is a distinguishable classifier formally defined by a separating hyper plane.</a:t>
            </a:r>
          </a:p>
          <a:p>
            <a:r>
              <a:rPr lang="en-US" dirty="0"/>
              <a:t> In other words, when we give a labeled training data , the model outputs an efficient hyper plane which makes new examples given into categories. </a:t>
            </a:r>
          </a:p>
          <a:p>
            <a:r>
              <a:rPr lang="en-US" dirty="0"/>
              <a:t>When two categories of data or two sets of data points are given , SVM determines a hyper plane that separates these two categories. </a:t>
            </a:r>
          </a:p>
          <a:p>
            <a:r>
              <a:rPr lang="en-US" dirty="0"/>
              <a:t>The pooled attributes from the CAE units are given as input</a:t>
            </a:r>
          </a:p>
          <a:p>
            <a:pPr marL="114300" indent="0">
              <a:buNone/>
            </a:pPr>
            <a:r>
              <a:rPr lang="en-US" dirty="0"/>
              <a:t>    to  SVM.</a:t>
            </a:r>
          </a:p>
        </p:txBody>
      </p:sp>
    </p:spTree>
    <p:extLst>
      <p:ext uri="{BB962C8B-B14F-4D97-AF65-F5344CB8AC3E}">
        <p14:creationId xmlns="" xmlns:p14="http://schemas.microsoft.com/office/powerpoint/2010/main" val="3607135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p>
        </p:txBody>
      </p:sp>
      <p:sp>
        <p:nvSpPr>
          <p:cNvPr id="3" name="Content Placeholder 2"/>
          <p:cNvSpPr>
            <a:spLocks noGrp="1"/>
          </p:cNvSpPr>
          <p:nvPr>
            <p:ph idx="1"/>
          </p:nvPr>
        </p:nvSpPr>
        <p:spPr>
          <a:xfrm>
            <a:off x="457200" y="1104900"/>
            <a:ext cx="7848600" cy="4229100"/>
          </a:xfrm>
        </p:spPr>
        <p:txBody>
          <a:bodyPr>
            <a:normAutofit/>
          </a:bodyPr>
          <a:lstStyle/>
          <a:p>
            <a:pPr algn="just"/>
            <a:r>
              <a:rPr lang="en-US" b="1" dirty="0"/>
              <a:t>Data Pre-Processing</a:t>
            </a:r>
            <a:r>
              <a:rPr lang="en-US" dirty="0"/>
              <a:t>:</a:t>
            </a:r>
          </a:p>
          <a:p>
            <a:pPr marL="114300" indent="0" algn="just">
              <a:buNone/>
            </a:pPr>
            <a:r>
              <a:rPr lang="en-US" dirty="0"/>
              <a:t>   For data pre-processing, first extracted raw tweets data from  twitter. Secondly, preprocessed the data and extracted the features from the raw tweets.</a:t>
            </a:r>
          </a:p>
          <a:p>
            <a:pPr algn="just"/>
            <a:r>
              <a:rPr lang="en-US" b="1" dirty="0"/>
              <a:t>Data labeling:</a:t>
            </a:r>
            <a:endParaRPr lang="en-US" dirty="0"/>
          </a:p>
          <a:p>
            <a:pPr algn="just"/>
            <a:r>
              <a:rPr lang="en-US" dirty="0"/>
              <a:t>We labeled the tweets as positive tweet (1), negative tweet(-1) and neutral tweets(0) based on the common sentence patterns that expresses the emotion of a person such as “I feel sad”, “I feel happy”, “ I feel stressed”, “I am feeling better” etc.</a:t>
            </a:r>
          </a:p>
          <a:p>
            <a:pPr algn="just"/>
            <a:r>
              <a:rPr lang="en-US" dirty="0"/>
              <a:t>Now data is available for feature extraction, analysis, further processing.</a:t>
            </a:r>
          </a:p>
          <a:p>
            <a:pPr marL="114300" indent="0">
              <a:buNone/>
            </a:pPr>
            <a:endParaRPr lang="en-US" dirty="0"/>
          </a:p>
          <a:p>
            <a:pPr marL="114300" indent="0">
              <a:buNone/>
            </a:pPr>
            <a:endParaRPr lang="en-US" dirty="0"/>
          </a:p>
          <a:p>
            <a:pPr marL="114300" indent="0">
              <a:buNone/>
            </a:pPr>
            <a:endParaRPr lang="en-US" dirty="0"/>
          </a:p>
          <a:p>
            <a:endParaRPr lang="en-US" dirty="0"/>
          </a:p>
        </p:txBody>
      </p:sp>
    </p:spTree>
    <p:extLst>
      <p:ext uri="{BB962C8B-B14F-4D97-AF65-F5344CB8AC3E}">
        <p14:creationId xmlns="" xmlns:p14="http://schemas.microsoft.com/office/powerpoint/2010/main" val="11826374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Datasets Collection</a:t>
            </a:r>
            <a:r>
              <a:rPr lang="en-US" dirty="0"/>
              <a:t>:</a:t>
            </a:r>
          </a:p>
          <a:p>
            <a:r>
              <a:rPr lang="en-US" dirty="0"/>
              <a:t>Dataset 1:				Dataset2:</a:t>
            </a:r>
          </a:p>
          <a:p>
            <a:endParaRPr lang="en-US" dirty="0"/>
          </a:p>
          <a:p>
            <a:endParaRPr lang="en-US" dirty="0"/>
          </a:p>
          <a:p>
            <a:endParaRPr lang="en-US" dirty="0"/>
          </a:p>
          <a:p>
            <a:endParaRPr lang="en-US" dirty="0"/>
          </a:p>
          <a:p>
            <a:endParaRPr lang="en-US" dirty="0"/>
          </a:p>
          <a:p>
            <a:endParaRPr lang="en-US" sz="1800" dirty="0"/>
          </a:p>
          <a:p>
            <a:r>
              <a:rPr lang="en-US" sz="1800" dirty="0"/>
              <a:t>Dataset 1: We have collected 51 users tweet data from 01.2018 to </a:t>
            </a:r>
            <a:r>
              <a:rPr lang="en-US" sz="1800" dirty="0" smtClean="0"/>
              <a:t>03.2018</a:t>
            </a:r>
            <a:endParaRPr lang="en-US" sz="1800" dirty="0"/>
          </a:p>
          <a:p>
            <a:r>
              <a:rPr lang="en-US" sz="1800" dirty="0"/>
              <a:t>Dataset2 : We have collected 62 users tweet data from 11.2017 to 02.2018</a:t>
            </a:r>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91001" y="2206769"/>
            <a:ext cx="4876800" cy="213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2400" y="2206769"/>
            <a:ext cx="4038601" cy="2148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49210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ABSTRACT</a:t>
            </a:r>
          </a:p>
        </p:txBody>
      </p:sp>
      <p:sp>
        <p:nvSpPr>
          <p:cNvPr id="3" name="Content Placeholder 2"/>
          <p:cNvSpPr>
            <a:spLocks noGrp="1"/>
          </p:cNvSpPr>
          <p:nvPr>
            <p:ph idx="1"/>
          </p:nvPr>
        </p:nvSpPr>
        <p:spPr>
          <a:xfrm>
            <a:off x="457200" y="1181100"/>
            <a:ext cx="8229600" cy="3924036"/>
          </a:xfrm>
        </p:spPr>
        <p:txBody>
          <a:bodyPr>
            <a:normAutofit fontScale="92500" lnSpcReduction="10000"/>
          </a:bodyPr>
          <a:lstStyle/>
          <a:p>
            <a:r>
              <a:rPr lang="en-IN" sz="2400" dirty="0">
                <a:cs typeface="Times New Roman" pitchFamily="18" charset="0"/>
              </a:rPr>
              <a:t>Many Health problems like  head ache, extreme tiredness, high blood pressure, Heart attack are highly related to emotional status of a person.</a:t>
            </a:r>
          </a:p>
          <a:p>
            <a:r>
              <a:rPr lang="en-IN" sz="2400" dirty="0">
                <a:cs typeface="Times New Roman" pitchFamily="18" charset="0"/>
              </a:rPr>
              <a:t>Therefore it is very important to detect the emotional status or emotions (Sadness, anger, fear etc.) of a person especially </a:t>
            </a:r>
            <a:r>
              <a:rPr lang="en-IN" sz="2400" b="1" i="1" dirty="0">
                <a:cs typeface="Times New Roman" pitchFamily="18" charset="0"/>
              </a:rPr>
              <a:t>stress</a:t>
            </a:r>
            <a:r>
              <a:rPr lang="en-IN" sz="2400" dirty="0">
                <a:cs typeface="Times New Roman" pitchFamily="18" charset="0"/>
              </a:rPr>
              <a:t> and </a:t>
            </a:r>
            <a:r>
              <a:rPr lang="en-IN" sz="2400" b="1" i="1" dirty="0">
                <a:cs typeface="Times New Roman" pitchFamily="18" charset="0"/>
              </a:rPr>
              <a:t>anger</a:t>
            </a:r>
            <a:r>
              <a:rPr lang="en-IN" sz="2400" dirty="0">
                <a:cs typeface="Times New Roman" pitchFamily="18" charset="0"/>
              </a:rPr>
              <a:t>. </a:t>
            </a:r>
          </a:p>
          <a:p>
            <a:r>
              <a:rPr lang="en-IN" sz="2400" dirty="0">
                <a:cs typeface="Times New Roman" pitchFamily="18" charset="0"/>
              </a:rPr>
              <a:t>Now-a-days people are using social media like </a:t>
            </a:r>
            <a:r>
              <a:rPr lang="en-IN" sz="2400" dirty="0" err="1">
                <a:cs typeface="Times New Roman" pitchFamily="18" charset="0"/>
              </a:rPr>
              <a:t>facebook</a:t>
            </a:r>
            <a:r>
              <a:rPr lang="en-IN" sz="2400" dirty="0">
                <a:cs typeface="Times New Roman" pitchFamily="18" charset="0"/>
              </a:rPr>
              <a:t>, twitter for social interactions.</a:t>
            </a:r>
          </a:p>
          <a:p>
            <a:r>
              <a:rPr lang="en-IN" sz="2400" dirty="0">
                <a:cs typeface="Times New Roman" pitchFamily="18" charset="0"/>
              </a:rPr>
              <a:t> Many people are showing more interests to express their views, opinions, thoughts, and activities in the social media making it feasible for the usage of these platforms for detecting emotional status of people</a:t>
            </a:r>
            <a:r>
              <a:rPr lang="en-US" sz="2400" dirty="0">
                <a:cs typeface="Times New Roman" pitchFamily="18" charset="0"/>
              </a:rPr>
              <a:t>.</a:t>
            </a:r>
          </a:p>
        </p:txBody>
      </p:sp>
    </p:spTree>
    <p:extLst>
      <p:ext uri="{BB962C8B-B14F-4D97-AF65-F5344CB8AC3E}">
        <p14:creationId xmlns="" xmlns:p14="http://schemas.microsoft.com/office/powerpoint/2010/main" val="253553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t>Feature extraction</a:t>
            </a:r>
            <a:r>
              <a:rPr lang="en-US" dirty="0"/>
              <a:t>:</a:t>
            </a:r>
          </a:p>
          <a:p>
            <a:pPr>
              <a:buFont typeface="Wingdings" pitchFamily="2" charset="2"/>
              <a:buChar char="Ø"/>
            </a:pPr>
            <a:r>
              <a:rPr lang="en-US" dirty="0"/>
              <a:t>Textual Features: Features related to tweet text are extracted based on the LIWC dictionary.</a:t>
            </a:r>
          </a:p>
          <a:p>
            <a:pPr>
              <a:buFont typeface="Wingdings" pitchFamily="2" charset="2"/>
              <a:buChar char="Ø"/>
            </a:pPr>
            <a:r>
              <a:rPr lang="en-US" dirty="0"/>
              <a:t>Pictorial Features: Features related to images are extracted using </a:t>
            </a:r>
            <a:r>
              <a:rPr lang="en-US" dirty="0" err="1"/>
              <a:t>opencv</a:t>
            </a:r>
            <a:r>
              <a:rPr lang="en-US" dirty="0"/>
              <a:t> library for python.</a:t>
            </a:r>
          </a:p>
          <a:p>
            <a:pPr>
              <a:buFont typeface="Wingdings" pitchFamily="2" charset="2"/>
              <a:buChar char="Ø"/>
            </a:pPr>
            <a:r>
              <a:rPr lang="en-US" dirty="0"/>
              <a:t>Features related to behavior, public attention, replies are directly extracted from tweets itself.</a:t>
            </a:r>
          </a:p>
          <a:p>
            <a:r>
              <a:rPr lang="en-US" dirty="0"/>
              <a:t>We have added some additional attributes to the existing attributes in order to  detect the emotion of a person accurately. </a:t>
            </a:r>
          </a:p>
        </p:txBody>
      </p:sp>
    </p:spTree>
    <p:extLst>
      <p:ext uri="{BB962C8B-B14F-4D97-AF65-F5344CB8AC3E}">
        <p14:creationId xmlns="" xmlns:p14="http://schemas.microsoft.com/office/powerpoint/2010/main" val="3791932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AND ANALYSIS</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771365784"/>
              </p:ext>
            </p:extLst>
          </p:nvPr>
        </p:nvGraphicFramePr>
        <p:xfrm>
          <a:off x="228600" y="1181100"/>
          <a:ext cx="4267200" cy="2362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990600" y="3543300"/>
            <a:ext cx="3016018" cy="584775"/>
          </a:xfrm>
          <a:prstGeom prst="rect">
            <a:avLst/>
          </a:prstGeom>
          <a:noFill/>
        </p:spPr>
        <p:txBody>
          <a:bodyPr wrap="none" rtlCol="0">
            <a:spAutoFit/>
          </a:bodyPr>
          <a:lstStyle/>
          <a:p>
            <a:pPr lvl="0"/>
            <a:r>
              <a:rPr lang="en-US" sz="1400" dirty="0"/>
              <a:t>Effect of replies on the emotional state</a:t>
            </a:r>
            <a:endParaRPr lang="en-US" dirty="0"/>
          </a:p>
          <a:p>
            <a:endParaRPr lang="en-US" dirty="0"/>
          </a:p>
        </p:txBody>
      </p:sp>
      <p:graphicFrame>
        <p:nvGraphicFramePr>
          <p:cNvPr id="6" name="Chart 5"/>
          <p:cNvGraphicFramePr/>
          <p:nvPr>
            <p:extLst>
              <p:ext uri="{D42A27DB-BD31-4B8C-83A1-F6EECF244321}">
                <p14:modId xmlns="" xmlns:p14="http://schemas.microsoft.com/office/powerpoint/2010/main" val="1219449807"/>
              </p:ext>
            </p:extLst>
          </p:nvPr>
        </p:nvGraphicFramePr>
        <p:xfrm>
          <a:off x="4495800" y="1028700"/>
          <a:ext cx="3733800" cy="264795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4648200" y="3804909"/>
            <a:ext cx="4038600" cy="461665"/>
          </a:xfrm>
          <a:prstGeom prst="rect">
            <a:avLst/>
          </a:prstGeom>
          <a:noFill/>
        </p:spPr>
        <p:txBody>
          <a:bodyPr wrap="square" rtlCol="0">
            <a:spAutoFit/>
          </a:bodyPr>
          <a:lstStyle/>
          <a:p>
            <a:r>
              <a:rPr lang="en-US" sz="1200" dirty="0"/>
              <a:t>Effect of past tweets on the present emotional state of a person</a:t>
            </a:r>
          </a:p>
        </p:txBody>
      </p:sp>
    </p:spTree>
    <p:extLst>
      <p:ext uri="{BB962C8B-B14F-4D97-AF65-F5344CB8AC3E}">
        <p14:creationId xmlns="" xmlns:p14="http://schemas.microsoft.com/office/powerpoint/2010/main" val="666203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52400" y="419100"/>
            <a:ext cx="4343400" cy="26215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descr="Screenshot (87)"/>
          <p:cNvPicPr/>
          <p:nvPr/>
        </p:nvPicPr>
        <p:blipFill>
          <a:blip r:embed="rId3" cstate="print"/>
          <a:srcRect/>
          <a:stretch>
            <a:fillRect/>
          </a:stretch>
        </p:blipFill>
        <p:spPr bwMode="auto">
          <a:xfrm>
            <a:off x="2743200" y="3238500"/>
            <a:ext cx="5943600" cy="2359660"/>
          </a:xfrm>
          <a:prstGeom prst="rect">
            <a:avLst/>
          </a:prstGeom>
          <a:noFill/>
          <a:ln w="9525">
            <a:noFill/>
            <a:miter lim="800000"/>
            <a:headEnd/>
            <a:tailEnd/>
          </a:ln>
        </p:spPr>
      </p:pic>
      <p:sp>
        <p:nvSpPr>
          <p:cNvPr id="4" name="TextBox 3"/>
          <p:cNvSpPr txBox="1"/>
          <p:nvPr/>
        </p:nvSpPr>
        <p:spPr>
          <a:xfrm>
            <a:off x="4572000" y="1485900"/>
            <a:ext cx="3267241" cy="261610"/>
          </a:xfrm>
          <a:prstGeom prst="rect">
            <a:avLst/>
          </a:prstGeom>
          <a:noFill/>
        </p:spPr>
        <p:txBody>
          <a:bodyPr wrap="none" rtlCol="0">
            <a:spAutoFit/>
          </a:bodyPr>
          <a:lstStyle/>
          <a:p>
            <a:r>
              <a:rPr lang="en-US" sz="1100" dirty="0"/>
              <a:t>Effect of tweeting textual style on the emotional state</a:t>
            </a:r>
          </a:p>
        </p:txBody>
      </p:sp>
      <p:sp>
        <p:nvSpPr>
          <p:cNvPr id="6" name="TextBox 5"/>
          <p:cNvSpPr txBox="1"/>
          <p:nvPr/>
        </p:nvSpPr>
        <p:spPr>
          <a:xfrm>
            <a:off x="152400" y="4143919"/>
            <a:ext cx="2364750" cy="430887"/>
          </a:xfrm>
          <a:prstGeom prst="rect">
            <a:avLst/>
          </a:prstGeom>
          <a:noFill/>
        </p:spPr>
        <p:txBody>
          <a:bodyPr wrap="none" rtlCol="0">
            <a:spAutoFit/>
          </a:bodyPr>
          <a:lstStyle/>
          <a:p>
            <a:r>
              <a:rPr lang="en-US" sz="1100" dirty="0"/>
              <a:t>Effect of some of the most commonly </a:t>
            </a:r>
          </a:p>
          <a:p>
            <a:r>
              <a:rPr lang="en-US" sz="1100" dirty="0"/>
              <a:t>used word categories :</a:t>
            </a:r>
            <a:endParaRPr lang="en-US" dirty="0"/>
          </a:p>
        </p:txBody>
      </p:sp>
    </p:spTree>
    <p:extLst>
      <p:ext uri="{BB962C8B-B14F-4D97-AF65-F5344CB8AC3E}">
        <p14:creationId xmlns="" xmlns:p14="http://schemas.microsoft.com/office/powerpoint/2010/main" val="3258197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ANALYSIS</a:t>
            </a:r>
          </a:p>
        </p:txBody>
      </p:sp>
      <p:sp>
        <p:nvSpPr>
          <p:cNvPr id="5" name="TextBox 4"/>
          <p:cNvSpPr txBox="1"/>
          <p:nvPr/>
        </p:nvSpPr>
        <p:spPr>
          <a:xfrm>
            <a:off x="457200" y="1257300"/>
            <a:ext cx="7239000" cy="1200329"/>
          </a:xfrm>
          <a:prstGeom prst="rect">
            <a:avLst/>
          </a:prstGeom>
          <a:noFill/>
        </p:spPr>
        <p:txBody>
          <a:bodyPr wrap="square" rtlCol="0">
            <a:spAutoFit/>
          </a:bodyPr>
          <a:lstStyle/>
          <a:p>
            <a:pPr marL="285750" indent="-285750">
              <a:buFont typeface="Arial" pitchFamily="34" charset="0"/>
              <a:buChar char="•"/>
            </a:pPr>
            <a:r>
              <a:rPr lang="en-US" dirty="0"/>
              <a:t>A confusion matrix is a table that is often used to describe the performance of a classification model on a set of test data for which the true values are known.</a:t>
            </a:r>
          </a:p>
          <a:p>
            <a:pPr marL="285750" indent="-285750">
              <a:buFont typeface="Arial" pitchFamily="34" charset="0"/>
              <a:buChar char="•"/>
            </a:pPr>
            <a:r>
              <a:rPr lang="en-US" dirty="0"/>
              <a:t>The Confusion matrix for SVM is shown below.</a:t>
            </a:r>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676401" y="2457629"/>
            <a:ext cx="4572000" cy="3143071"/>
          </a:xfrm>
        </p:spPr>
      </p:pic>
    </p:spTree>
    <p:extLst>
      <p:ext uri="{BB962C8B-B14F-4D97-AF65-F5344CB8AC3E}">
        <p14:creationId xmlns="" xmlns:p14="http://schemas.microsoft.com/office/powerpoint/2010/main" val="41875476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ANALYSIS(Contd.)</a:t>
            </a:r>
          </a:p>
        </p:txBody>
      </p:sp>
      <p:sp>
        <p:nvSpPr>
          <p:cNvPr id="5" name="TextBox 4"/>
          <p:cNvSpPr txBox="1"/>
          <p:nvPr/>
        </p:nvSpPr>
        <p:spPr>
          <a:xfrm>
            <a:off x="685800" y="1181100"/>
            <a:ext cx="7543800" cy="1477328"/>
          </a:xfrm>
          <a:prstGeom prst="rect">
            <a:avLst/>
          </a:prstGeom>
          <a:noFill/>
        </p:spPr>
        <p:txBody>
          <a:bodyPr wrap="square" rtlCol="0">
            <a:spAutoFit/>
          </a:bodyPr>
          <a:lstStyle/>
          <a:p>
            <a:pPr marL="285750" indent="-285750">
              <a:buFont typeface="Wingdings" pitchFamily="2" charset="2"/>
              <a:buChar char="Ø"/>
            </a:pPr>
            <a:r>
              <a:rPr lang="en-US" dirty="0"/>
              <a:t>An accuracy graph is made to </a:t>
            </a:r>
            <a:r>
              <a:rPr lang="en-US" dirty="0" err="1"/>
              <a:t>analyse</a:t>
            </a:r>
            <a:r>
              <a:rPr lang="en-US" dirty="0"/>
              <a:t> the working of the model upon the addition of new attributes .</a:t>
            </a:r>
          </a:p>
          <a:p>
            <a:pPr marL="285750" indent="-285750">
              <a:buFont typeface="Wingdings" pitchFamily="2" charset="2"/>
              <a:buChar char="Ø"/>
            </a:pPr>
            <a:r>
              <a:rPr lang="en-US" dirty="0"/>
              <a:t>It has been observed that the addition of past tweets attribute results in the higher accuracy in detecting the emotional state.</a:t>
            </a:r>
          </a:p>
          <a:p>
            <a:endParaRPr lang="en-US" dirty="0"/>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057400" y="2400300"/>
            <a:ext cx="4429125" cy="3066573"/>
          </a:xfrm>
        </p:spPr>
      </p:pic>
    </p:spTree>
    <p:extLst>
      <p:ext uri="{BB962C8B-B14F-4D97-AF65-F5344CB8AC3E}">
        <p14:creationId xmlns="" xmlns:p14="http://schemas.microsoft.com/office/powerpoint/2010/main" val="3485510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ecision_exp.PNG"/>
          <p:cNvPicPr>
            <a:picLocks noChangeAspect="1"/>
          </p:cNvPicPr>
          <p:nvPr/>
        </p:nvPicPr>
        <p:blipFill>
          <a:blip r:embed="rId2"/>
          <a:stretch>
            <a:fillRect/>
          </a:stretch>
        </p:blipFill>
        <p:spPr>
          <a:xfrm>
            <a:off x="533400" y="1028700"/>
            <a:ext cx="3048000" cy="2313621"/>
          </a:xfrm>
          <a:prstGeom prst="rect">
            <a:avLst/>
          </a:prstGeom>
        </p:spPr>
      </p:pic>
      <p:pic>
        <p:nvPicPr>
          <p:cNvPr id="8" name="Picture 7" descr="recall_exp.PNG"/>
          <p:cNvPicPr>
            <a:picLocks noChangeAspect="1"/>
          </p:cNvPicPr>
          <p:nvPr/>
        </p:nvPicPr>
        <p:blipFill>
          <a:blip r:embed="rId3"/>
          <a:stretch>
            <a:fillRect/>
          </a:stretch>
        </p:blipFill>
        <p:spPr>
          <a:xfrm>
            <a:off x="5257800" y="1104900"/>
            <a:ext cx="2871216" cy="2133600"/>
          </a:xfrm>
          <a:prstGeom prst="rect">
            <a:avLst/>
          </a:prstGeom>
        </p:spPr>
      </p:pic>
      <p:pic>
        <p:nvPicPr>
          <p:cNvPr id="10" name="Picture 9" descr="fscore_exp.PNG"/>
          <p:cNvPicPr>
            <a:picLocks noChangeAspect="1"/>
          </p:cNvPicPr>
          <p:nvPr/>
        </p:nvPicPr>
        <p:blipFill>
          <a:blip r:embed="rId4"/>
          <a:stretch>
            <a:fillRect/>
          </a:stretch>
        </p:blipFill>
        <p:spPr>
          <a:xfrm>
            <a:off x="2286001" y="3466052"/>
            <a:ext cx="3048000" cy="2248947"/>
          </a:xfrm>
          <a:prstGeom prst="rect">
            <a:avLst/>
          </a:prstGeom>
        </p:spPr>
      </p:pic>
      <p:sp>
        <p:nvSpPr>
          <p:cNvPr id="5" name="TextBox 4">
            <a:extLst>
              <a:ext uri="{FF2B5EF4-FFF2-40B4-BE49-F238E27FC236}">
                <a16:creationId xmlns="" xmlns:a16="http://schemas.microsoft.com/office/drawing/2014/main" id="{442ECC67-4CA3-4F25-AA23-61E60BD5CF37}"/>
              </a:ext>
            </a:extLst>
          </p:cNvPr>
          <p:cNvSpPr txBox="1"/>
          <p:nvPr/>
        </p:nvSpPr>
        <p:spPr>
          <a:xfrm>
            <a:off x="381000" y="344793"/>
            <a:ext cx="7848601" cy="646331"/>
          </a:xfrm>
          <a:prstGeom prst="rect">
            <a:avLst/>
          </a:prstGeom>
          <a:noFill/>
        </p:spPr>
        <p:txBody>
          <a:bodyPr wrap="square" rtlCol="0">
            <a:spAutoFit/>
          </a:bodyPr>
          <a:lstStyle/>
          <a:p>
            <a:pPr marL="285750" indent="-285750">
              <a:buFont typeface="Arial" pitchFamily="34" charset="0"/>
              <a:buChar char="•"/>
            </a:pPr>
            <a:r>
              <a:rPr lang="en-US" dirty="0"/>
              <a:t>The precision and recall are basically used to determine the relevance.</a:t>
            </a:r>
          </a:p>
          <a:p>
            <a:pPr marL="285750" indent="-285750">
              <a:buFont typeface="Arial" pitchFamily="34" charset="0"/>
              <a:buChar char="•"/>
            </a:pPr>
            <a:r>
              <a:rPr lang="en-US" dirty="0"/>
              <a:t>The precision, recall, f1-score graph are given below.</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COMPARISION RESULTS</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622778165"/>
              </p:ext>
            </p:extLst>
          </p:nvPr>
        </p:nvGraphicFramePr>
        <p:xfrm>
          <a:off x="838200" y="2581275"/>
          <a:ext cx="4572000" cy="26289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33400" y="1257300"/>
            <a:ext cx="7391400" cy="1200329"/>
          </a:xfrm>
          <a:prstGeom prst="rect">
            <a:avLst/>
          </a:prstGeom>
          <a:noFill/>
        </p:spPr>
        <p:txBody>
          <a:bodyPr wrap="square" rtlCol="0">
            <a:spAutoFit/>
          </a:bodyPr>
          <a:lstStyle/>
          <a:p>
            <a:pPr marL="285750" indent="-285750">
              <a:buFont typeface="Arial" pitchFamily="34" charset="0"/>
              <a:buChar char="•"/>
            </a:pPr>
            <a:r>
              <a:rPr lang="en-US" dirty="0"/>
              <a:t>To determine the efficiency of our model , we have  compared our model with various other machine learning techniques.</a:t>
            </a:r>
          </a:p>
          <a:p>
            <a:pPr marL="285750" indent="-285750">
              <a:buFont typeface="Arial" pitchFamily="34" charset="0"/>
              <a:buChar char="•"/>
            </a:pPr>
            <a:r>
              <a:rPr lang="en-US" dirty="0"/>
              <a:t>It has been observed that our proposed model is effective and efficient in detecting the emotion  of a person based on social media data.</a:t>
            </a:r>
          </a:p>
        </p:txBody>
      </p:sp>
      <p:pic>
        <p:nvPicPr>
          <p:cNvPr id="3074"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791200" y="3228109"/>
            <a:ext cx="2543175" cy="1314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68350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1391289"/>
            <a:ext cx="7239000" cy="646331"/>
          </a:xfrm>
          <a:prstGeom prst="rect">
            <a:avLst/>
          </a:prstGeom>
          <a:noFill/>
        </p:spPr>
        <p:txBody>
          <a:bodyPr wrap="square" rtlCol="0">
            <a:spAutoFit/>
          </a:bodyPr>
          <a:lstStyle/>
          <a:p>
            <a:pPr marL="285750" indent="-285750">
              <a:buFont typeface="Arial" pitchFamily="34" charset="0"/>
              <a:buChar char="•"/>
            </a:pPr>
            <a:r>
              <a:rPr lang="en-US" dirty="0"/>
              <a:t>F1- score is usually a measure of test’s accuracy.</a:t>
            </a:r>
          </a:p>
          <a:p>
            <a:pPr marL="285750" indent="-285750">
              <a:buFont typeface="Arial" pitchFamily="34" charset="0"/>
              <a:buChar char="•"/>
            </a:pPr>
            <a:r>
              <a:rPr lang="en-US" dirty="0"/>
              <a:t>F1-score obtained by the </a:t>
            </a:r>
            <a:r>
              <a:rPr lang="en-US" dirty="0" err="1"/>
              <a:t>comparision</a:t>
            </a:r>
            <a:r>
              <a:rPr lang="en-US" dirty="0"/>
              <a:t> of various models is shown below.</a:t>
            </a:r>
          </a:p>
        </p:txBody>
      </p:sp>
      <p:pic>
        <p:nvPicPr>
          <p:cNvPr id="7" name="Content Placeholder 6" descr="f1-score.PNG"/>
          <p:cNvPicPr>
            <a:picLocks noGrp="1"/>
          </p:cNvPicPr>
          <p:nvPr>
            <p:ph idx="1"/>
          </p:nvPr>
        </p:nvPicPr>
        <p:blipFill>
          <a:blip r:embed="rId2" cstate="print"/>
          <a:stretch>
            <a:fillRect/>
          </a:stretch>
        </p:blipFill>
        <p:spPr>
          <a:xfrm>
            <a:off x="1905000" y="2400300"/>
            <a:ext cx="4515480" cy="2705478"/>
          </a:xfrm>
          <a:prstGeom prst="rect">
            <a:avLst/>
          </a:prstGeom>
        </p:spPr>
      </p:pic>
    </p:spTree>
    <p:extLst>
      <p:ext uri="{BB962C8B-B14F-4D97-AF65-F5344CB8AC3E}">
        <p14:creationId xmlns="" xmlns:p14="http://schemas.microsoft.com/office/powerpoint/2010/main" val="2219022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457200" y="1181100"/>
            <a:ext cx="7620000" cy="4152900"/>
          </a:xfrm>
        </p:spPr>
        <p:txBody>
          <a:bodyPr>
            <a:normAutofit lnSpcReduction="10000"/>
          </a:bodyPr>
          <a:lstStyle/>
          <a:p>
            <a:r>
              <a:rPr lang="en-US" dirty="0"/>
              <a:t>We have developed a model based on Cross Auto Encoders(CAE) and Support Vector Machines(SVM) to detect the emotional state of a person based on the social interactions in the social media.</a:t>
            </a:r>
          </a:p>
          <a:p>
            <a:r>
              <a:rPr lang="en-US" dirty="0"/>
              <a:t>We have discovered some new attributes which have a significant effect on the emotional state detection.</a:t>
            </a:r>
          </a:p>
          <a:p>
            <a:r>
              <a:rPr lang="en-US" dirty="0"/>
              <a:t>We have also compared our model with the other machine learning models such as </a:t>
            </a:r>
            <a:r>
              <a:rPr lang="en-US" dirty="0" smtClean="0"/>
              <a:t>K nearest </a:t>
            </a:r>
            <a:r>
              <a:rPr lang="en-US" dirty="0" err="1" smtClean="0"/>
              <a:t>neighbours</a:t>
            </a:r>
            <a:r>
              <a:rPr lang="en-US" dirty="0" smtClean="0"/>
              <a:t>(KNN</a:t>
            </a:r>
            <a:r>
              <a:rPr lang="en-US" dirty="0"/>
              <a:t>),Logistic Regression(LR</a:t>
            </a:r>
            <a:r>
              <a:rPr lang="en-US" dirty="0" smtClean="0"/>
              <a:t>), Decision Tree (</a:t>
            </a:r>
            <a:r>
              <a:rPr lang="en-US" dirty="0" err="1" smtClean="0"/>
              <a:t>dtree</a:t>
            </a:r>
            <a:r>
              <a:rPr lang="en-US" dirty="0" smtClean="0"/>
              <a:t>) </a:t>
            </a:r>
            <a:r>
              <a:rPr lang="en-US" dirty="0"/>
              <a:t>etc.</a:t>
            </a:r>
          </a:p>
          <a:p>
            <a:r>
              <a:rPr lang="en-US" dirty="0"/>
              <a:t>Finally , the results  obtained showed us that the proposed model is effective and efficient on detecting emotional state of user from micro-blog data.</a:t>
            </a:r>
          </a:p>
          <a:p>
            <a:endParaRPr lang="en-US" dirty="0"/>
          </a:p>
        </p:txBody>
      </p:sp>
    </p:spTree>
    <p:extLst>
      <p:ext uri="{BB962C8B-B14F-4D97-AF65-F5344CB8AC3E}">
        <p14:creationId xmlns="" xmlns:p14="http://schemas.microsoft.com/office/powerpoint/2010/main" val="21221785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028700"/>
            <a:ext cx="7620000" cy="4305300"/>
          </a:xfrm>
        </p:spPr>
        <p:txBody>
          <a:bodyPr>
            <a:normAutofit fontScale="92500" lnSpcReduction="20000"/>
          </a:bodyPr>
          <a:lstStyle/>
          <a:p>
            <a:pPr indent="-342900"/>
            <a:r>
              <a:rPr lang="en-US" sz="2300" dirty="0"/>
              <a:t>     IEEE Transactions On  Knowledge  And Data Engineering, Vol. 29, No. 9 </a:t>
            </a:r>
          </a:p>
          <a:p>
            <a:pPr marL="0" indent="0">
              <a:buNone/>
            </a:pPr>
            <a:r>
              <a:rPr lang="en-US" sz="2300" dirty="0"/>
              <a:t>        “Detecting Stress Based on social interactions on social media”.</a:t>
            </a:r>
          </a:p>
          <a:p>
            <a:r>
              <a:rPr lang="en-IN" sz="2300" dirty="0"/>
              <a:t> A. </a:t>
            </a:r>
            <a:r>
              <a:rPr lang="en-IN" sz="2300" dirty="0" err="1"/>
              <a:t>Bogomolov</a:t>
            </a:r>
            <a:r>
              <a:rPr lang="en-IN" sz="2300" dirty="0"/>
              <a:t>, B. </a:t>
            </a:r>
            <a:r>
              <a:rPr lang="en-IN" sz="2300" dirty="0" err="1"/>
              <a:t>Lepri</a:t>
            </a:r>
            <a:r>
              <a:rPr lang="en-IN" sz="2300" dirty="0"/>
              <a:t>, M. </a:t>
            </a:r>
            <a:r>
              <a:rPr lang="en-IN" sz="2300" dirty="0" err="1"/>
              <a:t>Ferron</a:t>
            </a:r>
            <a:r>
              <a:rPr lang="en-IN" sz="2300" dirty="0"/>
              <a:t>, F. </a:t>
            </a:r>
            <a:r>
              <a:rPr lang="en-IN" sz="2300" dirty="0" err="1"/>
              <a:t>Pianesi</a:t>
            </a:r>
            <a:r>
              <a:rPr lang="en-IN" sz="2300" dirty="0"/>
              <a:t>, and A. </a:t>
            </a:r>
            <a:r>
              <a:rPr lang="en-IN" sz="2300" dirty="0" err="1"/>
              <a:t>Pentland</a:t>
            </a:r>
            <a:r>
              <a:rPr lang="en-IN" sz="2300" dirty="0"/>
              <a:t>, “Daily stress     recognition from mobile phone data, weather conditions and individual traits,” in Proc. ACM Int. Conf. Multimedia, 2014, pp. 477–486.</a:t>
            </a:r>
            <a:endParaRPr lang="en-US" sz="2300" dirty="0"/>
          </a:p>
          <a:p>
            <a:r>
              <a:rPr lang="en-IN" sz="2300" dirty="0"/>
              <a:t> G. Coppersmith, C. Harman, and M. </a:t>
            </a:r>
            <a:r>
              <a:rPr lang="en-IN" sz="2300" dirty="0" err="1"/>
              <a:t>Dredze</a:t>
            </a:r>
            <a:r>
              <a:rPr lang="en-IN" sz="2300" dirty="0"/>
              <a:t>, “Measuring post traumatic stress disorder in twitter,” in Proc. Int. Conf. Weblogs Soc. Media, 2014, pp. 579–582.</a:t>
            </a:r>
            <a:endParaRPr lang="en-US" sz="2300" dirty="0"/>
          </a:p>
          <a:p>
            <a:r>
              <a:rPr lang="en-IN" sz="2300" dirty="0"/>
              <a:t> J. Zhao, L. Dong, J. Wu, and K. </a:t>
            </a:r>
            <a:r>
              <a:rPr lang="en-IN" sz="2300" dirty="0" err="1"/>
              <a:t>Xu</a:t>
            </a:r>
            <a:r>
              <a:rPr lang="en-IN" sz="2300" dirty="0"/>
              <a:t>, “</a:t>
            </a:r>
            <a:r>
              <a:rPr lang="en-IN" sz="2300" dirty="0" err="1"/>
              <a:t>Moodlens</a:t>
            </a:r>
            <a:r>
              <a:rPr lang="en-IN" sz="2300" dirty="0"/>
              <a:t>: An </a:t>
            </a:r>
            <a:r>
              <a:rPr lang="en-IN" sz="2300" dirty="0" err="1"/>
              <a:t>emoticonbased</a:t>
            </a:r>
            <a:r>
              <a:rPr lang="en-IN" sz="2300" dirty="0"/>
              <a:t> sentiment analysis system for </a:t>
            </a:r>
            <a:r>
              <a:rPr lang="en-IN" sz="2300" dirty="0" err="1"/>
              <a:t>chinese</a:t>
            </a:r>
            <a:r>
              <a:rPr lang="en-IN" sz="2300" dirty="0"/>
              <a:t> Tweets,” in Proc. 18th ACM SIGKDD Int. Conf. </a:t>
            </a:r>
            <a:r>
              <a:rPr lang="en-IN" sz="2300" dirty="0" err="1"/>
              <a:t>Knowl</a:t>
            </a:r>
            <a:r>
              <a:rPr lang="en-IN" sz="2300" dirty="0"/>
              <a:t>. Discovery Data Mining, 2012, pp. 1528–1531</a:t>
            </a:r>
            <a:endParaRPr lang="en-US" dirty="0"/>
          </a:p>
          <a:p>
            <a:pPr marL="0" indent="0">
              <a:buNone/>
            </a:pPr>
            <a:endParaRPr lang="en-US" dirty="0"/>
          </a:p>
        </p:txBody>
      </p:sp>
    </p:spTree>
    <p:extLst>
      <p:ext uri="{BB962C8B-B14F-4D97-AF65-F5344CB8AC3E}">
        <p14:creationId xmlns="" xmlns:p14="http://schemas.microsoft.com/office/powerpoint/2010/main" val="1777945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Networks</a:t>
            </a:r>
          </a:p>
        </p:txBody>
      </p:sp>
      <p:pic>
        <p:nvPicPr>
          <p:cNvPr id="1026"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914406" y="1562101"/>
            <a:ext cx="1686255" cy="6242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75000" y="1333503"/>
            <a:ext cx="4114800" cy="1323439"/>
          </a:xfrm>
          <a:prstGeom prst="rect">
            <a:avLst/>
          </a:prstGeom>
          <a:noFill/>
        </p:spPr>
        <p:txBody>
          <a:bodyPr wrap="square" rtlCol="0">
            <a:spAutoFit/>
          </a:bodyPr>
          <a:lstStyle/>
          <a:p>
            <a:r>
              <a:rPr lang="en-US" dirty="0"/>
              <a:t>• </a:t>
            </a:r>
            <a:r>
              <a:rPr lang="en-US" sz="2000" dirty="0"/>
              <a:t>&gt;1000 million users </a:t>
            </a:r>
          </a:p>
          <a:p>
            <a:r>
              <a:rPr lang="en-US" sz="2000" dirty="0"/>
              <a:t>• Most visited social networking site in the world </a:t>
            </a:r>
          </a:p>
          <a:p>
            <a:r>
              <a:rPr lang="en-US" sz="2000" dirty="0"/>
              <a:t>• More visitors than Google</a:t>
            </a:r>
            <a:r>
              <a:rPr lang="en-US" dirty="0"/>
              <a:t> </a:t>
            </a:r>
          </a:p>
        </p:txBody>
      </p:sp>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14400" y="2948274"/>
            <a:ext cx="1860550" cy="1003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60894" y="3009900"/>
            <a:ext cx="4306711" cy="1015663"/>
          </a:xfrm>
          <a:prstGeom prst="rect">
            <a:avLst/>
          </a:prstGeom>
          <a:noFill/>
        </p:spPr>
        <p:txBody>
          <a:bodyPr wrap="square" rtlCol="0">
            <a:spAutoFit/>
          </a:bodyPr>
          <a:lstStyle/>
          <a:p>
            <a:pPr marL="285750" indent="-285750">
              <a:buFont typeface="Arial" pitchFamily="34" charset="0"/>
              <a:buChar char="•"/>
            </a:pPr>
            <a:r>
              <a:rPr lang="en-US" sz="2000" dirty="0"/>
              <a:t>2010, 2 billion tweets per quarter</a:t>
            </a:r>
          </a:p>
          <a:p>
            <a:r>
              <a:rPr lang="en-US" sz="2000" dirty="0"/>
              <a:t> • 2013, 4 billion tweets per quarter</a:t>
            </a:r>
          </a:p>
          <a:p>
            <a:r>
              <a:rPr lang="en-US" sz="2000" dirty="0"/>
              <a:t> • 2016, 25 billion  tweets per quarter </a:t>
            </a:r>
          </a:p>
        </p:txBody>
      </p:sp>
      <p:sp>
        <p:nvSpPr>
          <p:cNvPr id="6" name="TextBox 5"/>
          <p:cNvSpPr txBox="1"/>
          <p:nvPr/>
        </p:nvSpPr>
        <p:spPr>
          <a:xfrm>
            <a:off x="381000" y="4371623"/>
            <a:ext cx="7544676" cy="707886"/>
          </a:xfrm>
          <a:prstGeom prst="rect">
            <a:avLst/>
          </a:prstGeom>
          <a:noFill/>
        </p:spPr>
        <p:txBody>
          <a:bodyPr wrap="square" rtlCol="0">
            <a:spAutoFit/>
          </a:bodyPr>
          <a:lstStyle/>
          <a:p>
            <a:pPr marL="285750" indent="-285750">
              <a:buFont typeface="Wingdings" pitchFamily="2" charset="2"/>
              <a:buChar char="Ø"/>
            </a:pPr>
            <a:r>
              <a:rPr lang="en-US" sz="2000" dirty="0"/>
              <a:t>Social networks already become a bridge to connect our daily physical life and the virtual web space.</a:t>
            </a:r>
          </a:p>
        </p:txBody>
      </p:sp>
    </p:spTree>
    <p:extLst>
      <p:ext uri="{BB962C8B-B14F-4D97-AF65-F5344CB8AC3E}">
        <p14:creationId xmlns="" xmlns:p14="http://schemas.microsoft.com/office/powerpoint/2010/main" val="791688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216" descr="thankyou.png"/>
          <p:cNvPicPr preferRelativeResize="0">
            <a:picLocks noGrp="1"/>
          </p:cNvPicPr>
          <p:nvPr>
            <p:ph idx="1"/>
          </p:nvPr>
        </p:nvPicPr>
        <p:blipFill>
          <a:blip r:embed="rId2" cstate="print">
            <a:alphaModFix/>
          </a:blip>
          <a:stretch>
            <a:fillRect/>
          </a:stretch>
        </p:blipFill>
        <p:spPr>
          <a:xfrm>
            <a:off x="1602607" y="1333500"/>
            <a:ext cx="5329186" cy="4000500"/>
          </a:xfrm>
          <a:prstGeom prst="rect">
            <a:avLst/>
          </a:prstGeom>
          <a:noFill/>
          <a:ln>
            <a:noFill/>
          </a:ln>
        </p:spPr>
      </p:pic>
    </p:spTree>
    <p:extLst>
      <p:ext uri="{BB962C8B-B14F-4D97-AF65-F5344CB8AC3E}">
        <p14:creationId xmlns="" xmlns:p14="http://schemas.microsoft.com/office/powerpoint/2010/main" val="3647136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PROBLEM STATEMENT</a:t>
            </a:r>
          </a:p>
        </p:txBody>
      </p:sp>
      <p:sp>
        <p:nvSpPr>
          <p:cNvPr id="3" name="Content Placeholder 2"/>
          <p:cNvSpPr>
            <a:spLocks noGrp="1"/>
          </p:cNvSpPr>
          <p:nvPr>
            <p:ph idx="1"/>
          </p:nvPr>
        </p:nvSpPr>
        <p:spPr>
          <a:xfrm>
            <a:off x="457200" y="1181100"/>
            <a:ext cx="8229600" cy="3924036"/>
          </a:xfrm>
        </p:spPr>
        <p:txBody>
          <a:bodyPr>
            <a:normAutofit/>
          </a:bodyPr>
          <a:lstStyle/>
          <a:p>
            <a:r>
              <a:rPr lang="en-IN" sz="2200" dirty="0"/>
              <a:t> </a:t>
            </a:r>
            <a:r>
              <a:rPr lang="en-IN" sz="2200" dirty="0">
                <a:cs typeface="Times New Roman" pitchFamily="18" charset="0"/>
              </a:rPr>
              <a:t>In this project, we would like to explore to automatically detect different types of emotions or emotional status of person via social media.</a:t>
            </a:r>
          </a:p>
          <a:p>
            <a:r>
              <a:rPr lang="en-IN" sz="2200" dirty="0">
                <a:cs typeface="Times New Roman" pitchFamily="18" charset="0"/>
              </a:rPr>
              <a:t>There are other methods to find emotions using physiological devices, image processing and personal interviews etc. But they are complicated and costly. </a:t>
            </a:r>
          </a:p>
          <a:p>
            <a:r>
              <a:rPr lang="en-IN" sz="2200" dirty="0">
                <a:cs typeface="Times New Roman" pitchFamily="18" charset="0"/>
              </a:rPr>
              <a:t>Hence , we address the problem of</a:t>
            </a:r>
            <a:r>
              <a:rPr lang="en-IN" sz="2200" dirty="0">
                <a:latin typeface="Times New Roman" pitchFamily="18" charset="0"/>
                <a:cs typeface="Times New Roman" pitchFamily="18" charset="0"/>
              </a:rPr>
              <a:t> “</a:t>
            </a:r>
            <a:r>
              <a:rPr lang="en-IN" sz="2200" b="1" i="1" dirty="0">
                <a:latin typeface="Times New Roman" pitchFamily="18" charset="0"/>
                <a:cs typeface="Times New Roman" pitchFamily="18" charset="0"/>
              </a:rPr>
              <a:t>Detecting  emotion of a person based on social interactions on different social media</a:t>
            </a:r>
            <a:r>
              <a:rPr lang="en-IN" sz="2200" dirty="0">
                <a:latin typeface="Times New Roman" pitchFamily="18" charset="0"/>
                <a:cs typeface="Times New Roman" pitchFamily="18" charset="0"/>
              </a:rPr>
              <a:t>”.</a:t>
            </a:r>
          </a:p>
          <a:p>
            <a:pPr marL="0" indent="0">
              <a:buNone/>
            </a:pPr>
            <a:endParaRPr lang="en-IN" sz="22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52800" y="4038600"/>
            <a:ext cx="228600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50364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PROBLEM STATEMENT(Contd.)</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a:xfrm>
                <a:off x="457200" y="1028700"/>
                <a:ext cx="8229600" cy="4495800"/>
              </a:xfrm>
            </p:spPr>
            <p:txBody>
              <a:bodyPr>
                <a:normAutofit fontScale="70000" lnSpcReduction="20000"/>
              </a:bodyPr>
              <a:lstStyle/>
              <a:p>
                <a:pPr marL="114300" indent="0">
                  <a:buNone/>
                </a:pPr>
                <a:r>
                  <a:rPr lang="en-US" sz="3800" b="1" dirty="0"/>
                  <a:t>Problem Formulation</a:t>
                </a:r>
                <a:r>
                  <a:rPr lang="en-US" sz="3800" dirty="0"/>
                  <a:t>:</a:t>
                </a:r>
              </a:p>
              <a:p>
                <a:r>
                  <a:rPr lang="en-US" sz="2800" dirty="0"/>
                  <a:t>Let V - set of users on a social network</a:t>
                </a:r>
              </a:p>
              <a:p>
                <a:pPr marL="0" indent="0">
                  <a:buNone/>
                </a:pPr>
                <a:r>
                  <a:rPr lang="en-US" sz="2800" dirty="0"/>
                  <a:t>          IVI - total number of users. </a:t>
                </a:r>
              </a:p>
              <a:p>
                <a:r>
                  <a:rPr lang="en-US" sz="2800" dirty="0"/>
                  <a:t>Each user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a:rPr>
                          <m:t>𝑣</m:t>
                        </m:r>
                      </m:e>
                      <m:sub>
                        <m:r>
                          <a:rPr lang="en-US" sz="2800" b="0" i="1" smtClean="0">
                            <a:latin typeface="Cambria Math"/>
                          </a:rPr>
                          <m:t>𝑖</m:t>
                        </m:r>
                      </m:sub>
                    </m:sSub>
                  </m:oMath>
                </a14:m>
                <a:r>
                  <a:rPr lang="az-Cyrl-AZ" sz="2800" dirty="0"/>
                  <a:t>Є</a:t>
                </a:r>
                <a:r>
                  <a:rPr lang="en-US" sz="2800" dirty="0"/>
                  <a:t> V can post a series of tweets.</a:t>
                </a:r>
              </a:p>
              <a:p>
                <a:r>
                  <a:rPr lang="en-US" sz="2800" dirty="0"/>
                  <a:t>Each tweet can contain </a:t>
                </a:r>
                <a:r>
                  <a:rPr lang="en-US" sz="2800" i="1" dirty="0"/>
                  <a:t>image</a:t>
                </a:r>
                <a:r>
                  <a:rPr lang="en-US" sz="2800" dirty="0"/>
                  <a:t> , </a:t>
                </a:r>
                <a:r>
                  <a:rPr lang="en-US" sz="2800" i="1" dirty="0"/>
                  <a:t>text</a:t>
                </a:r>
                <a:r>
                  <a:rPr lang="en-US" sz="2800" dirty="0"/>
                  <a:t> or some </a:t>
                </a:r>
                <a:r>
                  <a:rPr lang="en-US" sz="2800" i="1" dirty="0"/>
                  <a:t>video content</a:t>
                </a:r>
                <a:r>
                  <a:rPr lang="en-US" sz="2800" dirty="0"/>
                  <a:t>.</a:t>
                </a:r>
              </a:p>
              <a:p>
                <a:r>
                  <a:rPr lang="en-US" sz="2800" dirty="0"/>
                  <a:t>Some notations in defining the problem:</a:t>
                </a:r>
              </a:p>
              <a:p>
                <a:r>
                  <a:rPr lang="en-US" sz="2800" b="1" dirty="0"/>
                  <a:t>Emotional state</a:t>
                </a:r>
                <a:r>
                  <a:rPr lang="en-US" sz="2800" dirty="0"/>
                  <a:t>: </a:t>
                </a:r>
              </a:p>
              <a:p>
                <a:pPr indent="-342900">
                  <a:buFont typeface="Wingdings" pitchFamily="2" charset="2"/>
                  <a:buChar char="Ø"/>
                </a:pPr>
                <a:r>
                  <a:rPr lang="en-US" sz="2800" dirty="0"/>
                  <a:t>The emotional state x of a user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𝑣</m:t>
                        </m:r>
                      </m:e>
                      <m:sub>
                        <m:r>
                          <a:rPr lang="en-US" sz="2800" i="1">
                            <a:latin typeface="Cambria Math"/>
                          </a:rPr>
                          <m:t>𝑖</m:t>
                        </m:r>
                      </m:sub>
                    </m:sSub>
                  </m:oMath>
                </a14:m>
                <a:r>
                  <a:rPr lang="en-US" sz="2800" dirty="0"/>
                  <a:t> Є V at time t is denoted by a triple</a:t>
                </a:r>
              </a:p>
              <a:p>
                <a:pPr marL="0" indent="0">
                  <a:buNone/>
                </a:pPr>
                <a:r>
                  <a:rPr lang="en-US" sz="2800" dirty="0"/>
                  <a:t>      (x,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𝑣</m:t>
                        </m:r>
                      </m:e>
                      <m:sub>
                        <m:r>
                          <a:rPr lang="en-US" sz="2800" i="1">
                            <a:latin typeface="Cambria Math"/>
                          </a:rPr>
                          <m:t>𝑖</m:t>
                        </m:r>
                      </m:sub>
                    </m:sSub>
                  </m:oMath>
                </a14:m>
                <a:r>
                  <a:rPr lang="en-US" sz="2800" dirty="0"/>
                  <a:t>,t) or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a:rPr>
                          <m:t>𝑥</m:t>
                        </m:r>
                      </m:e>
                      <m:sub>
                        <m:r>
                          <a:rPr lang="en-US" sz="2800" i="1">
                            <a:latin typeface="Cambria Math"/>
                          </a:rPr>
                          <m:t>𝑖</m:t>
                        </m:r>
                      </m:sub>
                      <m:sup>
                        <m:r>
                          <a:rPr lang="en-US" sz="2800" i="1">
                            <a:latin typeface="Cambria Math"/>
                          </a:rPr>
                          <m:t>𝑡</m:t>
                        </m:r>
                      </m:sup>
                    </m:sSubSup>
                  </m:oMath>
                </a14:m>
                <a:r>
                  <a:rPr lang="en-US" sz="2800" dirty="0"/>
                  <a:t> . The emotional state here usually takes three values </a:t>
                </a:r>
              </a:p>
              <a:p>
                <a:pPr marL="0" indent="0">
                  <a:buNone/>
                </a:pPr>
                <a:r>
                  <a:rPr lang="en-US" sz="2800" dirty="0" err="1"/>
                  <a:t>i.e</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a:rPr>
                          <m:t>𝑥</m:t>
                        </m:r>
                      </m:e>
                      <m:sub>
                        <m:r>
                          <a:rPr lang="en-US" sz="2800" i="1">
                            <a:latin typeface="Cambria Math"/>
                          </a:rPr>
                          <m:t>𝑖</m:t>
                        </m:r>
                      </m:sub>
                      <m:sup>
                        <m:r>
                          <a:rPr lang="en-US" sz="2800" i="1">
                            <a:latin typeface="Cambria Math"/>
                          </a:rPr>
                          <m:t>𝑡</m:t>
                        </m:r>
                      </m:sup>
                    </m:sSubSup>
                  </m:oMath>
                </a14:m>
                <a:r>
                  <a:rPr lang="en-US" sz="2800" dirty="0"/>
                  <a:t> Є { 0,1,-1}. </a:t>
                </a:r>
              </a:p>
              <a:p>
                <a:pPr marL="0" indent="0">
                  <a:buNone/>
                </a:pPr>
                <a:r>
                  <a:rPr lang="en-US" sz="2800" dirty="0"/>
                  <a:t>		1 represent positive emotional state</a:t>
                </a:r>
              </a:p>
              <a:p>
                <a:pPr marL="0" indent="0">
                  <a:buNone/>
                </a:pPr>
                <a:r>
                  <a:rPr lang="en-US" sz="2800" dirty="0"/>
                  <a:t>		0 represent neutral emotional state</a:t>
                </a:r>
              </a:p>
              <a:p>
                <a:pPr marL="0" indent="0">
                  <a:buNone/>
                </a:pPr>
                <a:r>
                  <a:rPr lang="en-US" sz="2800" dirty="0"/>
                  <a:t>		-1 represent negative emotional state</a:t>
                </a:r>
              </a:p>
              <a:p>
                <a:pPr marL="0" indent="0">
                  <a:buNone/>
                </a:pP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028700"/>
                <a:ext cx="8229600" cy="4495800"/>
              </a:xfrm>
              <a:blipFill rotWithShape="1">
                <a:blip r:embed="rId2"/>
                <a:stretch>
                  <a:fillRect l="-741" t="-2714"/>
                </a:stretch>
              </a:blipFill>
            </p:spPr>
            <p:txBody>
              <a:bodyPr/>
              <a:lstStyle/>
              <a:p>
                <a:r>
                  <a:rPr lang="en-US">
                    <a:noFill/>
                  </a:rPr>
                  <a:t> </a:t>
                </a:r>
              </a:p>
            </p:txBody>
          </p:sp>
        </mc:Fallback>
      </mc:AlternateContent>
    </p:spTree>
    <p:extLst>
      <p:ext uri="{BB962C8B-B14F-4D97-AF65-F5344CB8AC3E}">
        <p14:creationId xmlns="" xmlns:p14="http://schemas.microsoft.com/office/powerpoint/2010/main" val="313846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4294967295"/>
              </p:nvPr>
            </p:nvSpPr>
            <p:spPr>
              <a:xfrm>
                <a:off x="0" y="114300"/>
                <a:ext cx="8915400" cy="5410200"/>
              </a:xfrm>
            </p:spPr>
            <p:txBody>
              <a:bodyPr>
                <a:noAutofit/>
              </a:bodyPr>
              <a:lstStyle/>
              <a:p>
                <a:pPr lvl="0"/>
                <a:r>
                  <a:rPr lang="en-US" b="1" dirty="0"/>
                  <a:t>Time varying tweet level Attribute matrix(</a:t>
                </a:r>
                <a14:m>
                  <m:oMath xmlns:m="http://schemas.openxmlformats.org/officeDocument/2006/math">
                    <m:sSup>
                      <m:sSupPr>
                        <m:ctrlPr>
                          <a:rPr lang="en-US" i="1">
                            <a:latin typeface="Cambria Math" panose="02040503050406030204" pitchFamily="18" charset="0"/>
                          </a:rPr>
                        </m:ctrlPr>
                      </m:sSupPr>
                      <m:e>
                        <m:r>
                          <a:rPr lang="en-US" i="1">
                            <a:latin typeface="Cambria Math"/>
                          </a:rPr>
                          <m:t>𝑌</m:t>
                        </m:r>
                      </m:e>
                      <m:sup>
                        <m:r>
                          <a:rPr lang="en-US" i="1">
                            <a:latin typeface="Cambria Math"/>
                          </a:rPr>
                          <m:t>𝑡</m:t>
                        </m:r>
                      </m:sup>
                    </m:sSup>
                  </m:oMath>
                </a14:m>
                <a:r>
                  <a:rPr lang="en-US" b="1" dirty="0"/>
                  <a:t>) </a:t>
                </a:r>
                <a:r>
                  <a:rPr lang="en-US" dirty="0"/>
                  <a:t>: </a:t>
                </a:r>
              </a:p>
              <a:p>
                <a:pPr lvl="0">
                  <a:buFont typeface="Wingdings" pitchFamily="2" charset="2"/>
                  <a:buChar char="Ø"/>
                </a:pPr>
                <a:r>
                  <a:rPr lang="en-US" dirty="0"/>
                  <a:t>Each user in V is associated with a set of tweet level attributes A.</a:t>
                </a:r>
              </a:p>
              <a:p>
                <a:pPr lvl="0">
                  <a:buFont typeface="Wingdings" pitchFamily="2" charset="2"/>
                  <a:buChar char="Ø"/>
                </a:pPr>
                <a:r>
                  <a:rPr lang="en-US" dirty="0"/>
                  <a:t> Let </a:t>
                </a:r>
                <a14:m>
                  <m:oMath xmlns:m="http://schemas.openxmlformats.org/officeDocument/2006/math">
                    <m:sSup>
                      <m:sSupPr>
                        <m:ctrlPr>
                          <a:rPr lang="en-US" i="1">
                            <a:latin typeface="Cambria Math" panose="02040503050406030204" pitchFamily="18" charset="0"/>
                          </a:rPr>
                        </m:ctrlPr>
                      </m:sSupPr>
                      <m:e>
                        <m:r>
                          <a:rPr lang="en-US" i="1">
                            <a:latin typeface="Cambria Math"/>
                          </a:rPr>
                          <m:t>𝑌</m:t>
                        </m:r>
                      </m:e>
                      <m:sup>
                        <m:r>
                          <a:rPr lang="en-US" i="1">
                            <a:latin typeface="Cambria Math"/>
                          </a:rPr>
                          <m:t>𝑡</m:t>
                        </m:r>
                      </m:sup>
                    </m:sSup>
                  </m:oMath>
                </a14:m>
                <a:r>
                  <a:rPr lang="en-US" dirty="0"/>
                  <a:t> be |V| x |A| attribute matrix at time t, in which every row corresponds to a user, each column corresponds to a tweet level attribute.</a:t>
                </a:r>
              </a:p>
              <a:p>
                <a:pPr lvl="0">
                  <a:buFont typeface="Wingdings" pitchFamily="2" charset="2"/>
                  <a:buChar char="Ø"/>
                </a:pPr>
                <a:r>
                  <a:rPr lang="en-US" dirty="0"/>
                  <a:t>A tweet level attribute matrix describes each tweet-specific features.</a:t>
                </a:r>
              </a:p>
              <a:p>
                <a:pPr lvl="0"/>
                <a:r>
                  <a:rPr lang="en-US" b="1" dirty="0"/>
                  <a:t>Time varying user level Attribute matrix (</a:t>
                </a:r>
                <a14:m>
                  <m:oMath xmlns:m="http://schemas.openxmlformats.org/officeDocument/2006/math">
                    <m:sSup>
                      <m:sSupPr>
                        <m:ctrlPr>
                          <a:rPr lang="en-US" i="1">
                            <a:latin typeface="Cambria Math" panose="02040503050406030204" pitchFamily="18" charset="0"/>
                          </a:rPr>
                        </m:ctrlPr>
                      </m:sSupPr>
                      <m:e>
                        <m:r>
                          <a:rPr lang="en-US" i="1">
                            <a:latin typeface="Cambria Math"/>
                          </a:rPr>
                          <m:t>𝑍</m:t>
                        </m:r>
                      </m:e>
                      <m:sup>
                        <m:r>
                          <a:rPr lang="en-US" i="1">
                            <a:latin typeface="Cambria Math"/>
                          </a:rPr>
                          <m:t>𝑡</m:t>
                        </m:r>
                      </m:sup>
                    </m:sSup>
                    <m:r>
                      <a:rPr lang="en-US" i="1">
                        <a:latin typeface="Cambria Math"/>
                      </a:rPr>
                      <m:t> </m:t>
                    </m:r>
                  </m:oMath>
                </a14:m>
                <a:r>
                  <a:rPr lang="en-US" dirty="0"/>
                  <a:t>):</a:t>
                </a:r>
              </a:p>
              <a:p>
                <a:pPr lvl="0">
                  <a:buFont typeface="Wingdings" pitchFamily="2" charset="2"/>
                  <a:buChar char="Ø"/>
                </a:pPr>
                <a:r>
                  <a:rPr lang="en-US" dirty="0"/>
                  <a:t> Each user in V is associated with a set of user level attributes B. </a:t>
                </a:r>
              </a:p>
              <a:p>
                <a:pPr lvl="0">
                  <a:buFont typeface="Wingdings" pitchFamily="2" charset="2"/>
                  <a:buChar char="Ø"/>
                </a:pPr>
                <a:r>
                  <a:rPr lang="en-US" dirty="0"/>
                  <a:t>Let </a:t>
                </a:r>
                <a14:m>
                  <m:oMath xmlns:m="http://schemas.openxmlformats.org/officeDocument/2006/math">
                    <m:sSup>
                      <m:sSupPr>
                        <m:ctrlPr>
                          <a:rPr lang="en-US" i="1">
                            <a:latin typeface="Cambria Math" panose="02040503050406030204" pitchFamily="18" charset="0"/>
                          </a:rPr>
                        </m:ctrlPr>
                      </m:sSupPr>
                      <m:e>
                        <m:r>
                          <a:rPr lang="en-US" i="1">
                            <a:latin typeface="Cambria Math"/>
                          </a:rPr>
                          <m:t>𝑍</m:t>
                        </m:r>
                      </m:e>
                      <m:sup>
                        <m:r>
                          <a:rPr lang="en-US" i="1">
                            <a:latin typeface="Cambria Math"/>
                          </a:rPr>
                          <m:t>𝑡</m:t>
                        </m:r>
                      </m:sup>
                    </m:sSup>
                  </m:oMath>
                </a14:m>
                <a:r>
                  <a:rPr lang="en-US" dirty="0"/>
                  <a:t> be |V| x |B| attribute matrix at time t, in which every row corresponds to a user, each column corresponds to a user level attribute.</a:t>
                </a:r>
              </a:p>
              <a:p>
                <a:pPr lvl="0">
                  <a:buFont typeface="Wingdings" pitchFamily="2" charset="2"/>
                  <a:buChar char="Ø"/>
                </a:pPr>
                <a:r>
                  <a:rPr lang="en-US" dirty="0"/>
                  <a:t>A user level attribute matrix describes user-specific features</a:t>
                </a:r>
                <a:r>
                  <a:rPr lang="en-US" sz="2000" dirty="0"/>
                  <a:t>.</a:t>
                </a:r>
              </a:p>
              <a:p>
                <a:pPr marL="114300" indent="0">
                  <a:buNone/>
                </a:pPr>
                <a:endParaRPr lang="en-US" sz="2000" dirty="0"/>
              </a:p>
              <a:p>
                <a:pPr marL="114300" indent="0">
                  <a:buNone/>
                </a:pPr>
                <a:r>
                  <a:rPr lang="en-US" sz="2000" dirty="0"/>
                  <a:t>An element  </a:t>
                </a:r>
                <a14:m>
                  <m:oMath xmlns:m="http://schemas.openxmlformats.org/officeDocument/2006/math">
                    <m:sSubSup>
                      <m:sSubSupPr>
                        <m:ctrlPr>
                          <a:rPr lang="en-US" sz="2000" i="1">
                            <a:latin typeface="Cambria Math" panose="02040503050406030204" pitchFamily="18" charset="0"/>
                          </a:rPr>
                        </m:ctrlPr>
                      </m:sSubSupPr>
                      <m:e>
                        <m:r>
                          <a:rPr lang="en-US" sz="2000" b="0" i="1" smtClean="0">
                            <a:latin typeface="Cambria Math"/>
                          </a:rPr>
                          <m:t>𝑘</m:t>
                        </m:r>
                      </m:e>
                      <m:sub>
                        <m:r>
                          <a:rPr lang="en-US" sz="2000" i="1">
                            <a:latin typeface="Cambria Math"/>
                          </a:rPr>
                          <m:t>𝑖</m:t>
                        </m:r>
                        <m:r>
                          <a:rPr lang="en-US" sz="2000" i="1">
                            <a:latin typeface="Cambria Math"/>
                          </a:rPr>
                          <m:t>,</m:t>
                        </m:r>
                        <m:r>
                          <a:rPr lang="en-US" sz="2000" i="1">
                            <a:latin typeface="Cambria Math"/>
                          </a:rPr>
                          <m:t>𝑗</m:t>
                        </m:r>
                      </m:sub>
                      <m:sup>
                        <m:r>
                          <a:rPr lang="en-US" sz="2000" i="1">
                            <a:latin typeface="Cambria Math"/>
                          </a:rPr>
                          <m:t>𝑡</m:t>
                        </m:r>
                      </m:sup>
                    </m:sSubSup>
                  </m:oMath>
                </a14:m>
                <a:r>
                  <a:rPr lang="en-US" sz="2000" dirty="0"/>
                  <a:t> is the </a:t>
                </a:r>
                <a:r>
                  <a:rPr lang="en-US" sz="2000" dirty="0" err="1"/>
                  <a:t>jth</a:t>
                </a:r>
                <a:r>
                  <a:rPr lang="en-US" sz="2000" dirty="0"/>
                  <a:t> attribute value of user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𝑖</m:t>
                        </m:r>
                      </m:sub>
                    </m:sSub>
                  </m:oMath>
                </a14:m>
                <a:r>
                  <a:rPr lang="en-US" sz="2000" dirty="0"/>
                  <a:t> at time t . </a:t>
                </a:r>
              </a:p>
              <a:p>
                <a:pPr marL="114300" lvl="0" indent="0">
                  <a:buNone/>
                </a:pPr>
                <a:endParaRPr lang="en-US" sz="2000" dirty="0"/>
              </a:p>
              <a:p>
                <a:pPr marL="114300" lvl="0" indent="0">
                  <a:buNone/>
                </a:pPr>
                <a:endParaRPr lang="en-US" sz="2000" dirty="0"/>
              </a:p>
              <a:p>
                <a:pPr lvl="0"/>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0" y="114300"/>
                <a:ext cx="8915400" cy="5410200"/>
              </a:xfrm>
              <a:blipFill rotWithShape="1">
                <a:blip r:embed="rId2"/>
                <a:stretch>
                  <a:fillRect t="-676" b="-22322"/>
                </a:stretch>
              </a:blipFill>
            </p:spPr>
            <p:txBody>
              <a:bodyPr/>
              <a:lstStyle/>
              <a:p>
                <a:r>
                  <a:rPr lang="en-US">
                    <a:noFill/>
                  </a:rPr>
                  <a:t> </a:t>
                </a:r>
              </a:p>
            </p:txBody>
          </p:sp>
        </mc:Fallback>
      </mc:AlternateContent>
    </p:spTree>
    <p:extLst>
      <p:ext uri="{BB962C8B-B14F-4D97-AF65-F5344CB8AC3E}">
        <p14:creationId xmlns="" xmlns:p14="http://schemas.microsoft.com/office/powerpoint/2010/main" val="1030233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000" dirty="0"/>
              <a:t> PROBLEM STATEMENT (Contd.)</a:t>
            </a:r>
          </a:p>
        </p:txBody>
      </p:sp>
      <mc:AlternateContent xmlns:mc="http://schemas.openxmlformats.org/markup-compatibility/2006">
        <mc:Choice xmlns="" xmlns:a14="http://schemas.microsoft.com/office/drawing/2010/main" Requires="a14">
          <p:sp>
            <p:nvSpPr>
              <p:cNvPr id="6" name="Content Placeholder 5"/>
              <p:cNvSpPr>
                <a:spLocks noGrp="1"/>
              </p:cNvSpPr>
              <p:nvPr>
                <p:ph idx="1"/>
              </p:nvPr>
            </p:nvSpPr>
            <p:spPr>
              <a:xfrm>
                <a:off x="457200" y="1028700"/>
                <a:ext cx="7620000" cy="4305300"/>
              </a:xfrm>
            </p:spPr>
            <p:txBody>
              <a:bodyPr>
                <a:normAutofit lnSpcReduction="10000"/>
              </a:bodyPr>
              <a:lstStyle/>
              <a:p>
                <a:r>
                  <a:rPr lang="en-US" sz="2400" dirty="0"/>
                  <a:t>Given a series of T partially labeled time-varying attribute-augmented set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𝐺</m:t>
                        </m:r>
                      </m:e>
                      <m:sup>
                        <m:r>
                          <a:rPr lang="en-US" sz="2400" i="1">
                            <a:latin typeface="Cambria Math"/>
                          </a:rPr>
                          <m:t>𝑡</m:t>
                        </m:r>
                      </m:sup>
                    </m:sSup>
                  </m:oMath>
                </a14:m>
                <a:r>
                  <a:rPr lang="en-US" sz="2400" dirty="0"/>
                  <a:t>=(</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𝑉</m:t>
                        </m:r>
                      </m:e>
                      <m:sub>
                        <m:r>
                          <a:rPr lang="en-US" sz="2400" i="1">
                            <a:latin typeface="Cambria Math"/>
                          </a:rPr>
                          <m:t>𝐿</m:t>
                        </m:r>
                      </m:sub>
                      <m:sup>
                        <m:r>
                          <a:rPr lang="en-US" sz="2400" i="1">
                            <a:latin typeface="Cambria Math"/>
                          </a:rPr>
                          <m:t>𝑡</m:t>
                        </m:r>
                      </m:sup>
                    </m:sSubSup>
                  </m:oMath>
                </a14:m>
                <a:r>
                  <a:rPr lang="en-US" sz="2400" dirty="0"/>
                  <a:t>,</a:t>
                </a:r>
                <a14:m>
                  <m:oMath xmlns:m="http://schemas.openxmlformats.org/officeDocument/2006/math">
                    <m:r>
                      <a:rPr lang="en-US" sz="2400" i="1">
                        <a:latin typeface="Cambria Math"/>
                      </a:rPr>
                      <m:t> </m:t>
                    </m:r>
                    <m:sSubSup>
                      <m:sSubSupPr>
                        <m:ctrlPr>
                          <a:rPr lang="en-US" sz="2400" i="1">
                            <a:latin typeface="Cambria Math" panose="02040503050406030204" pitchFamily="18" charset="0"/>
                          </a:rPr>
                        </m:ctrlPr>
                      </m:sSubSupPr>
                      <m:e>
                        <m:r>
                          <a:rPr lang="en-US" sz="2400" i="1">
                            <a:latin typeface="Cambria Math"/>
                          </a:rPr>
                          <m:t>𝑉</m:t>
                        </m:r>
                      </m:e>
                      <m:sub>
                        <m:r>
                          <a:rPr lang="en-US" sz="2400" i="1">
                            <a:latin typeface="Cambria Math"/>
                          </a:rPr>
                          <m:t>𝑈</m:t>
                        </m:r>
                      </m:sub>
                      <m:sup>
                        <m:r>
                          <a:rPr lang="en-US" sz="2400" i="1">
                            <a:latin typeface="Cambria Math"/>
                          </a:rPr>
                          <m:t>𝑡</m:t>
                        </m:r>
                      </m:sup>
                    </m:sSubSup>
                  </m:oMath>
                </a14:m>
                <a:r>
                  <a:rPr lang="en-US" sz="2400" dirty="0"/>
                  <a:t>,</a:t>
                </a:r>
                <a14:m>
                  <m:oMath xmlns:m="http://schemas.openxmlformats.org/officeDocument/2006/math">
                    <m:r>
                      <a:rPr lang="en-US" sz="2400" i="1">
                        <a:latin typeface="Cambria Math"/>
                      </a:rPr>
                      <m:t> </m:t>
                    </m:r>
                    <m:sSup>
                      <m:sSupPr>
                        <m:ctrlPr>
                          <a:rPr lang="en-US" sz="2400" i="1">
                            <a:latin typeface="Cambria Math" panose="02040503050406030204" pitchFamily="18" charset="0"/>
                          </a:rPr>
                        </m:ctrlPr>
                      </m:sSupPr>
                      <m:e>
                        <m:r>
                          <a:rPr lang="en-US" sz="2400" i="1">
                            <a:latin typeface="Cambria Math"/>
                          </a:rPr>
                          <m:t>𝑌</m:t>
                        </m:r>
                      </m:e>
                      <m:sup>
                        <m:r>
                          <a:rPr lang="en-US" sz="2400" i="1">
                            <a:latin typeface="Cambria Math"/>
                          </a:rPr>
                          <m:t>𝑡</m:t>
                        </m:r>
                      </m:sup>
                    </m:sSup>
                  </m:oMath>
                </a14:m>
                <a:r>
                  <a:rPr lang="en-US" sz="2400" dirty="0"/>
                  <a:t>,</a:t>
                </a:r>
                <a14:m>
                  <m:oMath xmlns:m="http://schemas.openxmlformats.org/officeDocument/2006/math">
                    <m:r>
                      <a:rPr lang="en-US" sz="2400" i="1">
                        <a:latin typeface="Cambria Math"/>
                      </a:rPr>
                      <m:t> </m:t>
                    </m:r>
                    <m:sSup>
                      <m:sSupPr>
                        <m:ctrlPr>
                          <a:rPr lang="en-US" sz="2400" i="1">
                            <a:latin typeface="Cambria Math" panose="02040503050406030204" pitchFamily="18" charset="0"/>
                          </a:rPr>
                        </m:ctrlPr>
                      </m:sSupPr>
                      <m:e>
                        <m:r>
                          <a:rPr lang="en-US" sz="2400" i="1">
                            <a:latin typeface="Cambria Math"/>
                          </a:rPr>
                          <m:t>𝑍</m:t>
                        </m:r>
                      </m:e>
                      <m:sup>
                        <m:r>
                          <a:rPr lang="en-US" sz="2400" i="1">
                            <a:latin typeface="Cambria Math"/>
                          </a:rPr>
                          <m:t>𝑡</m:t>
                        </m:r>
                      </m:sup>
                    </m:sSup>
                  </m:oMath>
                </a14:m>
                <a:r>
                  <a:rPr lang="en-US" sz="2400" dirty="0"/>
                  <a:t>,</a:t>
                </a:r>
                <a14:m>
                  <m:oMath xmlns:m="http://schemas.openxmlformats.org/officeDocument/2006/math">
                    <m:r>
                      <a:rPr lang="en-US" sz="2400" i="1">
                        <a:latin typeface="Cambria Math"/>
                      </a:rPr>
                      <m:t> </m:t>
                    </m:r>
                    <m:sSup>
                      <m:sSupPr>
                        <m:ctrlPr>
                          <a:rPr lang="en-US" sz="2400" i="1">
                            <a:latin typeface="Cambria Math" panose="02040503050406030204" pitchFamily="18" charset="0"/>
                          </a:rPr>
                        </m:ctrlPr>
                      </m:sSupPr>
                      <m:e>
                        <m:r>
                          <a:rPr lang="en-US" sz="2400" i="1">
                            <a:latin typeface="Cambria Math"/>
                          </a:rPr>
                          <m:t>𝑋</m:t>
                        </m:r>
                      </m:e>
                      <m:sup>
                        <m:r>
                          <a:rPr lang="en-US" sz="2400" i="1">
                            <a:latin typeface="Cambria Math"/>
                          </a:rPr>
                          <m:t>𝑡</m:t>
                        </m:r>
                      </m:sup>
                    </m:sSup>
                  </m:oMath>
                </a14:m>
                <a:r>
                  <a:rPr lang="en-US" sz="2400" dirty="0"/>
                  <a:t>) | t Є {1,2…T} }, the objective is to learn a function </a:t>
                </a:r>
              </a:p>
              <a:p>
                <a:pPr marL="114300" indent="0">
                  <a:buNone/>
                </a:pPr>
                <a:r>
                  <a:rPr lang="en-US" sz="2400" dirty="0"/>
                  <a:t> 	f :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𝐺</m:t>
                        </m:r>
                      </m:e>
                      <m:sup>
                        <m:r>
                          <a:rPr lang="en-US" sz="2400" i="1">
                            <a:latin typeface="Cambria Math"/>
                          </a:rPr>
                          <m:t>1</m:t>
                        </m:r>
                      </m:sup>
                    </m:sSup>
                  </m:oMath>
                </a14:m>
                <a:r>
                  <a:rPr lang="en-US" sz="2400" dirty="0"/>
                  <a:t>,</a:t>
                </a:r>
                <a14:m>
                  <m:oMath xmlns:m="http://schemas.openxmlformats.org/officeDocument/2006/math">
                    <m:r>
                      <a:rPr lang="en-US" sz="2400" i="1">
                        <a:latin typeface="Cambria Math"/>
                      </a:rPr>
                      <m:t> </m:t>
                    </m:r>
                    <m:sSup>
                      <m:sSupPr>
                        <m:ctrlPr>
                          <a:rPr lang="en-US" sz="2400" i="1">
                            <a:latin typeface="Cambria Math" panose="02040503050406030204" pitchFamily="18" charset="0"/>
                          </a:rPr>
                        </m:ctrlPr>
                      </m:sSupPr>
                      <m:e>
                        <m:r>
                          <a:rPr lang="en-US" sz="2400" i="1">
                            <a:latin typeface="Cambria Math"/>
                          </a:rPr>
                          <m:t>𝐺</m:t>
                        </m:r>
                      </m:e>
                      <m:sup>
                        <m:r>
                          <a:rPr lang="en-US" sz="2400" i="1">
                            <a:latin typeface="Cambria Math"/>
                          </a:rPr>
                          <m:t>2</m:t>
                        </m:r>
                      </m:sup>
                    </m:sSup>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𝐺</m:t>
                        </m:r>
                      </m:e>
                      <m:sup>
                        <m:r>
                          <a:rPr lang="en-US" sz="2400" i="1">
                            <a:latin typeface="Cambria Math"/>
                          </a:rPr>
                          <m:t>𝑡</m:t>
                        </m:r>
                      </m:sup>
                    </m:sSup>
                    <m:r>
                      <a:rPr lang="en-US" sz="2400" i="1">
                        <a:latin typeface="Cambria Math"/>
                      </a:rPr>
                      <m:t>}→{ </m:t>
                    </m:r>
                    <m:sSup>
                      <m:sSupPr>
                        <m:ctrlPr>
                          <a:rPr lang="en-US" sz="2400" i="1">
                            <a:latin typeface="Cambria Math" panose="02040503050406030204" pitchFamily="18" charset="0"/>
                          </a:rPr>
                        </m:ctrlPr>
                      </m:sSupPr>
                      <m:e>
                        <m:r>
                          <a:rPr lang="en-US" sz="2400" i="1">
                            <a:latin typeface="Cambria Math"/>
                          </a:rPr>
                          <m:t>𝑋</m:t>
                        </m:r>
                      </m:e>
                      <m:sup>
                        <m:r>
                          <a:rPr lang="en-US" sz="2400" i="1">
                            <a:latin typeface="Cambria Math"/>
                          </a:rPr>
                          <m:t>1</m:t>
                        </m:r>
                      </m:sup>
                    </m:sSup>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𝑋</m:t>
                        </m:r>
                      </m:e>
                      <m:sup>
                        <m:r>
                          <a:rPr lang="en-US" sz="2400" i="1">
                            <a:latin typeface="Cambria Math"/>
                          </a:rPr>
                          <m:t>2</m:t>
                        </m:r>
                      </m:sup>
                    </m:sSup>
                    <m:r>
                      <a:rPr lang="en-US" sz="2400" i="1">
                        <a:latin typeface="Cambria Math"/>
                      </a:rPr>
                      <m:t>,…, </m:t>
                    </m:r>
                    <m:sSup>
                      <m:sSupPr>
                        <m:ctrlPr>
                          <a:rPr lang="en-US" sz="2400" i="1">
                            <a:latin typeface="Cambria Math" panose="02040503050406030204" pitchFamily="18" charset="0"/>
                          </a:rPr>
                        </m:ctrlPr>
                      </m:sSupPr>
                      <m:e>
                        <m:r>
                          <a:rPr lang="en-US" sz="2400" i="1">
                            <a:latin typeface="Cambria Math"/>
                          </a:rPr>
                          <m:t>𝑋</m:t>
                        </m:r>
                      </m:e>
                      <m:sup>
                        <m:r>
                          <a:rPr lang="en-US" sz="2400" i="1">
                            <a:latin typeface="Cambria Math"/>
                          </a:rPr>
                          <m:t>𝑡</m:t>
                        </m:r>
                      </m:sup>
                    </m:sSup>
                    <m:r>
                      <a:rPr lang="en-US" sz="2400" i="1">
                        <a:latin typeface="Cambria Math"/>
                      </a:rPr>
                      <m:t>}</m:t>
                    </m:r>
                  </m:oMath>
                </a14:m>
                <a:endParaRPr lang="en-US" sz="2400" dirty="0"/>
              </a:p>
              <a:p>
                <a:pPr marL="114300" indent="0">
                  <a:buNone/>
                </a:pPr>
                <a:r>
                  <a:rPr lang="en-US" sz="2400" dirty="0"/>
                  <a:t>where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𝑉</m:t>
                        </m:r>
                      </m:e>
                      <m:sub>
                        <m:r>
                          <a:rPr lang="en-US" sz="2400" i="1">
                            <a:latin typeface="Cambria Math"/>
                          </a:rPr>
                          <m:t>𝐿</m:t>
                        </m:r>
                        <m:r>
                          <a:rPr lang="en-US" sz="2400" i="1">
                            <a:latin typeface="Cambria Math"/>
                          </a:rPr>
                          <m:t>  </m:t>
                        </m:r>
                      </m:sub>
                      <m:sup>
                        <m:r>
                          <a:rPr lang="en-US" sz="2400" i="1">
                            <a:latin typeface="Cambria Math"/>
                          </a:rPr>
                          <m:t>𝑡</m:t>
                        </m:r>
                      </m:sup>
                    </m:sSubSup>
                  </m:oMath>
                </a14:m>
                <a:r>
                  <a:rPr lang="en-US" sz="2400" dirty="0"/>
                  <a:t>is the set of labeled users</a:t>
                </a:r>
              </a:p>
              <a:p>
                <a:pPr marL="114300" indent="0">
                  <a:buNone/>
                </a:pP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𝑉</m:t>
                        </m:r>
                      </m:e>
                      <m:sub>
                        <m:r>
                          <a:rPr lang="en-US" sz="2400" i="1">
                            <a:latin typeface="Cambria Math"/>
                          </a:rPr>
                          <m:t>𝑈</m:t>
                        </m:r>
                      </m:sub>
                      <m:sup>
                        <m:r>
                          <a:rPr lang="en-US" sz="2400" i="1">
                            <a:latin typeface="Cambria Math"/>
                          </a:rPr>
                          <m:t>𝑡</m:t>
                        </m:r>
                      </m:sup>
                    </m:sSubSup>
                  </m:oMath>
                </a14:m>
                <a:r>
                  <a:rPr lang="en-US" sz="2400" dirty="0"/>
                  <a:t> is the set of unlabeled users</a:t>
                </a:r>
              </a:p>
              <a:p>
                <a:pPr marL="114300" indent="0">
                  <a:buNone/>
                </a:pP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𝑌</m:t>
                        </m:r>
                      </m:e>
                      <m:sup>
                        <m:r>
                          <a:rPr lang="en-US" sz="2400" i="1">
                            <a:latin typeface="Cambria Math"/>
                          </a:rPr>
                          <m:t>𝑡</m:t>
                        </m:r>
                      </m:sup>
                    </m:sSup>
                  </m:oMath>
                </a14:m>
                <a:r>
                  <a:rPr lang="en-US" sz="2400" dirty="0"/>
                  <a:t> is the time varying tweet level attribute matrix of    	all users at time t. </a:t>
                </a:r>
              </a:p>
              <a:p>
                <a:pPr marL="114300" indent="0">
                  <a:buNone/>
                </a:pP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𝑍</m:t>
                        </m:r>
                      </m:e>
                      <m:sup>
                        <m:r>
                          <a:rPr lang="en-US" sz="2400" i="1">
                            <a:latin typeface="Cambria Math"/>
                          </a:rPr>
                          <m:t>𝑡</m:t>
                        </m:r>
                      </m:sup>
                    </m:sSup>
                  </m:oMath>
                </a14:m>
                <a:r>
                  <a:rPr lang="en-US" sz="2400" dirty="0"/>
                  <a:t> is the time varying user level attribute matrix of 	all users at time t.</a:t>
                </a:r>
              </a:p>
              <a:p>
                <a:pPr marL="114300" indent="0">
                  <a:buNone/>
                </a:pP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𝑋</m:t>
                        </m:r>
                      </m:e>
                      <m:sup>
                        <m:r>
                          <a:rPr lang="en-US" sz="2400" i="1">
                            <a:latin typeface="Cambria Math"/>
                          </a:rPr>
                          <m:t>𝑡</m:t>
                        </m:r>
                      </m:sup>
                    </m:sSup>
                    <m:r>
                      <a:rPr lang="en-US" sz="2400" i="1">
                        <a:latin typeface="Cambria Math"/>
                      </a:rPr>
                      <m:t> </m:t>
                    </m:r>
                  </m:oMath>
                </a14:m>
                <a:r>
                  <a:rPr lang="en-US" sz="2400" dirty="0"/>
                  <a:t>is the set of emotional states of all users at time t.</a:t>
                </a:r>
              </a:p>
              <a:p>
                <a:pPr marL="114300" indent="0">
                  <a:buNone/>
                </a:pPr>
                <a:endParaRPr lang="en-US" sz="2400"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57200" y="1028700"/>
                <a:ext cx="7620000" cy="4305300"/>
              </a:xfrm>
              <a:blipFill>
                <a:blip r:embed="rId2"/>
                <a:stretch>
                  <a:fillRect t="-1983"/>
                </a:stretch>
              </a:blipFill>
            </p:spPr>
            <p:txBody>
              <a:bodyPr/>
              <a:lstStyle/>
              <a:p>
                <a:r>
                  <a:rPr lang="en-IN">
                    <a:noFill/>
                  </a:rPr>
                  <a:t> </a:t>
                </a:r>
              </a:p>
            </p:txBody>
          </p:sp>
        </mc:Fallback>
      </mc:AlternateContent>
    </p:spTree>
    <p:extLst>
      <p:ext uri="{BB962C8B-B14F-4D97-AF65-F5344CB8AC3E}">
        <p14:creationId xmlns="" xmlns:p14="http://schemas.microsoft.com/office/powerpoint/2010/main" val="1755296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a:t>The emotional state of a set of users is already defined .They are known as labeled users(</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𝑉</m:t>
                        </m:r>
                      </m:e>
                      <m:sub>
                        <m:r>
                          <a:rPr lang="en-US" i="1">
                            <a:latin typeface="Cambria Math"/>
                          </a:rPr>
                          <m:t>𝐿</m:t>
                        </m:r>
                      </m:sub>
                      <m:sup>
                        <m:r>
                          <a:rPr lang="en-US" i="1">
                            <a:latin typeface="Cambria Math"/>
                          </a:rPr>
                          <m:t>𝑡</m:t>
                        </m:r>
                      </m:sup>
                    </m:sSubSup>
                    <m:r>
                      <a:rPr lang="en-US" i="1">
                        <a:latin typeface="Cambria Math"/>
                      </a:rPr>
                      <m:t>)</m:t>
                    </m:r>
                  </m:oMath>
                </a14:m>
                <a:r>
                  <a:rPr lang="en-US" dirty="0"/>
                  <a:t>. </a:t>
                </a:r>
              </a:p>
              <a:p>
                <a:r>
                  <a:rPr lang="en-US" dirty="0"/>
                  <a:t>The emotional state of other users is not defined . They are known as unlabeled users(</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𝑉</m:t>
                        </m:r>
                      </m:e>
                      <m:sub>
                        <m:r>
                          <a:rPr lang="en-US" i="1">
                            <a:latin typeface="Cambria Math"/>
                          </a:rPr>
                          <m:t>𝑈</m:t>
                        </m:r>
                      </m:sub>
                      <m:sup>
                        <m:r>
                          <a:rPr lang="en-US" i="1">
                            <a:latin typeface="Cambria Math"/>
                          </a:rPr>
                          <m:t>𝑡</m:t>
                        </m:r>
                      </m:sup>
                    </m:sSubSup>
                  </m:oMath>
                </a14:m>
                <a:r>
                  <a:rPr lang="en-US" dirty="0"/>
                  <a:t>). </a:t>
                </a:r>
              </a:p>
              <a:p>
                <a:r>
                  <a:rPr lang="en-US" dirty="0"/>
                  <a:t>The aim of your model is to learn a function which uses the information of the labeled users and find the emotional state of the unlabeled users. </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915"/>
                </a:stretch>
              </a:blipFill>
            </p:spPr>
            <p:txBody>
              <a:bodyPr/>
              <a:lstStyle/>
              <a:p>
                <a:r>
                  <a:rPr lang="en-US">
                    <a:noFill/>
                  </a:rPr>
                  <a:t> </a:t>
                </a:r>
              </a:p>
            </p:txBody>
          </p:sp>
        </mc:Fallback>
      </mc:AlternateContent>
    </p:spTree>
    <p:extLst>
      <p:ext uri="{BB962C8B-B14F-4D97-AF65-F5344CB8AC3E}">
        <p14:creationId xmlns="" xmlns:p14="http://schemas.microsoft.com/office/powerpoint/2010/main" val="3505405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t>ATTRIBUTES CATEGORIZATION</a:t>
            </a:r>
          </a:p>
        </p:txBody>
      </p:sp>
      <p:sp>
        <p:nvSpPr>
          <p:cNvPr id="2" name="Content Placeholder 1"/>
          <p:cNvSpPr>
            <a:spLocks noGrp="1"/>
          </p:cNvSpPr>
          <p:nvPr>
            <p:ph idx="1"/>
          </p:nvPr>
        </p:nvSpPr>
        <p:spPr>
          <a:xfrm>
            <a:off x="457200" y="1181100"/>
            <a:ext cx="7620000" cy="4152900"/>
          </a:xfrm>
        </p:spPr>
        <p:txBody>
          <a:bodyPr>
            <a:normAutofit/>
          </a:bodyPr>
          <a:lstStyle/>
          <a:p>
            <a:r>
              <a:rPr lang="en-US" sz="2400" dirty="0"/>
              <a:t>In order to take advantage of both content information present in single micro-blog tweet and the statistical information from the tweets in sampling period , two sets of attributes are defined.</a:t>
            </a:r>
          </a:p>
          <a:p>
            <a:pPr lvl="1">
              <a:buFont typeface="Wingdings" pitchFamily="2" charset="2"/>
              <a:buChar char="Ø"/>
            </a:pPr>
            <a:r>
              <a:rPr lang="en-US" dirty="0"/>
              <a:t>	</a:t>
            </a:r>
            <a:r>
              <a:rPr lang="en-US" sz="2400" dirty="0"/>
              <a:t>Tweet level attributes</a:t>
            </a:r>
          </a:p>
          <a:p>
            <a:pPr lvl="1">
              <a:buFont typeface="Wingdings" pitchFamily="2" charset="2"/>
              <a:buChar char="Ø"/>
            </a:pPr>
            <a:r>
              <a:rPr lang="en-US" sz="2400" dirty="0"/>
              <a:t>    User level  attributes  </a:t>
            </a:r>
          </a:p>
          <a:p>
            <a:pPr marL="411480" lvl="1" indent="0">
              <a:buNone/>
            </a:pPr>
            <a:r>
              <a:rPr lang="en-US" sz="2400" dirty="0"/>
              <a:t>1) Tweet level attributes : Describe about the contents of a single tweet. Textual, pictorial and social attributes are defined from each part of a tweet.</a:t>
            </a:r>
          </a:p>
        </p:txBody>
      </p:sp>
    </p:spTree>
    <p:extLst>
      <p:ext uri="{BB962C8B-B14F-4D97-AF65-F5344CB8AC3E}">
        <p14:creationId xmlns="" xmlns:p14="http://schemas.microsoft.com/office/powerpoint/2010/main" val="38973798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2691</TotalTime>
  <Words>1341</Words>
  <Application>Microsoft Office PowerPoint</Application>
  <PresentationFormat>On-screen Show (16:10)</PresentationFormat>
  <Paragraphs>124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Adjacency</vt:lpstr>
      <vt:lpstr>Detection of emotion of a person based on social interactions on different social media </vt:lpstr>
      <vt:lpstr>ABSTRACT</vt:lpstr>
      <vt:lpstr>Social Networks</vt:lpstr>
      <vt:lpstr>PROBLEM STATEMENT</vt:lpstr>
      <vt:lpstr>PROBLEM STATEMENT(Contd.)</vt:lpstr>
      <vt:lpstr>Slide 6</vt:lpstr>
      <vt:lpstr> PROBLEM STATEMENT (Contd.)</vt:lpstr>
      <vt:lpstr>Slide 8</vt:lpstr>
      <vt:lpstr>ATTRIBUTES CATEGORIZATION</vt:lpstr>
      <vt:lpstr>Slide 10</vt:lpstr>
      <vt:lpstr>Slide 11</vt:lpstr>
      <vt:lpstr>FORMAL MODEL</vt:lpstr>
      <vt:lpstr>Slide 13</vt:lpstr>
      <vt:lpstr>ARCHITECTURE </vt:lpstr>
      <vt:lpstr>CROSS AUTO ENCODERS(CAE)</vt:lpstr>
      <vt:lpstr>Slide 16</vt:lpstr>
      <vt:lpstr>SUPPORT VECTOR MACHINES</vt:lpstr>
      <vt:lpstr>IMPLEMENTATION</vt:lpstr>
      <vt:lpstr>Slide 19</vt:lpstr>
      <vt:lpstr>Slide 20</vt:lpstr>
      <vt:lpstr>OBSERVATION AND ANALYSIS</vt:lpstr>
      <vt:lpstr>Slide 22</vt:lpstr>
      <vt:lpstr>RESULTS ANALYSIS</vt:lpstr>
      <vt:lpstr>RESULTS ANALYSIS(Contd.)</vt:lpstr>
      <vt:lpstr>Slide 25</vt:lpstr>
      <vt:lpstr>COMPARISION RESULTS</vt:lpstr>
      <vt:lpstr>Slide 27</vt:lpstr>
      <vt:lpstr>CONCLUSION</vt:lpstr>
      <vt:lpstr>REFERENCES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Based Detection of different emotions based on social interactions on different social media.</dc:title>
  <dc:creator>hai</dc:creator>
  <cp:lastModifiedBy>Venu Gopal Gajam</cp:lastModifiedBy>
  <cp:revision>191</cp:revision>
  <dcterms:created xsi:type="dcterms:W3CDTF">2017-10-20T13:15:10Z</dcterms:created>
  <dcterms:modified xsi:type="dcterms:W3CDTF">2018-04-24T06:07:49Z</dcterms:modified>
</cp:coreProperties>
</file>