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1013" saveSubsetFonts="1">
  <p:sldMasterIdLst>
    <p:sldMasterId id="2147483684" r:id="rId1"/>
  </p:sldMasterIdLst>
  <p:notesMasterIdLst>
    <p:notesMasterId r:id="rId27"/>
  </p:notesMasterIdLst>
  <p:sldIdLst>
    <p:sldId id="256" r:id="rId2"/>
    <p:sldId id="282" r:id="rId3"/>
    <p:sldId id="257" r:id="rId4"/>
    <p:sldId id="264" r:id="rId5"/>
    <p:sldId id="286" r:id="rId6"/>
    <p:sldId id="292" r:id="rId7"/>
    <p:sldId id="289" r:id="rId8"/>
    <p:sldId id="290" r:id="rId9"/>
    <p:sldId id="294" r:id="rId10"/>
    <p:sldId id="295" r:id="rId11"/>
    <p:sldId id="296" r:id="rId12"/>
    <p:sldId id="293" r:id="rId13"/>
    <p:sldId id="266" r:id="rId14"/>
    <p:sldId id="291" r:id="rId15"/>
    <p:sldId id="267" r:id="rId16"/>
    <p:sldId id="269" r:id="rId17"/>
    <p:sldId id="270" r:id="rId18"/>
    <p:sldId id="272" r:id="rId19"/>
    <p:sldId id="280" r:id="rId20"/>
    <p:sldId id="281" r:id="rId21"/>
    <p:sldId id="276" r:id="rId22"/>
    <p:sldId id="279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0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57" autoAdjust="0"/>
  </p:normalViewPr>
  <p:slideViewPr>
    <p:cSldViewPr>
      <p:cViewPr varScale="1">
        <p:scale>
          <a:sx n="117" d="100"/>
          <a:sy n="117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D2DD1-FC20-4CE9-99B9-4557D0A15242}" type="datetimeFigureOut">
              <a:rPr kumimoji="1" lang="ja-JP" altLang="en-US" smtClean="0"/>
              <a:pPr/>
              <a:t>2013/11/28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8175F-EA27-4C18-AB39-9D81912A267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kumimoji="1" lang="en-US" altLang="ja-JP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= 0;</a:t>
            </a:r>
          </a:p>
          <a:p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kumimoji="1" lang="en-US" altLang="ja-JP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copyLoopVar</a:t>
            </a:r>
            <a:r>
              <a:rPr kumimoji="1" lang="en-US" altLang="ja-JP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simple + 1;</a:t>
            </a:r>
          </a:p>
          <a:p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kumimoji="1" lang="en-US" altLang="ja-JP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modifyLoopVar</a:t>
            </a:r>
            <a:r>
              <a:rPr kumimoji="1" lang="en-US" altLang="ja-JP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ja-JP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copyLoopVar</a:t>
            </a:r>
            <a:r>
              <a:rPr kumimoji="1" lang="en-US" altLang="ja-JP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</a:p>
          <a:p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kumimoji="1" lang="en-US" altLang="ja-JP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modifyLoopVar_IndependentIterator</a:t>
            </a:r>
            <a:r>
              <a:rPr kumimoji="1" lang="en-US" altLang="ja-JP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ja-JP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modifyLoopVar</a:t>
            </a:r>
            <a:r>
              <a:rPr kumimoji="1" lang="en-US" altLang="ja-JP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+ 1;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175F-EA27-4C18-AB39-9D81912A267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ループの更新部をループ本体にマージした後で展開数分の式をコピーする．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インデックスは，全て同一の変数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または </a:t>
            </a:r>
            <a:r>
              <a:rPr kumimoji="1" lang="en-US" altLang="ja-JP" dirty="0" smtClean="0"/>
              <a:t>k </a:t>
            </a:r>
            <a:r>
              <a:rPr kumimoji="1" lang="ja-JP" altLang="en-US" dirty="0" smtClean="0"/>
              <a:t>となる．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175F-EA27-4C18-AB39-9D81912A267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ループの更新部をループ本体にマージした後で展開数分の式をコピーする．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インデックスは，全て同一の変数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または </a:t>
            </a:r>
            <a:r>
              <a:rPr kumimoji="1" lang="en-US" altLang="ja-JP" dirty="0" smtClean="0"/>
              <a:t>k </a:t>
            </a:r>
            <a:r>
              <a:rPr kumimoji="1" lang="ja-JP" altLang="en-US" dirty="0" smtClean="0"/>
              <a:t>となる．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175F-EA27-4C18-AB39-9D81912A267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展開数分の式をコピーしてループ変数を変更する．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175F-EA27-4C18-AB39-9D81912A267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A74D42-F695-4E1D-A64B-B8A59FF27A3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tx2"/>
                </a:solidFill>
                <a:latin typeface="+mn-ea"/>
                <a:ea typeface="+mn-ea"/>
              </a:rPr>
              <a:t/>
            </a:r>
            <a:br>
              <a:rPr lang="ja-JP" altLang="en-US" dirty="0" smtClean="0">
                <a:solidFill>
                  <a:schemeClr val="tx2"/>
                </a:solidFill>
                <a:latin typeface="+mn-ea"/>
                <a:ea typeface="+mn-ea"/>
              </a:rPr>
            </a:b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8596" y="142852"/>
            <a:ext cx="8286808" cy="3357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ループ展開の説明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85712"/>
            <a:ext cx="8572560" cy="857272"/>
          </a:xfrm>
        </p:spPr>
        <p:txBody>
          <a:bodyPr>
            <a:noAutofit/>
          </a:bodyPr>
          <a:lstStyle/>
          <a:p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展開後のループの形 </a:t>
            </a:r>
            <a:r>
              <a:rPr lang="en-US" altLang="ja-JP" sz="37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sz="3700" dirty="0" err="1" smtClean="0">
                <a:solidFill>
                  <a:schemeClr val="tx1"/>
                </a:solidFill>
                <a:latin typeface="+mn-ea"/>
              </a:rPr>
              <a:t>copyLoopVar</a:t>
            </a:r>
            <a:r>
              <a:rPr lang="en-US" altLang="ja-JP" sz="37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kumimoji="1" lang="ja-JP" altLang="en-US" sz="3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929718" cy="57150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copyLoopVar</a:t>
            </a:r>
            <a:r>
              <a:rPr lang="en-US" altLang="ja-JP" sz="22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</a:t>
            </a:r>
            <a:r>
              <a:rPr lang="ja-JP" altLang="en-US" sz="2200" dirty="0" smtClean="0">
                <a:latin typeface="+mn-ea"/>
              </a:rPr>
              <a:t>を</a:t>
            </a:r>
            <a:r>
              <a:rPr lang="ja-JP" altLang="en-US" sz="2200" dirty="0" smtClean="0">
                <a:latin typeface="+mn-ea"/>
              </a:rPr>
              <a:t>指定し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展開したループは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,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JavaRock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-Thrash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内部で以下のように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ja-JP" altLang="en-US" sz="2200" dirty="0" smtClean="0">
                <a:latin typeface="+mn-ea"/>
                <a:cs typeface="Courier New" pitchFamily="49" charset="0"/>
              </a:rPr>
              <a:t>変換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される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</a:t>
            </a:r>
            <a:r>
              <a:rPr lang="en-US" altLang="ja-JP" sz="22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N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		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2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copyLoopVar</a:t>
            </a:r>
            <a:r>
              <a:rPr lang="en-US" altLang="ja-JP" sz="22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 </a:t>
            </a: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addArray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( )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=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0, 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copy0_i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, 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copy1_i 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=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)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altLang="ja-JP" sz="9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ax[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copy0_i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copy1_i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Exp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  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copy0_i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+= Exp;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   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copy1_i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Exp;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13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ax[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copy0_i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copy1_i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Exp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  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copy0_i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Exp;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   </a:t>
            </a:r>
            <a:r>
              <a:rPr lang="en-US" altLang="ja-JP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copy1_i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+= Exp;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  <a:cs typeface="Courier New" pitchFamily="49" charset="0"/>
              </a:rPr>
              <a:t>				…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}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6651866" y="4786322"/>
            <a:ext cx="357190" cy="1071570"/>
          </a:xfrm>
          <a:prstGeom prst="rightBrace">
            <a:avLst>
              <a:gd name="adj1" fmla="val 6000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056002" y="5143512"/>
            <a:ext cx="192882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コピーされた式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745362" y="3222850"/>
            <a:ext cx="1096062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4357686" y="2928934"/>
            <a:ext cx="785818" cy="28575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159832" y="2714620"/>
            <a:ext cx="384132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ループ変数のコピーが作成される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429684" cy="785818"/>
          </a:xfrm>
        </p:spPr>
        <p:txBody>
          <a:bodyPr>
            <a:normAutofit/>
          </a:bodyPr>
          <a:lstStyle/>
          <a:p>
            <a:r>
              <a:rPr lang="en-US" altLang="ja-JP" sz="3700" dirty="0" err="1" smtClean="0">
                <a:solidFill>
                  <a:schemeClr val="tx1"/>
                </a:solidFill>
                <a:latin typeface="+mn-ea"/>
              </a:rPr>
              <a:t>copyLoopVar</a:t>
            </a:r>
            <a:r>
              <a:rPr kumimoji="1"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ループ</a:t>
            </a:r>
            <a:r>
              <a:rPr kumimoji="1"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展開例</a:t>
            </a:r>
            <a:endParaRPr kumimoji="1" lang="ja-JP" altLang="en-US" sz="3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コンテンツ プレースホルダ 4"/>
          <p:cNvSpPr txBox="1">
            <a:spLocks/>
          </p:cNvSpPr>
          <p:nvPr/>
        </p:nvSpPr>
        <p:spPr>
          <a:xfrm>
            <a:off x="5000660" y="1142984"/>
            <a:ext cx="4071934" cy="5715016"/>
          </a:xfrm>
          <a:prstGeom prst="rect">
            <a:avLst/>
          </a:prstGeom>
        </p:spPr>
        <p:txBody>
          <a:bodyPr vert="horz" lIns="95752" tIns="47875" rIns="95752" bIns="47875">
            <a:noAutofit/>
          </a:bodyPr>
          <a:lstStyle/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for(</a:t>
            </a:r>
            <a:r>
              <a:rPr kumimoji="1" lang="en-US" altLang="ja-JP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int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</a:t>
            </a:r>
            <a:r>
              <a:rPr kumimoji="1" lang="en-US" altLang="ja-JP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=0; </a:t>
            </a:r>
            <a:r>
              <a:rPr kumimoji="1" lang="en-US" altLang="ja-JP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&lt;16;</a:t>
            </a:r>
            <a:r>
              <a:rPr kumimoji="1" lang="en-US" altLang="ja-JP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 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) {</a:t>
            </a: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c[</a:t>
            </a:r>
            <a:r>
              <a:rPr kumimoji="1" lang="en-US" altLang="ja-JP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 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a[</a:t>
            </a:r>
            <a:r>
              <a:rPr kumimoji="1" lang="en-US" altLang="ja-JP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0_i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* b[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copy1_i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++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 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++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copy0_i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  ++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copy0_i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c[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a[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y0_i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*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b[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copy1_i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++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  ++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copy0_i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  ++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copy1_i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c[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a[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copy0_i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*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b[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copy1_i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++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  ++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copy0_i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</a:t>
            </a:r>
            <a:r>
              <a:rPr lang="ja-JP" altLang="en-US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++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copy1_i</a:t>
            </a:r>
            <a:r>
              <a:rPr lang="en-US" altLang="ja-JP" sz="28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c[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a[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copy0_i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*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b[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copy1_i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++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  ++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copy0_i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  ++</a:t>
            </a:r>
            <a:r>
              <a:rPr lang="en-US" altLang="ja-JP" sz="1700" dirty="0" smtClean="0">
                <a:solidFill>
                  <a:srgbClr val="00B05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copy1_i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}</a:t>
            </a: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</p:txBody>
      </p:sp>
      <p:sp>
        <p:nvSpPr>
          <p:cNvPr id="13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214282" y="3500438"/>
            <a:ext cx="4870940" cy="27860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multStream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for(</a:t>
            </a:r>
            <a:r>
              <a:rPr lang="en-US" altLang="ja-JP" sz="2600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int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=0; 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&lt;16; ++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) 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	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c[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] 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= a[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] * b[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}</a:t>
            </a:r>
          </a:p>
        </p:txBody>
      </p:sp>
      <p:cxnSp>
        <p:nvCxnSpPr>
          <p:cNvPr id="14" name="直線コネクタ 13"/>
          <p:cNvCxnSpPr/>
          <p:nvPr/>
        </p:nvCxnSpPr>
        <p:spPr>
          <a:xfrm rot="5400000">
            <a:off x="2072403" y="3929127"/>
            <a:ext cx="5572164" cy="146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 4"/>
          <p:cNvSpPr txBox="1">
            <a:spLocks/>
          </p:cNvSpPr>
          <p:nvPr/>
        </p:nvSpPr>
        <p:spPr>
          <a:xfrm>
            <a:off x="71438" y="1214422"/>
            <a:ext cx="4929190" cy="207170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(</a:t>
            </a:r>
          </a:p>
          <a:p>
            <a:pPr>
              <a:buNone/>
            </a:pPr>
            <a:r>
              <a:rPr lang="ja-JP" altLang="en-US" sz="2400" dirty="0" smtClean="0">
                <a:latin typeface="+mn-ea"/>
                <a:cs typeface="Courier New" pitchFamily="49" charset="0"/>
              </a:rPr>
              <a:t>　　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4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400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”,  </a:t>
            </a:r>
            <a:r>
              <a:rPr lang="ja-JP" altLang="en-US" sz="2400" dirty="0" smtClean="0">
                <a:latin typeface="+mn-ea"/>
                <a:cs typeface="Courier New" pitchFamily="49" charset="0"/>
              </a:rPr>
              <a:t>　</a:t>
            </a:r>
            <a:endParaRPr lang="en-US" altLang="ja-JP" sz="24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ja-JP" altLang="en-US" sz="2400" dirty="0" smtClean="0">
                <a:latin typeface="+mn-ea"/>
                <a:cs typeface="Courier New" pitchFamily="49" charset="0"/>
              </a:rPr>
              <a:t>　　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=</a:t>
            </a:r>
            <a:r>
              <a:rPr lang="en-US" altLang="ja-JP" sz="24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4, </a:t>
            </a:r>
            <a:r>
              <a:rPr lang="en-US" altLang="ja-JP" sz="24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altLang="ja-JP" sz="24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  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ja-JP" altLang="en-US" sz="2400" dirty="0" smtClean="0">
                <a:latin typeface="+mn-ea"/>
                <a:cs typeface="Courier New" pitchFamily="49" charset="0"/>
              </a:rPr>
              <a:t>　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=</a:t>
            </a:r>
            <a:r>
              <a:rPr lang="ja-JP" altLang="en-US" sz="2400" dirty="0" smtClean="0">
                <a:latin typeface="+mn-ea"/>
                <a:cs typeface="Courier New" pitchFamily="49" charset="0"/>
              </a:rPr>
              <a:t>　</a:t>
            </a:r>
            <a:endParaRPr lang="en-US" altLang="ja-JP" sz="24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+mn-ea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0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.</a:t>
            </a:r>
            <a:r>
              <a:rPr lang="en-US" altLang="ja-JP" sz="24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4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copyLoopVar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)  </a:t>
            </a:r>
            <a:endParaRPr lang="en-US" altLang="ja-JP" sz="2400" dirty="0" smtClean="0">
              <a:latin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666388" y="2357430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8643966" y="3500438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8643966" y="4643446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8643966" y="5786454"/>
            <a:ext cx="428628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714876" y="3571876"/>
            <a:ext cx="714380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85712"/>
            <a:ext cx="8572560" cy="857272"/>
          </a:xfrm>
        </p:spPr>
        <p:txBody>
          <a:bodyPr>
            <a:noAutofit/>
          </a:bodyPr>
          <a:lstStyle/>
          <a:p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展開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前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ループの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形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ea typeface="+mn-ea"/>
              </a:rPr>
              <a:t>modifyLoopVar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系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929718" cy="57150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(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= “ </a:t>
            </a:r>
            <a:r>
              <a:rPr lang="en-US" altLang="ja-JP" sz="2200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”,  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		   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=</a:t>
            </a:r>
            <a:r>
              <a:rPr lang="en-US" altLang="ja-JP" sz="22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N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                    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=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2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</a:rPr>
              <a:t>modifyLoopVar</a:t>
            </a:r>
            <a:r>
              <a:rPr lang="en-US" altLang="ja-JP" sz="2200" b="1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or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	                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200" dirty="0" err="1" smtClean="0">
                <a:latin typeface="ＭＳ Ｐゴシック" pitchFamily="50" charset="-128"/>
                <a:ea typeface="ＭＳ Ｐゴシック" pitchFamily="50" charset="-128"/>
              </a:rPr>
              <a:t>Unroll.</a:t>
            </a:r>
            <a:r>
              <a:rPr lang="en-US" altLang="ja-JP" sz="2200" dirty="0" err="1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modifyLoopVar_IndependentIterator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 )</a:t>
            </a: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addArray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( )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= 0; 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Exp; )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 //Exp -&gt; 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任意の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式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ax[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85712"/>
            <a:ext cx="8572560" cy="857272"/>
          </a:xfrm>
        </p:spPr>
        <p:txBody>
          <a:bodyPr>
            <a:noAutofit/>
          </a:bodyPr>
          <a:lstStyle/>
          <a:p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展開後のループの形 </a:t>
            </a:r>
            <a:r>
              <a:rPr lang="en-US" altLang="ja-JP" sz="37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ea typeface="+mn-ea"/>
              </a:rPr>
              <a:t>modifyLoopVar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系</a:t>
            </a:r>
            <a:r>
              <a:rPr lang="en-US" altLang="ja-JP" sz="37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kumimoji="1" lang="ja-JP" altLang="en-US" sz="3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9001156" cy="57150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ja-JP" sz="22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</a:rPr>
              <a:t>modifyLoopVar</a:t>
            </a:r>
            <a:r>
              <a:rPr lang="en-US" altLang="ja-JP" sz="2200" b="1" dirty="0" smtClean="0">
                <a:solidFill>
                  <a:srgbClr val="00B0F0"/>
                </a:solidFill>
                <a:latin typeface="+mn-ea"/>
              </a:rPr>
              <a:t>  </a:t>
            </a:r>
            <a:r>
              <a:rPr lang="en-US" altLang="ja-JP" sz="2200" b="1" dirty="0" smtClean="0">
                <a:latin typeface="+mn-ea"/>
              </a:rPr>
              <a:t>, </a:t>
            </a: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</a:rPr>
              <a:t>modifyLoopVar</a:t>
            </a:r>
            <a:r>
              <a:rPr lang="en-US" altLang="ja-JP" sz="2200" b="1" dirty="0" smtClean="0">
                <a:solidFill>
                  <a:srgbClr val="00B0F0"/>
                </a:solidFill>
                <a:latin typeface="+mn-ea"/>
              </a:rPr>
              <a:t> _</a:t>
            </a: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</a:rPr>
              <a:t>independentIterator</a:t>
            </a:r>
            <a:r>
              <a:rPr lang="en-US" altLang="ja-JP" sz="22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ja-JP" sz="2200" dirty="0" smtClean="0">
                <a:latin typeface="+mn-ea"/>
              </a:rPr>
              <a:t> </a:t>
            </a:r>
            <a:r>
              <a:rPr lang="ja-JP" altLang="en-US" sz="2200" dirty="0" smtClean="0">
                <a:latin typeface="+mn-ea"/>
              </a:rPr>
              <a:t>を指定し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展開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した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ja-JP" altLang="en-US" sz="2200" dirty="0" smtClean="0">
                <a:latin typeface="+mn-ea"/>
                <a:cs typeface="Courier New" pitchFamily="49" charset="0"/>
              </a:rPr>
              <a:t>ループは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JavaRock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-Thrash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内部で以下のように変換される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</a:t>
            </a:r>
            <a:r>
              <a:rPr lang="en-US" altLang="ja-JP" sz="22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N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		  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2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</a:rPr>
              <a:t>pipeline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)  </a:t>
            </a: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addArray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( )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= 0; 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N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*Exp ) { //Exp -&gt; 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式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ax[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result[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+1*Exp] = ax[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+1*Exp] 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+1*Exp];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  <a:cs typeface="Courier New" pitchFamily="49" charset="0"/>
              </a:rPr>
              <a:t>				…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+(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N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-1)*Exp] = ax[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+(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N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-1)*Exp] 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+(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N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-1)*Exp];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}</a:t>
            </a:r>
          </a:p>
        </p:txBody>
      </p:sp>
      <p:sp>
        <p:nvSpPr>
          <p:cNvPr id="6" name="右中かっこ 5"/>
          <p:cNvSpPr/>
          <p:nvPr/>
        </p:nvSpPr>
        <p:spPr>
          <a:xfrm>
            <a:off x="8718614" y="4624784"/>
            <a:ext cx="357190" cy="1063299"/>
          </a:xfrm>
          <a:prstGeom prst="rightBrace">
            <a:avLst>
              <a:gd name="adj1" fmla="val 6000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/>
          <p:cNvCxnSpPr>
            <a:stCxn id="6" idx="1"/>
          </p:cNvCxnSpPr>
          <p:nvPr/>
        </p:nvCxnSpPr>
        <p:spPr>
          <a:xfrm rot="10800000" flipV="1">
            <a:off x="7712030" y="5156434"/>
            <a:ext cx="1363774" cy="902850"/>
          </a:xfrm>
          <a:prstGeom prst="bentConnector3">
            <a:avLst>
              <a:gd name="adj1" fmla="val 5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5429256" y="5805116"/>
            <a:ext cx="228601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コピーされた式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429684" cy="785818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chemeClr val="tx1"/>
                </a:solidFill>
                <a:latin typeface="+mn-ea"/>
              </a:rPr>
              <a:t>modifyLoopVar</a:t>
            </a:r>
            <a:r>
              <a:rPr kumimoji="1" lang="en-US" altLang="ja-JP" sz="37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kumimoji="1" lang="ja-JP" altLang="en-US" sz="37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系ループ展開例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8" name="コンテンツ プレースホルダ 4"/>
          <p:cNvSpPr txBox="1">
            <a:spLocks/>
          </p:cNvSpPr>
          <p:nvPr/>
        </p:nvSpPr>
        <p:spPr>
          <a:xfrm>
            <a:off x="4786314" y="1214422"/>
            <a:ext cx="4357686" cy="5429288"/>
          </a:xfrm>
          <a:prstGeom prst="rect">
            <a:avLst/>
          </a:prstGeom>
        </p:spPr>
        <p:txBody>
          <a:bodyPr vert="horz" lIns="95752" tIns="47875" rIns="95752" bIns="47875">
            <a:noAutofit/>
          </a:bodyPr>
          <a:lstStyle/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for(</a:t>
            </a:r>
            <a:r>
              <a:rPr kumimoji="1" lang="en-US" altLang="ja-JP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int</a:t>
            </a: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</a:t>
            </a:r>
            <a:r>
              <a:rPr kumimoji="1" lang="en-US" altLang="ja-JP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=0; </a:t>
            </a:r>
            <a:r>
              <a:rPr kumimoji="1" lang="en-US" altLang="ja-JP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&lt;16; </a:t>
            </a:r>
            <a:r>
              <a:rPr kumimoji="1" lang="en-US" altLang="ja-JP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+=</a:t>
            </a: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4</a:t>
            </a: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) {</a:t>
            </a: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c[</a:t>
            </a:r>
            <a:r>
              <a:rPr kumimoji="1" lang="en-US" altLang="ja-JP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= a[</a:t>
            </a:r>
            <a:r>
              <a:rPr kumimoji="1" lang="en-US" altLang="ja-JP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* b[</a:t>
            </a:r>
            <a:r>
              <a:rPr kumimoji="1" lang="en-US" altLang="ja-JP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c[</a:t>
            </a:r>
            <a:r>
              <a:rPr lang="en-US" altLang="ja-JP" sz="30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i+1</a:t>
            </a: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= a[</a:t>
            </a:r>
            <a:r>
              <a:rPr lang="en-US" altLang="ja-JP" sz="30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i+1</a:t>
            </a: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* b[</a:t>
            </a:r>
            <a:r>
              <a:rPr lang="en-US" altLang="ja-JP" sz="30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i+1</a:t>
            </a: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c[</a:t>
            </a:r>
            <a:r>
              <a:rPr lang="en-US" altLang="ja-JP" sz="30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i+2</a:t>
            </a: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= a[</a:t>
            </a:r>
            <a:r>
              <a:rPr lang="en-US" altLang="ja-JP" sz="30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i+2</a:t>
            </a: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* b[</a:t>
            </a:r>
            <a:r>
              <a:rPr lang="en-US" altLang="ja-JP" sz="30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i+2</a:t>
            </a: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ja-JP" sz="8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c[</a:t>
            </a:r>
            <a:r>
              <a:rPr lang="en-US" altLang="ja-JP" sz="30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i+3</a:t>
            </a: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= a[</a:t>
            </a:r>
            <a:r>
              <a:rPr lang="en-US" altLang="ja-JP" sz="30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i+3</a:t>
            </a: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* b[</a:t>
            </a:r>
            <a:r>
              <a:rPr lang="en-US" altLang="ja-JP" sz="30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i+3</a:t>
            </a:r>
            <a:r>
              <a:rPr lang="en-US" altLang="ja-JP" sz="30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  <a:endParaRPr kumimoji="1" lang="en-US" altLang="ja-JP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}</a:t>
            </a:r>
          </a:p>
        </p:txBody>
      </p:sp>
      <p:cxnSp>
        <p:nvCxnSpPr>
          <p:cNvPr id="10" name="直線コネクタ 9"/>
          <p:cNvCxnSpPr/>
          <p:nvPr/>
        </p:nvCxnSpPr>
        <p:spPr>
          <a:xfrm rot="5400000">
            <a:off x="1929527" y="3856895"/>
            <a:ext cx="5572164" cy="146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矢印 8"/>
          <p:cNvSpPr/>
          <p:nvPr/>
        </p:nvSpPr>
        <p:spPr>
          <a:xfrm>
            <a:off x="4429124" y="3143248"/>
            <a:ext cx="714380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 4"/>
          <p:cNvSpPr txBox="1">
            <a:spLocks/>
          </p:cNvSpPr>
          <p:nvPr/>
        </p:nvSpPr>
        <p:spPr>
          <a:xfrm>
            <a:off x="214314" y="3357562"/>
            <a:ext cx="4071934" cy="27860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void </a:t>
            </a:r>
            <a:r>
              <a:rPr kumimoji="1" lang="en-US" altLang="ja-JP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multStream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for(</a:t>
            </a:r>
            <a:r>
              <a:rPr kumimoji="1" lang="en-US" altLang="ja-JP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int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 </a:t>
            </a:r>
            <a:r>
              <a:rPr kumimoji="1" lang="en-US" altLang="ja-JP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i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=0; </a:t>
            </a:r>
            <a:r>
              <a:rPr kumimoji="1" lang="en-US" altLang="ja-JP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i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&lt;16; ++</a:t>
            </a:r>
            <a:r>
              <a:rPr kumimoji="1" lang="en-US" altLang="ja-JP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i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) {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	c[</a:t>
            </a:r>
            <a:r>
              <a:rPr kumimoji="1" lang="en-US" altLang="ja-JP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i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] = a[</a:t>
            </a:r>
            <a:r>
              <a:rPr kumimoji="1" lang="en-US" altLang="ja-JP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i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] * b[</a:t>
            </a:r>
            <a:r>
              <a:rPr kumimoji="1" lang="en-US" altLang="ja-JP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i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];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14" name="コンテンツ プレースホルダ 4"/>
          <p:cNvSpPr txBox="1">
            <a:spLocks/>
          </p:cNvSpPr>
          <p:nvPr/>
        </p:nvSpPr>
        <p:spPr>
          <a:xfrm>
            <a:off x="71406" y="1214422"/>
            <a:ext cx="4714908" cy="21431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(</a:t>
            </a:r>
          </a:p>
          <a:p>
            <a:pPr>
              <a:buNone/>
            </a:pPr>
            <a:r>
              <a:rPr lang="ja-JP" altLang="en-US" sz="2400" dirty="0" smtClean="0">
                <a:latin typeface="+mn-ea"/>
                <a:cs typeface="Courier New" pitchFamily="49" charset="0"/>
              </a:rPr>
              <a:t>　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4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400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”,  </a:t>
            </a:r>
            <a:r>
              <a:rPr lang="ja-JP" altLang="en-US" sz="2400" dirty="0" smtClean="0">
                <a:latin typeface="+mn-ea"/>
                <a:cs typeface="Courier New" pitchFamily="49" charset="0"/>
              </a:rPr>
              <a:t>　</a:t>
            </a:r>
            <a:endParaRPr lang="en-US" altLang="ja-JP" sz="24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ja-JP" altLang="en-US" sz="2400" dirty="0" smtClean="0">
                <a:latin typeface="+mn-ea"/>
                <a:cs typeface="Courier New" pitchFamily="49" charset="0"/>
              </a:rPr>
              <a:t>　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=</a:t>
            </a:r>
            <a:r>
              <a:rPr lang="en-US" altLang="ja-JP" sz="24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4, </a:t>
            </a:r>
            <a:r>
              <a:rPr lang="en-US" altLang="ja-JP" sz="24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altLang="ja-JP" sz="2400" dirty="0" smtClean="0">
                <a:latin typeface="+mn-ea"/>
                <a:cs typeface="Courier New" pitchFamily="49" charset="0"/>
              </a:rPr>
              <a:t>      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0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4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modifyLoopVar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)  </a:t>
            </a:r>
            <a:endParaRPr lang="en-US" altLang="ja-JP" sz="2400" dirty="0" smtClean="0">
              <a:latin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429684" cy="78581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展開した式同士に依存関係のある例</a:t>
            </a:r>
            <a:r>
              <a:rPr lang="en-US" altLang="ja-JP" dirty="0" smtClean="0">
                <a:latin typeface="+mn-ea"/>
                <a:ea typeface="+mn-ea"/>
              </a:rPr>
              <a:t>   </a:t>
            </a:r>
            <a:r>
              <a:rPr kumimoji="1" lang="ja-JP" altLang="en-US" dirty="0" smtClean="0">
                <a:latin typeface="+mn-ea"/>
                <a:ea typeface="+mn-ea"/>
              </a:rPr>
              <a:t>～展開前～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9144000" cy="521497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2 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0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0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modifyLoopvar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 </a:t>
            </a:r>
            <a:r>
              <a:rPr lang="en-US" altLang="ja-JP" sz="2000" b="1" dirty="0" smtClean="0">
                <a:latin typeface="+mn-ea"/>
                <a:cs typeface="Courier New" pitchFamily="49" charset="0"/>
              </a:rPr>
              <a:t>or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simple </a:t>
            </a:r>
            <a:r>
              <a:rPr lang="en-US" altLang="ja-JP" sz="2000" b="1" dirty="0" smtClean="0">
                <a:latin typeface="+mn-ea"/>
                <a:cs typeface="Courier New" pitchFamily="49" charset="0"/>
              </a:rPr>
              <a:t>or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0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copyLoopVar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 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sumArray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  <a:cs typeface="Courier New" pitchFamily="49" charset="0"/>
              </a:rPr>
              <a:t>          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result = 0;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0;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++ ) {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result = result  + ax[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 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}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4071934" y="2214554"/>
            <a:ext cx="4357718" cy="19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5400000">
            <a:off x="6321437" y="2463793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929322" y="2714620"/>
            <a:ext cx="2214578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展開した式同士の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依存関係を考慮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429684" cy="78581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展開した式同士に依存関係のある例</a:t>
            </a:r>
            <a:r>
              <a:rPr lang="en-US" altLang="ja-JP" dirty="0" smtClean="0">
                <a:latin typeface="+mn-ea"/>
                <a:ea typeface="+mn-ea"/>
              </a:rPr>
              <a:t>   </a:t>
            </a:r>
            <a:r>
              <a:rPr kumimoji="1" lang="ja-JP" altLang="en-US" dirty="0" smtClean="0">
                <a:latin typeface="+mn-ea"/>
                <a:ea typeface="+mn-ea"/>
              </a:rPr>
              <a:t>～展開後～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2 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0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0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modifyLoopvar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 </a:t>
            </a:r>
            <a:r>
              <a:rPr lang="en-US" altLang="ja-JP" sz="2000" b="1" dirty="0" smtClean="0">
                <a:latin typeface="+mn-ea"/>
                <a:cs typeface="Courier New" pitchFamily="49" charset="0"/>
              </a:rPr>
              <a:t>or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simple </a:t>
            </a:r>
            <a:r>
              <a:rPr lang="en-US" altLang="ja-JP" sz="2000" b="1" dirty="0" smtClean="0">
                <a:latin typeface="+mn-ea"/>
                <a:cs typeface="Courier New" pitchFamily="49" charset="0"/>
              </a:rPr>
              <a:t>or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0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copyLoopVar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) </a:t>
            </a:r>
            <a:endParaRPr lang="en-US" altLang="ja-JP" sz="20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sumArray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  <a:cs typeface="Courier New" pitchFamily="49" charset="0"/>
              </a:rPr>
              <a:t>          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result = 0;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0;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+=2 ) {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result = result  + ax[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result = result  + ax[i+1];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 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}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928794" y="4457126"/>
            <a:ext cx="857256" cy="3571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500298" y="4600002"/>
            <a:ext cx="2786082" cy="1588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86380" y="4214818"/>
            <a:ext cx="3714776" cy="181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書き込みと読み取りを</a:t>
            </a:r>
            <a:endParaRPr kumimoji="1"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逆にすると 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RAW 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ハザードが発生</a:t>
            </a:r>
            <a:endParaRPr kumimoji="1"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b="1" dirty="0" err="1" smtClean="0">
                <a:solidFill>
                  <a:srgbClr val="00B0F0"/>
                </a:solidFill>
                <a:latin typeface="+mn-ea"/>
              </a:rPr>
              <a:t>modifyLoopvar_IndependentIterator</a:t>
            </a:r>
            <a:r>
              <a:rPr lang="en-US" altLang="ja-JP" b="1" dirty="0" smtClean="0">
                <a:solidFill>
                  <a:srgbClr val="00B0F0"/>
                </a:solidFill>
                <a:latin typeface="+mn-ea"/>
              </a:rPr>
              <a:t> </a:t>
            </a: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では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正しい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結果が得られない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429684" cy="78581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展開した式同士に依存関係のない例</a:t>
            </a:r>
            <a:r>
              <a:rPr lang="en-US" altLang="ja-JP" dirty="0" smtClean="0">
                <a:latin typeface="+mn-ea"/>
                <a:ea typeface="+mn-ea"/>
              </a:rPr>
              <a:t>   </a:t>
            </a:r>
            <a:r>
              <a:rPr kumimoji="1" lang="ja-JP" altLang="en-US" dirty="0" smtClean="0">
                <a:latin typeface="+mn-ea"/>
                <a:ea typeface="+mn-ea"/>
              </a:rPr>
              <a:t>～展開前～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2 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	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             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=</a:t>
            </a:r>
            <a:r>
              <a:rPr lang="en-US" altLang="ja-JP" sz="18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18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000" b="1" dirty="0" err="1" smtClean="0">
                <a:solidFill>
                  <a:srgbClr val="00B0F0"/>
                </a:solidFill>
                <a:latin typeface="+mn-ea"/>
              </a:rPr>
              <a:t>modifyLoopvar_IndependentIterator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ja-JP" sz="2000" b="1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 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sumArray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0;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++ ) {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c[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a[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*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 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}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5000628" y="2214554"/>
            <a:ext cx="378621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5400000">
            <a:off x="6751653" y="2463793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929322" y="2714620"/>
            <a:ext cx="278608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展開した式同士の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依存関係を考慮しない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429684" cy="78581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展開した式同士に依存関係のない例</a:t>
            </a:r>
            <a:r>
              <a:rPr lang="en-US" altLang="ja-JP" dirty="0" smtClean="0">
                <a:latin typeface="+mn-ea"/>
                <a:ea typeface="+mn-ea"/>
              </a:rPr>
              <a:t>   </a:t>
            </a:r>
            <a:r>
              <a:rPr kumimoji="1" lang="ja-JP" altLang="en-US" dirty="0" smtClean="0">
                <a:latin typeface="+mn-ea"/>
                <a:ea typeface="+mn-ea"/>
              </a:rPr>
              <a:t>～展開後～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2 ,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	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=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0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400" dirty="0" err="1" smtClean="0">
                <a:solidFill>
                  <a:srgbClr val="00B0F0"/>
                </a:solidFill>
                <a:latin typeface="+mn-ea"/>
              </a:rPr>
              <a:t>modifyLoopvar_IndependentIterator</a:t>
            </a:r>
            <a:r>
              <a:rPr lang="en-US" altLang="ja-JP" sz="2400" b="1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 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sumArray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0;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+=2 ) 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c[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a[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*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c[i+1] = a[i+1] * b[i+1];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 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}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571604" y="5000636"/>
            <a:ext cx="7143800" cy="17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00" dirty="0" smtClean="0">
                <a:solidFill>
                  <a:schemeClr val="tx1"/>
                </a:solidFill>
                <a:latin typeface="+mn-ea"/>
              </a:rPr>
              <a:t>依存関係がないため </a:t>
            </a:r>
            <a:r>
              <a:rPr kumimoji="1" lang="en-US" altLang="ja-JP" sz="2300" dirty="0" err="1" smtClean="0">
                <a:solidFill>
                  <a:schemeClr val="tx1"/>
                </a:solidFill>
                <a:latin typeface="+mn-ea"/>
              </a:rPr>
              <a:t>unrolltype</a:t>
            </a:r>
            <a:r>
              <a:rPr kumimoji="1" lang="ja-JP" altLang="en-US" sz="2300" dirty="0" smtClean="0">
                <a:solidFill>
                  <a:schemeClr val="tx1"/>
                </a:solidFill>
                <a:latin typeface="+mn-ea"/>
              </a:rPr>
              <a:t>は</a:t>
            </a:r>
            <a:endParaRPr kumimoji="1" lang="en-US" altLang="ja-JP" sz="23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2400" dirty="0" err="1" smtClean="0">
                <a:solidFill>
                  <a:srgbClr val="00B0F0"/>
                </a:solidFill>
                <a:latin typeface="+mn-ea"/>
              </a:rPr>
              <a:t>modifyLoopvar_IndependentIterator</a:t>
            </a:r>
            <a:r>
              <a:rPr lang="en-US" altLang="ja-JP" sz="24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ja-JP" altLang="en-US" sz="2300" dirty="0" smtClean="0">
                <a:solidFill>
                  <a:schemeClr val="tx1"/>
                </a:solidFill>
                <a:latin typeface="+mn-ea"/>
              </a:rPr>
              <a:t>でもよい</a:t>
            </a:r>
            <a:endParaRPr kumimoji="1" lang="en-US" altLang="ja-JP" sz="23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300" dirty="0" smtClean="0">
                <a:solidFill>
                  <a:schemeClr val="tx1"/>
                </a:solidFill>
                <a:latin typeface="+mn-ea"/>
              </a:rPr>
              <a:t>もし </a:t>
            </a:r>
            <a:r>
              <a:rPr lang="en-US" altLang="ja-JP" sz="2300" dirty="0" err="1" smtClean="0">
                <a:solidFill>
                  <a:srgbClr val="00B0F0"/>
                </a:solidFill>
                <a:latin typeface="+mn-ea"/>
              </a:rPr>
              <a:t>modifyLoopvar</a:t>
            </a:r>
            <a:r>
              <a:rPr lang="en-US" altLang="ja-JP" sz="2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23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ja-JP" sz="2300" dirty="0" smtClean="0">
                <a:solidFill>
                  <a:srgbClr val="00B0F0"/>
                </a:solidFill>
                <a:latin typeface="+mn-ea"/>
              </a:rPr>
              <a:t> simple, </a:t>
            </a:r>
            <a:r>
              <a:rPr lang="en-US" altLang="ja-JP" sz="2300" dirty="0" err="1" smtClean="0">
                <a:solidFill>
                  <a:srgbClr val="00B0F0"/>
                </a:solidFill>
                <a:latin typeface="+mn-ea"/>
              </a:rPr>
              <a:t>copyLoopVar</a:t>
            </a:r>
            <a:r>
              <a:rPr lang="en-US" altLang="ja-JP" sz="23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kumimoji="1" lang="ja-JP" altLang="en-US" sz="2300" dirty="0" smtClean="0">
                <a:solidFill>
                  <a:schemeClr val="tx1"/>
                </a:solidFill>
                <a:latin typeface="+mn-ea"/>
              </a:rPr>
              <a:t>に</a:t>
            </a:r>
            <a:r>
              <a:rPr kumimoji="1" lang="ja-JP" altLang="en-US" sz="2300" dirty="0" smtClean="0">
                <a:solidFill>
                  <a:schemeClr val="tx1"/>
                </a:solidFill>
                <a:latin typeface="+mn-ea"/>
              </a:rPr>
              <a:t>すると </a:t>
            </a:r>
            <a:endParaRPr kumimoji="1" lang="en-US" altLang="ja-JP" sz="23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23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kumimoji="1" lang="en-US" altLang="ja-JP" sz="23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kumimoji="1" lang="en-US" altLang="ja-JP" sz="23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sz="2300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kumimoji="1" lang="ja-JP" altLang="en-US" sz="2300" dirty="0" smtClean="0">
                <a:solidFill>
                  <a:schemeClr val="tx1"/>
                </a:solidFill>
                <a:latin typeface="+mn-ea"/>
              </a:rPr>
              <a:t>と </a:t>
            </a:r>
            <a:r>
              <a:rPr kumimoji="1" lang="en-US" altLang="ja-JP" sz="23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ja-JP" sz="2300" dirty="0" smtClean="0">
                <a:solidFill>
                  <a:schemeClr val="tx1"/>
                </a:solidFill>
                <a:latin typeface="+mn-ea"/>
              </a:rPr>
              <a:t>[i+1] </a:t>
            </a:r>
            <a:r>
              <a:rPr lang="ja-JP" altLang="en-US" sz="2300" dirty="0" smtClean="0">
                <a:solidFill>
                  <a:schemeClr val="tx1"/>
                </a:solidFill>
                <a:latin typeface="+mn-ea"/>
              </a:rPr>
              <a:t>の間</a:t>
            </a:r>
            <a:r>
              <a:rPr lang="ja-JP" altLang="en-US" sz="2300" dirty="0" smtClean="0">
                <a:solidFill>
                  <a:schemeClr val="tx1"/>
                </a:solidFill>
                <a:latin typeface="+mn-ea"/>
              </a:rPr>
              <a:t>に依存</a:t>
            </a:r>
            <a:r>
              <a:rPr lang="ja-JP" altLang="en-US" sz="2300" dirty="0" smtClean="0">
                <a:solidFill>
                  <a:schemeClr val="tx1"/>
                </a:solidFill>
                <a:latin typeface="+mn-ea"/>
              </a:rPr>
              <a:t>関係があるものと見なされる</a:t>
            </a:r>
            <a:endParaRPr kumimoji="1" lang="ja-JP" altLang="en-US" sz="2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右中かっこ 21"/>
          <p:cNvSpPr/>
          <p:nvPr/>
        </p:nvSpPr>
        <p:spPr>
          <a:xfrm>
            <a:off x="5715008" y="3786190"/>
            <a:ext cx="285752" cy="857256"/>
          </a:xfrm>
          <a:prstGeom prst="rightBrace">
            <a:avLst>
              <a:gd name="adj1" fmla="val 62500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rot="16200000" flipH="1">
            <a:off x="5995699" y="4381421"/>
            <a:ext cx="785816" cy="489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429684" cy="78581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ループ</a:t>
            </a:r>
            <a:r>
              <a:rPr lang="ja-JP" altLang="en-US" dirty="0" smtClean="0">
                <a:latin typeface="+mn-ea"/>
                <a:ea typeface="+mn-ea"/>
              </a:rPr>
              <a:t>内部の式同士の依存関係</a:t>
            </a:r>
            <a:r>
              <a:rPr lang="en-US" altLang="ja-JP" dirty="0" smtClean="0">
                <a:latin typeface="+mn-ea"/>
                <a:ea typeface="+mn-ea"/>
              </a:rPr>
              <a:t>	</a:t>
            </a:r>
            <a:r>
              <a:rPr lang="ja-JP" altLang="en-US" dirty="0" smtClean="0">
                <a:latin typeface="+mn-ea"/>
                <a:ea typeface="+mn-ea"/>
              </a:rPr>
              <a:t>～展開前～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2 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		    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any type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 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sumArray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0;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++ ) 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 += a[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*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 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}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785918" y="4215985"/>
            <a:ext cx="642942" cy="21431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285984" y="4287423"/>
            <a:ext cx="2643206" cy="1588"/>
          </a:xfrm>
          <a:prstGeom prst="straightConnector1">
            <a:avLst/>
          </a:prstGeom>
          <a:ln>
            <a:solidFill>
              <a:schemeClr val="tx1"/>
            </a:solidFill>
            <a:headEnd type="diamond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929190" y="3992340"/>
            <a:ext cx="221457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依存関係がある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目次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429684" cy="506732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ループ展開の指定の仕方</a:t>
            </a:r>
            <a:endParaRPr kumimoji="1" lang="en-US" altLang="ja-JP" dirty="0" smtClean="0"/>
          </a:p>
          <a:p>
            <a:r>
              <a:rPr lang="ja-JP" altLang="en-US" dirty="0" smtClean="0"/>
              <a:t>ループ展開記述例</a:t>
            </a:r>
            <a:endParaRPr kumimoji="1"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種類のループ展開方法</a:t>
            </a:r>
            <a:endParaRPr kumimoji="1" lang="en-US" altLang="ja-JP" dirty="0" smtClean="0"/>
          </a:p>
          <a:p>
            <a:r>
              <a:rPr kumimoji="1" lang="ja-JP" altLang="en-US" dirty="0" smtClean="0"/>
              <a:t>展開後のループの形</a:t>
            </a:r>
            <a:endParaRPr kumimoji="1" lang="en-US" altLang="ja-JP" dirty="0" smtClean="0"/>
          </a:p>
          <a:p>
            <a:r>
              <a:rPr lang="ja-JP" altLang="en-US" dirty="0" smtClean="0"/>
              <a:t>ループ展開例</a:t>
            </a:r>
            <a:endParaRPr kumimoji="1" lang="en-US" altLang="ja-JP" dirty="0" smtClean="0"/>
          </a:p>
          <a:p>
            <a:r>
              <a:rPr lang="ja-JP" altLang="en-US" dirty="0" smtClean="0"/>
              <a:t>展開した式同士に依存関係のある例</a:t>
            </a:r>
            <a:r>
              <a:rPr lang="en-US" altLang="ja-JP" dirty="0" smtClean="0"/>
              <a:t>/</a:t>
            </a:r>
            <a:r>
              <a:rPr lang="ja-JP" altLang="en-US" dirty="0" smtClean="0"/>
              <a:t>ない例</a:t>
            </a:r>
            <a:endParaRPr lang="en-US" altLang="ja-JP" dirty="0" smtClean="0"/>
          </a:p>
          <a:p>
            <a:r>
              <a:rPr lang="ja-JP" altLang="en-US" dirty="0" smtClean="0"/>
              <a:t>ループ展開によるパイプラインの構築</a:t>
            </a:r>
            <a:endParaRPr lang="en-US" altLang="ja-JP" dirty="0" smtClean="0"/>
          </a:p>
          <a:p>
            <a:r>
              <a:rPr lang="ja-JP" altLang="en-US" dirty="0" smtClean="0"/>
              <a:t>ループ内部の式同士の依存関係</a:t>
            </a:r>
            <a:endParaRPr lang="en-US" altLang="ja-JP" dirty="0" smtClean="0"/>
          </a:p>
          <a:p>
            <a:r>
              <a:rPr lang="ja-JP" altLang="en-US" dirty="0" smtClean="0"/>
              <a:t>ループ間で独立した変数の宣言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429684" cy="78581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ループ</a:t>
            </a:r>
            <a:r>
              <a:rPr lang="ja-JP" altLang="en-US" dirty="0" smtClean="0">
                <a:latin typeface="+mn-ea"/>
                <a:ea typeface="+mn-ea"/>
              </a:rPr>
              <a:t>内部の式同士の依存関係</a:t>
            </a:r>
            <a:r>
              <a:rPr lang="en-US" altLang="ja-JP" dirty="0" smtClean="0">
                <a:latin typeface="+mn-ea"/>
                <a:ea typeface="+mn-ea"/>
              </a:rPr>
              <a:t>	</a:t>
            </a:r>
            <a:r>
              <a:rPr lang="ja-JP" altLang="en-US" dirty="0" smtClean="0">
                <a:latin typeface="+mn-ea"/>
                <a:ea typeface="+mn-ea"/>
              </a:rPr>
              <a:t>～展開後～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2 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	 	    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any type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 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sumArray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0;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+=2 ) 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 += a[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*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  <a:cs typeface="Courier New" pitchFamily="49" charset="0"/>
              </a:rPr>
              <a:t>              b[i+1]  += a[i+1];</a:t>
            </a:r>
            <a:endParaRPr lang="en-US" altLang="ja-JP" sz="9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  <a:cs typeface="Courier New" pitchFamily="49" charset="0"/>
              </a:rPr>
              <a:t>              b[i+1] = b[i+1] * b[i+1];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 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}</a:t>
            </a:r>
          </a:p>
        </p:txBody>
      </p:sp>
      <p:sp>
        <p:nvSpPr>
          <p:cNvPr id="6" name="右中かっこ 5"/>
          <p:cNvSpPr/>
          <p:nvPr/>
        </p:nvSpPr>
        <p:spPr>
          <a:xfrm>
            <a:off x="4286248" y="3533094"/>
            <a:ext cx="357190" cy="857256"/>
          </a:xfrm>
          <a:prstGeom prst="rightBrace">
            <a:avLst>
              <a:gd name="adj1" fmla="val 6000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>
            <a:off x="4357686" y="4643446"/>
            <a:ext cx="357190" cy="857256"/>
          </a:xfrm>
          <a:prstGeom prst="rightBrace">
            <a:avLst>
              <a:gd name="adj1" fmla="val 6000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857752" y="3714752"/>
            <a:ext cx="4143404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+mn-ea"/>
              </a:rPr>
              <a:t>unrolltype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</a:rPr>
              <a:t>の設定に関わらず</a:t>
            </a:r>
            <a:endParaRPr kumimoji="1"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</a:rPr>
              <a:t>ループ内部の式同士の依存関係は</a:t>
            </a:r>
            <a:endParaRPr kumimoji="1"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考慮される</a:t>
            </a:r>
            <a:endParaRPr kumimoji="1"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857356" y="3929066"/>
            <a:ext cx="571504" cy="14287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00232" y="5072074"/>
            <a:ext cx="571504" cy="14287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429684" cy="78581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ループ間で独立した変数の宣言</a:t>
            </a:r>
            <a:r>
              <a:rPr lang="en-US" altLang="ja-JP" dirty="0" smtClean="0">
                <a:latin typeface="+mn-ea"/>
                <a:ea typeface="+mn-ea"/>
              </a:rPr>
              <a:t>  </a:t>
            </a:r>
            <a:r>
              <a:rPr kumimoji="1" lang="en-US" altLang="ja-JP" dirty="0" smtClean="0">
                <a:latin typeface="+mn-ea"/>
                <a:ea typeface="+mn-ea"/>
              </a:rPr>
              <a:t>	</a:t>
            </a:r>
            <a:r>
              <a:rPr kumimoji="1" lang="ja-JP" altLang="en-US" dirty="0" smtClean="0">
                <a:latin typeface="+mn-ea"/>
                <a:ea typeface="+mn-ea"/>
              </a:rPr>
              <a:t>～展開前～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2 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		     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any type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 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sumArray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0;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++ ) 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solidFill>
                  <a:srgbClr val="92D050"/>
                </a:solidFill>
                <a:latin typeface="+mn-ea"/>
                <a:cs typeface="Courier New" pitchFamily="49" charset="0"/>
              </a:rPr>
              <a:t>tmp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 = a[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</a:t>
            </a:r>
            <a:r>
              <a:rPr lang="en-US" altLang="ja-JP" dirty="0" err="1" smtClean="0">
                <a:solidFill>
                  <a:srgbClr val="92D050"/>
                </a:solidFill>
                <a:latin typeface="+mn-ea"/>
                <a:cs typeface="Courier New" pitchFamily="49" charset="0"/>
              </a:rPr>
              <a:t>tmp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* </a:t>
            </a:r>
            <a:r>
              <a:rPr lang="en-US" altLang="ja-JP" dirty="0" err="1" smtClean="0">
                <a:solidFill>
                  <a:srgbClr val="92D050"/>
                </a:solidFill>
                <a:latin typeface="+mn-ea"/>
                <a:cs typeface="Courier New" pitchFamily="49" charset="0"/>
              </a:rPr>
              <a:t>tmp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 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}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233208" y="3748866"/>
            <a:ext cx="278608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5019290" y="3643314"/>
            <a:ext cx="3857652" cy="27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</a:rPr>
              <a:t>ループ内部に記述した変数は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</a:rPr>
              <a:t>ループ毎に独立した変数として</a:t>
            </a:r>
            <a:endParaRPr kumimoji="1"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扱われる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↓</a:t>
            </a:r>
            <a:endParaRPr kumimoji="1"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</a:rPr>
              <a:t>展開数分変数がコピーされる</a:t>
            </a:r>
            <a:endParaRPr kumimoji="1"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2000" dirty="0" err="1" smtClean="0">
                <a:solidFill>
                  <a:schemeClr val="tx1"/>
                </a:solidFill>
                <a:latin typeface="+mn-ea"/>
              </a:rPr>
              <a:t>OpenMP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の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変数と</a:t>
            </a:r>
            <a:endParaRPr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同じ機能</a:t>
            </a:r>
            <a:endParaRPr kumimoji="1"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1071538" y="3686759"/>
            <a:ext cx="1428760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429684" cy="78581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ループ間で独立した変数の宣言</a:t>
            </a:r>
            <a:r>
              <a:rPr lang="en-US" altLang="ja-JP" dirty="0" smtClean="0">
                <a:latin typeface="+mn-ea"/>
                <a:ea typeface="+mn-ea"/>
              </a:rPr>
              <a:t>  </a:t>
            </a:r>
            <a:r>
              <a:rPr kumimoji="1" lang="en-US" altLang="ja-JP" dirty="0" smtClean="0">
                <a:latin typeface="+mn-ea"/>
                <a:ea typeface="+mn-ea"/>
              </a:rPr>
              <a:t>	</a:t>
            </a:r>
            <a:r>
              <a:rPr kumimoji="1" lang="ja-JP" altLang="en-US" dirty="0" smtClean="0">
                <a:latin typeface="+mn-ea"/>
                <a:ea typeface="+mn-ea"/>
              </a:rPr>
              <a:t>～展開後～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2 ,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  <a:cs typeface="Courier New" pitchFamily="49" charset="0"/>
              </a:rPr>
              <a:t>			    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simple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or </a:t>
            </a:r>
            <a:r>
              <a:rPr lang="en-US" altLang="ja-JP" sz="2000" dirty="0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pipeline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or </a:t>
            </a:r>
            <a:r>
              <a:rPr lang="en-US" altLang="ja-JP" sz="2000" dirty="0" err="1" smtClean="0">
                <a:solidFill>
                  <a:srgbClr val="00B0F0"/>
                </a:solidFill>
                <a:latin typeface="+mn-ea"/>
              </a:rPr>
              <a:t>pipelineWithoutDependency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sumArray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0;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+=2 ) 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solidFill>
                  <a:srgbClr val="92D050"/>
                </a:solidFill>
                <a:latin typeface="+mn-ea"/>
                <a:cs typeface="Courier New" pitchFamily="49" charset="0"/>
              </a:rPr>
              <a:t>tmp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 = a[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b[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</a:t>
            </a:r>
            <a:r>
              <a:rPr lang="en-US" altLang="ja-JP" dirty="0" err="1" smtClean="0">
                <a:solidFill>
                  <a:srgbClr val="92D050"/>
                </a:solidFill>
                <a:latin typeface="+mn-ea"/>
                <a:cs typeface="Courier New" pitchFamily="49" charset="0"/>
              </a:rPr>
              <a:t>tmp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*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tmp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copy1_tmp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= a[i+1];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      b[i+1] =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copy1_tmp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* tmp_copy1;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 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}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785918" y="4857760"/>
            <a:ext cx="1571636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571736" y="4857760"/>
            <a:ext cx="264320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5224305" y="4572008"/>
            <a:ext cx="3643306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  <a:latin typeface="+mn-ea"/>
              </a:rPr>
              <a:t>t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+mn-ea"/>
              </a:rPr>
              <a:t>mp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+mn-ea"/>
              </a:rPr>
              <a:t>からコピーされた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</a:rPr>
              <a:t>変数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/>
        </p:nvCxnSpPr>
        <p:spPr>
          <a:xfrm flipV="1">
            <a:off x="0" y="2357430"/>
            <a:ext cx="9144000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9492" y="2928934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9492" y="3500438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9492" y="4071942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9492" y="4786322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9492" y="5429264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9492" y="6072206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0" y="1785926"/>
            <a:ext cx="9144000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ループ展開によるパイプラインの構築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7292" y="1357298"/>
            <a:ext cx="819932" cy="928694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1000100" y="1357298"/>
            <a:ext cx="714380" cy="928694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857356" y="1357298"/>
            <a:ext cx="1034246" cy="928694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[i+1]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2966250" y="1357298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b[i+1]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4143372" y="1357298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[i+2]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5252266" y="1357298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b[i+2]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466712" y="1357298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[i+3]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7609720" y="1357298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b[i+3]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500034" y="2447530"/>
            <a:ext cx="819932" cy="1624412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500034" y="4286256"/>
            <a:ext cx="819932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線矢印コネクタ 34"/>
          <p:cNvCxnSpPr>
            <a:stCxn id="5" idx="4"/>
            <a:endCxn id="32" idx="1"/>
          </p:cNvCxnSpPr>
          <p:nvPr/>
        </p:nvCxnSpPr>
        <p:spPr>
          <a:xfrm rot="16200000" flipH="1">
            <a:off x="333971" y="2399279"/>
            <a:ext cx="399427" cy="1728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6" idx="4"/>
            <a:endCxn id="32" idx="7"/>
          </p:cNvCxnSpPr>
          <p:nvPr/>
        </p:nvCxnSpPr>
        <p:spPr>
          <a:xfrm rot="5400000">
            <a:off x="1078877" y="2407005"/>
            <a:ext cx="399427" cy="1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2" idx="4"/>
            <a:endCxn id="33" idx="0"/>
          </p:cNvCxnSpPr>
          <p:nvPr/>
        </p:nvCxnSpPr>
        <p:spPr>
          <a:xfrm rot="5400000">
            <a:off x="802843" y="4179099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571736" y="2428868"/>
            <a:ext cx="819932" cy="1643074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2419529" y="4286256"/>
            <a:ext cx="1124346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c[i+1]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直線矢印コネクタ 43"/>
          <p:cNvCxnSpPr>
            <a:stCxn id="17" idx="4"/>
          </p:cNvCxnSpPr>
          <p:nvPr/>
        </p:nvCxnSpPr>
        <p:spPr>
          <a:xfrm rot="16200000" flipH="1">
            <a:off x="2316372" y="2344098"/>
            <a:ext cx="414884" cy="298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8" idx="4"/>
            <a:endCxn id="42" idx="7"/>
          </p:cNvCxnSpPr>
          <p:nvPr/>
        </p:nvCxnSpPr>
        <p:spPr>
          <a:xfrm rot="5400000">
            <a:off x="3185734" y="2371851"/>
            <a:ext cx="383498" cy="21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2" idx="4"/>
            <a:endCxn id="43" idx="0"/>
          </p:cNvCxnSpPr>
          <p:nvPr/>
        </p:nvCxnSpPr>
        <p:spPr>
          <a:xfrm rot="5400000">
            <a:off x="2874545" y="4179099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4857752" y="2500306"/>
            <a:ext cx="819932" cy="157163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直線矢印コネクタ 48"/>
          <p:cNvCxnSpPr>
            <a:stCxn id="19" idx="4"/>
            <a:endCxn id="47" idx="1"/>
          </p:cNvCxnSpPr>
          <p:nvPr/>
        </p:nvCxnSpPr>
        <p:spPr>
          <a:xfrm rot="16200000" flipH="1">
            <a:off x="4596924" y="2349562"/>
            <a:ext cx="444475" cy="3173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0" idx="4"/>
            <a:endCxn id="47" idx="7"/>
          </p:cNvCxnSpPr>
          <p:nvPr/>
        </p:nvCxnSpPr>
        <p:spPr>
          <a:xfrm rot="5400000">
            <a:off x="5441262" y="2402339"/>
            <a:ext cx="444475" cy="21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7" idx="4"/>
            <a:endCxn id="58" idx="0"/>
          </p:cNvCxnSpPr>
          <p:nvPr/>
        </p:nvCxnSpPr>
        <p:spPr>
          <a:xfrm rot="5400000">
            <a:off x="5165227" y="4174433"/>
            <a:ext cx="20498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7143768" y="2428868"/>
            <a:ext cx="819932" cy="157163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直線矢印コネクタ 53"/>
          <p:cNvCxnSpPr>
            <a:stCxn id="21" idx="4"/>
            <a:endCxn id="52" idx="1"/>
          </p:cNvCxnSpPr>
          <p:nvPr/>
        </p:nvCxnSpPr>
        <p:spPr>
          <a:xfrm rot="16200000" flipH="1">
            <a:off x="6937321" y="2332505"/>
            <a:ext cx="373037" cy="2800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22" idx="4"/>
            <a:endCxn id="52" idx="7"/>
          </p:cNvCxnSpPr>
          <p:nvPr/>
        </p:nvCxnSpPr>
        <p:spPr>
          <a:xfrm rot="5400000">
            <a:off x="7798716" y="2330901"/>
            <a:ext cx="373037" cy="2832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2" idx="4"/>
            <a:endCxn id="60" idx="0"/>
          </p:cNvCxnSpPr>
          <p:nvPr/>
        </p:nvCxnSpPr>
        <p:spPr>
          <a:xfrm rot="5400000">
            <a:off x="7448182" y="4106056"/>
            <a:ext cx="2111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71472" y="5143512"/>
            <a:ext cx="8072494" cy="142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@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JRThrashUnroll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(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loopVariable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= “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”, 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unrollNum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=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4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,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unrolltype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=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copyLoopVar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)</a:t>
            </a:r>
          </a:p>
          <a:p>
            <a:endParaRPr lang="en-US" altLang="ja-JP" sz="800" dirty="0" smtClean="0">
              <a:solidFill>
                <a:schemeClr val="tx1"/>
              </a:solidFill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  for(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= 0; 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&lt;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++ ) {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       c[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] = a[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] * b[</a:t>
            </a:r>
            <a:r>
              <a:rPr lang="en-US" altLang="ja-JP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  }</a:t>
            </a:r>
          </a:p>
        </p:txBody>
      </p:sp>
      <p:sp>
        <p:nvSpPr>
          <p:cNvPr id="58" name="円/楕円 57"/>
          <p:cNvSpPr/>
          <p:nvPr/>
        </p:nvSpPr>
        <p:spPr>
          <a:xfrm>
            <a:off x="4705545" y="4276925"/>
            <a:ext cx="1124346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c[i+2]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6991561" y="4211608"/>
            <a:ext cx="1124346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c[i+3]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/>
        </p:nvCxnSpPr>
        <p:spPr>
          <a:xfrm flipV="1">
            <a:off x="0" y="2214554"/>
            <a:ext cx="9144000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9492" y="2786058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9492" y="3357562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9492" y="3929066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9492" y="4643446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9492" y="5286388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9492" y="5929330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0" y="1643050"/>
            <a:ext cx="9144000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ループ展開によるパイプラインの構築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1" lang="ja-JP" altLang="en-US" sz="2700" dirty="0" smtClean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ja-JP" altLang="en-US" sz="2700" dirty="0" smtClean="0">
                <a:solidFill>
                  <a:schemeClr val="tx1"/>
                </a:solidFill>
                <a:latin typeface="+mn-ea"/>
                <a:ea typeface="+mn-ea"/>
              </a:rPr>
              <a:t>スケジューリング例～</a:t>
            </a:r>
            <a:endParaRPr kumimoji="1" lang="ja-JP" altLang="en-US" sz="2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7292" y="1214422"/>
            <a:ext cx="819932" cy="928694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1000100" y="1214422"/>
            <a:ext cx="714380" cy="928694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928794" y="1785926"/>
            <a:ext cx="1034246" cy="928694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[i+1]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3037688" y="1785926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b[i+1]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4143372" y="2285992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[i+2]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5252266" y="2285992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b[i+2]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395274" y="2928934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[i+3]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7538282" y="2928934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b[i+3]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500034" y="2304654"/>
            <a:ext cx="819932" cy="1624412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500034" y="4143380"/>
            <a:ext cx="819932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線矢印コネクタ 34"/>
          <p:cNvCxnSpPr>
            <a:stCxn id="5" idx="4"/>
            <a:endCxn id="32" idx="1"/>
          </p:cNvCxnSpPr>
          <p:nvPr/>
        </p:nvCxnSpPr>
        <p:spPr>
          <a:xfrm rot="16200000" flipH="1">
            <a:off x="333971" y="2256403"/>
            <a:ext cx="399427" cy="1728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6" idx="4"/>
            <a:endCxn id="32" idx="7"/>
          </p:cNvCxnSpPr>
          <p:nvPr/>
        </p:nvCxnSpPr>
        <p:spPr>
          <a:xfrm rot="5400000">
            <a:off x="1078877" y="2264129"/>
            <a:ext cx="399427" cy="1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2" idx="4"/>
            <a:endCxn id="33" idx="0"/>
          </p:cNvCxnSpPr>
          <p:nvPr/>
        </p:nvCxnSpPr>
        <p:spPr>
          <a:xfrm rot="5400000">
            <a:off x="802843" y="4036223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643174" y="2857496"/>
            <a:ext cx="819932" cy="1643074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直線矢印コネクタ 43"/>
          <p:cNvCxnSpPr>
            <a:stCxn id="17" idx="4"/>
          </p:cNvCxnSpPr>
          <p:nvPr/>
        </p:nvCxnSpPr>
        <p:spPr>
          <a:xfrm rot="16200000" flipH="1">
            <a:off x="2387810" y="2772726"/>
            <a:ext cx="414884" cy="298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8" idx="4"/>
            <a:endCxn id="42" idx="7"/>
          </p:cNvCxnSpPr>
          <p:nvPr/>
        </p:nvCxnSpPr>
        <p:spPr>
          <a:xfrm rot="5400000">
            <a:off x="3257172" y="2800479"/>
            <a:ext cx="383498" cy="21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2" idx="4"/>
          </p:cNvCxnSpPr>
          <p:nvPr/>
        </p:nvCxnSpPr>
        <p:spPr>
          <a:xfrm rot="5400000">
            <a:off x="2910264" y="4643446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4857752" y="3429000"/>
            <a:ext cx="819932" cy="1785950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直線矢印コネクタ 48"/>
          <p:cNvCxnSpPr>
            <a:stCxn id="19" idx="4"/>
            <a:endCxn id="47" idx="1"/>
          </p:cNvCxnSpPr>
          <p:nvPr/>
        </p:nvCxnSpPr>
        <p:spPr>
          <a:xfrm rot="16200000" flipH="1">
            <a:off x="4581231" y="3293949"/>
            <a:ext cx="475860" cy="3173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0" idx="4"/>
            <a:endCxn id="47" idx="7"/>
          </p:cNvCxnSpPr>
          <p:nvPr/>
        </p:nvCxnSpPr>
        <p:spPr>
          <a:xfrm rot="5400000">
            <a:off x="5425569" y="3346726"/>
            <a:ext cx="475860" cy="21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7" idx="4"/>
          </p:cNvCxnSpPr>
          <p:nvPr/>
        </p:nvCxnSpPr>
        <p:spPr>
          <a:xfrm rot="5400000">
            <a:off x="5160561" y="532210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7072330" y="4000504"/>
            <a:ext cx="819932" cy="1857388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直線矢印コネクタ 53"/>
          <p:cNvCxnSpPr>
            <a:stCxn id="21" idx="4"/>
            <a:endCxn id="52" idx="1"/>
          </p:cNvCxnSpPr>
          <p:nvPr/>
        </p:nvCxnSpPr>
        <p:spPr>
          <a:xfrm rot="16200000" flipH="1">
            <a:off x="6844959" y="3925065"/>
            <a:ext cx="414884" cy="2800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22" idx="4"/>
            <a:endCxn id="52" idx="7"/>
          </p:cNvCxnSpPr>
          <p:nvPr/>
        </p:nvCxnSpPr>
        <p:spPr>
          <a:xfrm rot="5400000">
            <a:off x="7706354" y="3923461"/>
            <a:ext cx="414884" cy="2832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2" idx="4"/>
          </p:cNvCxnSpPr>
          <p:nvPr/>
        </p:nvCxnSpPr>
        <p:spPr>
          <a:xfrm rot="5400000">
            <a:off x="7375139" y="5965049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8501090" y="114298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+mn-ea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8501090" y="1714488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8501090" y="2285992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8501090" y="2857496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8501090" y="3429000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8491759" y="4143380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8501090" y="4786322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7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8501090" y="542926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8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643570" y="1198970"/>
            <a:ext cx="2466216" cy="3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コントロールステップ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/>
          <p:cNvCxnSpPr/>
          <p:nvPr/>
        </p:nvCxnSpPr>
        <p:spPr>
          <a:xfrm>
            <a:off x="8109786" y="1413284"/>
            <a:ext cx="571504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/楕円 56"/>
          <p:cNvSpPr/>
          <p:nvPr/>
        </p:nvSpPr>
        <p:spPr>
          <a:xfrm>
            <a:off x="2481636" y="4795653"/>
            <a:ext cx="1124346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c[i+1]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696214" y="5438595"/>
            <a:ext cx="1124346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c[i+2]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6920123" y="6090868"/>
            <a:ext cx="1124346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c[i+3]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501058" y="6072206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+mn-ea"/>
              </a:rPr>
              <a:t>9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57158" y="5643578"/>
            <a:ext cx="3714776" cy="1000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</a:rPr>
              <a:t>スループット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</a:rPr>
              <a:t>の乗算器を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</a:rPr>
              <a:t>つ</a:t>
            </a:r>
            <a:endParaRPr kumimoji="1"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</a:rPr>
              <a:t>用い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てスケジューリングした場合</a:t>
            </a:r>
            <a:endParaRPr kumimoji="1" lang="ja-JP" altLang="en-US" sz="20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/>
        </p:nvCxnSpPr>
        <p:spPr>
          <a:xfrm flipV="1">
            <a:off x="0" y="2214554"/>
            <a:ext cx="9144000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9492" y="2786058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9492" y="3357562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9492" y="3929066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9492" y="4643446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9492" y="5286388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9492" y="5929330"/>
            <a:ext cx="9134508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0" y="1643050"/>
            <a:ext cx="9144000" cy="714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ループ展開によるパイプラインの構築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1" lang="ja-JP" altLang="en-US" sz="2700" dirty="0" smtClean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ja-JP" altLang="en-US" sz="2700" dirty="0" smtClean="0">
                <a:solidFill>
                  <a:schemeClr val="tx1"/>
                </a:solidFill>
                <a:latin typeface="+mn-ea"/>
                <a:ea typeface="+mn-ea"/>
              </a:rPr>
              <a:t>スケジューリング例～</a:t>
            </a:r>
            <a:endParaRPr kumimoji="1" lang="ja-JP" altLang="en-US" sz="2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7292" y="1214422"/>
            <a:ext cx="819932" cy="928694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1000100" y="1214422"/>
            <a:ext cx="714380" cy="928694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928794" y="1785926"/>
            <a:ext cx="1034246" cy="928694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[i+1]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3037688" y="1785926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b[i+1]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4143372" y="2285992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[i+2]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5252266" y="2285992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b[i+2]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395274" y="2928934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[i+3]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7538282" y="2928934"/>
            <a:ext cx="1034246" cy="928694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b[i+3]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500034" y="2304654"/>
            <a:ext cx="819932" cy="1624412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500034" y="4143380"/>
            <a:ext cx="819932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</a:t>
            </a:r>
            <a:r>
              <a:rPr kumimoji="1" lang="en-US" altLang="ja-JP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線矢印コネクタ 34"/>
          <p:cNvCxnSpPr>
            <a:stCxn id="5" idx="4"/>
            <a:endCxn id="32" idx="1"/>
          </p:cNvCxnSpPr>
          <p:nvPr/>
        </p:nvCxnSpPr>
        <p:spPr>
          <a:xfrm rot="16200000" flipH="1">
            <a:off x="333971" y="2256403"/>
            <a:ext cx="399427" cy="1728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6" idx="4"/>
            <a:endCxn id="32" idx="7"/>
          </p:cNvCxnSpPr>
          <p:nvPr/>
        </p:nvCxnSpPr>
        <p:spPr>
          <a:xfrm rot="5400000">
            <a:off x="1078877" y="2264129"/>
            <a:ext cx="399427" cy="1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2" idx="4"/>
            <a:endCxn id="33" idx="0"/>
          </p:cNvCxnSpPr>
          <p:nvPr/>
        </p:nvCxnSpPr>
        <p:spPr>
          <a:xfrm rot="5400000">
            <a:off x="802843" y="4036223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2643174" y="2857496"/>
            <a:ext cx="819932" cy="1643074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直線矢印コネクタ 43"/>
          <p:cNvCxnSpPr>
            <a:stCxn id="17" idx="4"/>
          </p:cNvCxnSpPr>
          <p:nvPr/>
        </p:nvCxnSpPr>
        <p:spPr>
          <a:xfrm rot="16200000" flipH="1">
            <a:off x="2387810" y="2772726"/>
            <a:ext cx="414884" cy="298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8" idx="4"/>
            <a:endCxn id="42" idx="7"/>
          </p:cNvCxnSpPr>
          <p:nvPr/>
        </p:nvCxnSpPr>
        <p:spPr>
          <a:xfrm rot="5400000">
            <a:off x="3257172" y="2800479"/>
            <a:ext cx="383498" cy="21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2" idx="4"/>
          </p:cNvCxnSpPr>
          <p:nvPr/>
        </p:nvCxnSpPr>
        <p:spPr>
          <a:xfrm rot="5400000">
            <a:off x="2910264" y="4643446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4857752" y="3429000"/>
            <a:ext cx="819932" cy="1785950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直線矢印コネクタ 48"/>
          <p:cNvCxnSpPr>
            <a:stCxn id="19" idx="4"/>
            <a:endCxn id="47" idx="1"/>
          </p:cNvCxnSpPr>
          <p:nvPr/>
        </p:nvCxnSpPr>
        <p:spPr>
          <a:xfrm rot="16200000" flipH="1">
            <a:off x="4581231" y="3293949"/>
            <a:ext cx="475860" cy="3173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0" idx="4"/>
            <a:endCxn id="47" idx="7"/>
          </p:cNvCxnSpPr>
          <p:nvPr/>
        </p:nvCxnSpPr>
        <p:spPr>
          <a:xfrm rot="5400000">
            <a:off x="5425569" y="3346726"/>
            <a:ext cx="475860" cy="21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7" idx="4"/>
          </p:cNvCxnSpPr>
          <p:nvPr/>
        </p:nvCxnSpPr>
        <p:spPr>
          <a:xfrm rot="5400000">
            <a:off x="5160561" y="5322107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7072330" y="4000504"/>
            <a:ext cx="819932" cy="1857388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  <a:latin typeface="+mn-ea"/>
              </a:rPr>
              <a:t>×</a:t>
            </a:r>
            <a:endParaRPr kumimoji="1" lang="ja-JP" altLang="en-US" sz="4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直線矢印コネクタ 53"/>
          <p:cNvCxnSpPr>
            <a:stCxn id="21" idx="4"/>
            <a:endCxn id="52" idx="1"/>
          </p:cNvCxnSpPr>
          <p:nvPr/>
        </p:nvCxnSpPr>
        <p:spPr>
          <a:xfrm rot="16200000" flipH="1">
            <a:off x="6844959" y="3925065"/>
            <a:ext cx="414884" cy="2800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22" idx="4"/>
            <a:endCxn id="52" idx="7"/>
          </p:cNvCxnSpPr>
          <p:nvPr/>
        </p:nvCxnSpPr>
        <p:spPr>
          <a:xfrm rot="5400000">
            <a:off x="7706354" y="3923461"/>
            <a:ext cx="414884" cy="2832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2" idx="4"/>
          </p:cNvCxnSpPr>
          <p:nvPr/>
        </p:nvCxnSpPr>
        <p:spPr>
          <a:xfrm rot="5400000">
            <a:off x="7375139" y="5965049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8501090" y="114298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+mn-ea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8501090" y="1714488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8501090" y="2285992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8501090" y="2857496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8501090" y="3429000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5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8491759" y="4143380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6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8501090" y="4786322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7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8501090" y="542926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8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643570" y="1198970"/>
            <a:ext cx="2466216" cy="39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コントロールステップ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/>
          <p:cNvCxnSpPr/>
          <p:nvPr/>
        </p:nvCxnSpPr>
        <p:spPr>
          <a:xfrm>
            <a:off x="8109786" y="1413284"/>
            <a:ext cx="571504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rot="16200000" flipV="1">
            <a:off x="178563" y="3250405"/>
            <a:ext cx="2286016" cy="785818"/>
          </a:xfrm>
          <a:prstGeom prst="straightConnector1">
            <a:avLst/>
          </a:prstGeom>
          <a:ln w="25400">
            <a:solidFill>
              <a:srgbClr val="FF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5400000" flipH="1" flipV="1">
            <a:off x="1714480" y="3571876"/>
            <a:ext cx="1571636" cy="857256"/>
          </a:xfrm>
          <a:prstGeom prst="straightConnector1">
            <a:avLst/>
          </a:prstGeom>
          <a:ln w="25400">
            <a:solidFill>
              <a:srgbClr val="FF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2214546" y="3786190"/>
            <a:ext cx="3000396" cy="1000132"/>
          </a:xfrm>
          <a:prstGeom prst="straightConnector1">
            <a:avLst/>
          </a:prstGeom>
          <a:ln w="25400">
            <a:solidFill>
              <a:srgbClr val="FF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76" idx="3"/>
          </p:cNvCxnSpPr>
          <p:nvPr/>
        </p:nvCxnSpPr>
        <p:spPr>
          <a:xfrm flipV="1">
            <a:off x="2400867" y="4286258"/>
            <a:ext cx="5000661" cy="1428758"/>
          </a:xfrm>
          <a:prstGeom prst="straightConnector1">
            <a:avLst/>
          </a:prstGeom>
          <a:ln w="25400">
            <a:solidFill>
              <a:srgbClr val="FF000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142844" y="4786322"/>
            <a:ext cx="2258023" cy="1857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スループットが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の</a:t>
            </a:r>
            <a:endParaRPr kumimoji="1"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乗算器に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毎クロック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演算を行わせる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ことが可能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+mn-ea"/>
              </a:rPr>
              <a:t>↓</a:t>
            </a:r>
            <a:endParaRPr kumimoji="1" lang="en-US" altLang="ja-JP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演算密度の向上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2481636" y="4792443"/>
            <a:ext cx="1124346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c[i+1]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4696214" y="5435385"/>
            <a:ext cx="1124346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c[i+2]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6920123" y="6087658"/>
            <a:ext cx="1124346" cy="500066"/>
          </a:xfrm>
          <a:prstGeom prst="ellipse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+mn-ea"/>
              </a:rPr>
              <a:t>c[i+3]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501090" y="5929330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+mn-ea"/>
              </a:rPr>
              <a:t>9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ループ展開の指定の仕方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142844" y="1219200"/>
            <a:ext cx="9001156" cy="5067320"/>
          </a:xfrm>
        </p:spPr>
        <p:txBody>
          <a:bodyPr/>
          <a:lstStyle/>
          <a:p>
            <a:r>
              <a:rPr lang="en-US" altLang="ja-JP" sz="2400" dirty="0" smtClean="0">
                <a:latin typeface="+mn-ea"/>
              </a:rPr>
              <a:t>JRThrashUnroll.java </a:t>
            </a:r>
            <a:r>
              <a:rPr lang="ja-JP" altLang="en-US" sz="2400" dirty="0" smtClean="0">
                <a:latin typeface="+mn-ea"/>
              </a:rPr>
              <a:t>に定義された </a:t>
            </a:r>
            <a:r>
              <a:rPr lang="en-US" altLang="ja-JP" sz="2400" dirty="0" err="1" smtClean="0">
                <a:latin typeface="+mn-ea"/>
              </a:rPr>
              <a:t>JRThrashUnroll</a:t>
            </a:r>
            <a:r>
              <a:rPr lang="ja-JP" altLang="en-US" sz="2400" dirty="0" smtClean="0">
                <a:latin typeface="+mn-ea"/>
              </a:rPr>
              <a:t> アノテーション</a:t>
            </a:r>
            <a:endParaRPr lang="en-US" altLang="ja-JP" sz="2400" dirty="0" smtClean="0">
              <a:latin typeface="+mn-ea"/>
            </a:endParaRPr>
          </a:p>
          <a:p>
            <a:pPr>
              <a:buNone/>
            </a:pPr>
            <a:r>
              <a:rPr lang="en-US" altLang="ja-JP" sz="2400" dirty="0" smtClean="0">
                <a:latin typeface="+mn-ea"/>
              </a:rPr>
              <a:t>	</a:t>
            </a:r>
            <a:r>
              <a:rPr lang="ja-JP" altLang="en-US" sz="2400" dirty="0" smtClean="0">
                <a:latin typeface="+mn-ea"/>
              </a:rPr>
              <a:t>を使用する</a:t>
            </a:r>
            <a:endParaRPr lang="en-US" altLang="ja-JP" sz="2400" dirty="0" smtClean="0">
              <a:latin typeface="+mn-ea"/>
            </a:endParaRPr>
          </a:p>
          <a:p>
            <a:endParaRPr kumimoji="1" lang="en-US" altLang="ja-JP" sz="800" dirty="0" smtClean="0">
              <a:latin typeface="+mn-ea"/>
            </a:endParaRPr>
          </a:p>
          <a:p>
            <a:r>
              <a:rPr kumimoji="1" lang="ja-JP" altLang="en-US" sz="2400" dirty="0" smtClean="0">
                <a:latin typeface="+mn-ea"/>
              </a:rPr>
              <a:t>展開したいループを含む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+mn-ea"/>
              </a:rPr>
              <a:t>メソッド</a:t>
            </a:r>
            <a:r>
              <a:rPr kumimoji="1" lang="ja-JP" altLang="en-US" sz="2400" dirty="0" smtClean="0">
                <a:latin typeface="+mn-ea"/>
              </a:rPr>
              <a:t>に対し</a:t>
            </a:r>
            <a:r>
              <a:rPr kumimoji="1" lang="en-US" altLang="ja-JP" sz="2400" dirty="0" smtClean="0">
                <a:latin typeface="+mn-ea"/>
              </a:rPr>
              <a:t>, </a:t>
            </a:r>
            <a:r>
              <a:rPr kumimoji="1" lang="ja-JP" altLang="en-US" sz="2400" dirty="0" smtClean="0">
                <a:latin typeface="+mn-ea"/>
              </a:rPr>
              <a:t>アノテーションを記述する</a:t>
            </a:r>
            <a:endParaRPr kumimoji="1" lang="en-US" altLang="ja-JP" sz="2400" dirty="0" smtClean="0">
              <a:latin typeface="+mn-ea"/>
            </a:endParaRPr>
          </a:p>
          <a:p>
            <a:endParaRPr lang="en-US" altLang="ja-JP" sz="8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ループ展開で指定できる内容は</a:t>
            </a:r>
            <a:r>
              <a:rPr lang="en-US" altLang="ja-JP" sz="2400" dirty="0" smtClean="0">
                <a:latin typeface="+mn-ea"/>
              </a:rPr>
              <a:t>, </a:t>
            </a:r>
            <a:r>
              <a:rPr lang="ja-JP" altLang="en-US" sz="2400" dirty="0" smtClean="0">
                <a:latin typeface="+mn-ea"/>
              </a:rPr>
              <a:t>以下の</a:t>
            </a:r>
            <a:r>
              <a:rPr lang="en-US" altLang="ja-JP" sz="2400" dirty="0" smtClean="0">
                <a:latin typeface="+mn-ea"/>
              </a:rPr>
              <a:t>3</a:t>
            </a:r>
            <a:r>
              <a:rPr lang="ja-JP" altLang="en-US" sz="2400" dirty="0" smtClean="0">
                <a:latin typeface="+mn-ea"/>
              </a:rPr>
              <a:t>つ </a:t>
            </a:r>
            <a:endParaRPr lang="en-US" altLang="ja-JP" sz="2400" dirty="0" smtClean="0">
              <a:latin typeface="+mn-ea"/>
            </a:endParaRPr>
          </a:p>
          <a:p>
            <a:pPr lvl="1"/>
            <a:endParaRPr lang="en-US" altLang="ja-JP" sz="800" dirty="0" smtClean="0">
              <a:latin typeface="+mn-ea"/>
            </a:endParaRPr>
          </a:p>
          <a:p>
            <a:pPr lvl="1"/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展開するループのループ変数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展開数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ja-JP" altLang="en-US" sz="2400" b="1" dirty="0" smtClean="0">
                <a:solidFill>
                  <a:schemeClr val="tx1"/>
                </a:solidFill>
                <a:latin typeface="+mn-ea"/>
              </a:rPr>
              <a:t>ループの展開方法</a:t>
            </a:r>
            <a:endParaRPr lang="en-US" altLang="ja-JP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+mn-ea"/>
                <a:ea typeface="+mn-ea"/>
              </a:rPr>
              <a:t>ループ展開記述例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8530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(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	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”,	 // 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ループ変数名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	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N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, 	 // 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展開数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	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.simple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)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//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展開方法の指定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 </a:t>
            </a:r>
          </a:p>
          <a:p>
            <a:pPr>
              <a:buNone/>
            </a:pPr>
            <a:endParaRPr lang="en-US" altLang="ja-JP" sz="800" b="1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addArray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	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= 0; 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Exp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) {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	//Exp -&gt; 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式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		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ax[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}</a:t>
            </a:r>
          </a:p>
          <a:p>
            <a:pPr>
              <a:buNone/>
            </a:pPr>
            <a:endParaRPr kumimoji="1" lang="en-US" altLang="ja-JP" dirty="0" smtClean="0">
              <a:latin typeface="+mn-ea"/>
            </a:endParaRPr>
          </a:p>
          <a:p>
            <a:pPr>
              <a:buNone/>
            </a:pP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3</a:t>
            </a:r>
            <a:r>
              <a:rPr kumimoji="1" lang="ja-JP" altLang="en-US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種類のループ展開方法</a:t>
            </a:r>
            <a:endParaRPr kumimoji="1" lang="ja-JP" altLang="en-US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572164"/>
          </a:xfrm>
        </p:spPr>
        <p:txBody>
          <a:bodyPr>
            <a:normAutofit/>
          </a:bodyPr>
          <a:lstStyle/>
          <a:p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アノテーションの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に指定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可能</a:t>
            </a:r>
            <a:r>
              <a:rPr lang="ja-JP" altLang="en-US" sz="22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な</a:t>
            </a:r>
            <a:r>
              <a:rPr lang="ja-JP" altLang="en-US" sz="22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値には以下</a:t>
            </a:r>
            <a:r>
              <a:rPr lang="ja-JP" altLang="en-US" sz="22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の</a:t>
            </a:r>
            <a:r>
              <a:rPr lang="en-US" altLang="ja-JP" sz="22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4</a:t>
            </a:r>
            <a:r>
              <a:rPr lang="ja-JP" altLang="en-US" sz="22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つがある</a:t>
            </a:r>
            <a:endParaRPr lang="en-US" altLang="ja-JP" sz="22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>
              <a:buNone/>
            </a:pPr>
            <a:endParaRPr kumimoji="1" lang="en-US" altLang="ja-JP" sz="8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lvl="1"/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JRThrash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.</a:t>
            </a:r>
            <a:r>
              <a:rPr lang="en-US" altLang="ja-JP" sz="1800" b="1" i="1" dirty="0" err="1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simple</a:t>
            </a:r>
            <a:endParaRPr lang="en-US" altLang="ja-JP" sz="1800" b="1" i="1" dirty="0" smtClean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None/>
            </a:pPr>
            <a:r>
              <a:rPr lang="en-US" altLang="ja-JP" sz="1800" b="1" i="1" dirty="0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		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ループ本体とループ更新部をまとめて展開数分コピー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する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None/>
            </a:pPr>
            <a:endParaRPr lang="en-US" altLang="ja-JP" sz="800" b="1" i="1" dirty="0" smtClean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/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JRThrash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.</a:t>
            </a:r>
            <a:r>
              <a:rPr lang="en-US" altLang="ja-JP" sz="1800" b="1" i="1" dirty="0" err="1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copyLoopVar</a:t>
            </a:r>
            <a:r>
              <a:rPr lang="en-US" altLang="ja-JP" sz="1800" b="1" i="1" dirty="0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	</a:t>
            </a:r>
            <a:r>
              <a:rPr lang="en-US" altLang="ja-JP" sz="18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ja-JP" altLang="en-US" sz="18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←</a:t>
            </a:r>
            <a:r>
              <a:rPr lang="ja-JP" altLang="en-US" sz="18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お勧め</a:t>
            </a:r>
            <a:r>
              <a:rPr lang="en-US" altLang="ja-JP" sz="18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pPr lvl="1">
              <a:buNone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		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ループ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本体とループ更新部をまとめて展開数分コピー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する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None/>
            </a:pPr>
            <a:r>
              <a:rPr lang="en-US" altLang="ja-JP" sz="1800" b="1" i="1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	</a:t>
            </a:r>
            <a:r>
              <a:rPr lang="en-US" altLang="ja-JP" sz="1800" b="1" i="1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	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ループ変数をコピーし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,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ループ内部のループ変数に割り当てる</a:t>
            </a:r>
            <a:endParaRPr lang="en-US" altLang="ja-JP" sz="1800" dirty="0" smtClean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/>
            <a:endParaRPr lang="en-US" altLang="ja-JP" sz="800" b="1" i="1" dirty="0" smtClean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/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JRThrash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.</a:t>
            </a:r>
            <a:r>
              <a:rPr lang="en-US" altLang="ja-JP" sz="1800" b="1" i="1" dirty="0" err="1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modifyLoopVar</a:t>
            </a:r>
            <a:endParaRPr lang="en-US" altLang="ja-JP" sz="1800" b="1" i="1" dirty="0" smtClean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None/>
            </a:pPr>
            <a:r>
              <a:rPr lang="en-US" altLang="ja-JP" sz="1800" b="1" i="1" dirty="0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		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ループ本体を展開数分コピーし，コピーした式の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None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		</a:t>
            </a:r>
            <a:r>
              <a:rPr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ループ変数（</a:t>
            </a:r>
            <a:r>
              <a:rPr lang="en-US" altLang="ja-JP" sz="1800" b="1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loopVariable</a:t>
            </a:r>
            <a:r>
              <a:rPr lang="ja-JP" altLang="en-US" sz="1800" b="1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） 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ＭＳ Ｐゴシック" pitchFamily="50" charset="-128"/>
                <a:cs typeface="Courier New" pitchFamily="49" charset="0"/>
              </a:rPr>
              <a:t>をループ更新部に応じて変更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ＭＳ Ｐゴシック" pitchFamily="50" charset="-128"/>
                <a:cs typeface="Courier New" pitchFamily="49" charset="0"/>
              </a:rPr>
              <a:t>する</a:t>
            </a:r>
            <a:endParaRPr lang="en-US" altLang="ja-JP" sz="18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/>
            <a:endParaRPr lang="en-US" altLang="ja-JP" sz="800" b="1" i="1" dirty="0" smtClean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/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JRThrash</a:t>
            </a:r>
            <a:r>
              <a:rPr lang="en-US" altLang="ja-JP" sz="1800" dirty="0" err="1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.</a:t>
            </a:r>
            <a:r>
              <a:rPr lang="en-US" altLang="ja-JP" sz="1800" b="1" i="1" dirty="0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n-US" altLang="ja-JP" sz="1800" b="1" i="1" dirty="0" err="1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modifyLoopVar_independentIterator</a:t>
            </a:r>
            <a:endParaRPr lang="en-US" altLang="ja-JP" sz="1800" b="1" i="1" dirty="0" smtClean="0">
              <a:solidFill>
                <a:srgbClr val="00B0F0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None/>
            </a:pPr>
            <a:r>
              <a:rPr kumimoji="1" lang="en-US" altLang="ja-JP" sz="1800" b="1" i="1" dirty="0" smtClean="0">
                <a:solidFill>
                  <a:srgbClr val="00B0F0"/>
                </a:solidFill>
                <a:latin typeface="ＭＳ Ｐゴシック" pitchFamily="50" charset="-128"/>
                <a:ea typeface="ＭＳ Ｐゴシック" pitchFamily="50" charset="-128"/>
              </a:rPr>
              <a:t>	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	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展開方法は 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pipeline 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と同じであるが，展開した式同士の</a:t>
            </a:r>
            <a:endParaRPr kumimoji="1" lang="en-US" altLang="ja-JP" sz="1800" dirty="0" smtClean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  <a:p>
            <a:pPr lvl="1">
              <a:buNone/>
            </a:pPr>
            <a:r>
              <a:rPr lang="en-US" altLang="ja-JP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		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依存関係を考慮しない</a:t>
            </a:r>
            <a:endParaRPr kumimoji="1" lang="ja-JP" altLang="en-US" sz="18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85712"/>
            <a:ext cx="8572560" cy="857272"/>
          </a:xfrm>
        </p:spPr>
        <p:txBody>
          <a:bodyPr>
            <a:noAutofit/>
          </a:bodyPr>
          <a:lstStyle/>
          <a:p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展開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前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ループの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形 </a:t>
            </a:r>
            <a:r>
              <a:rPr lang="en-US" altLang="ja-JP" sz="37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3700" dirty="0" smtClean="0">
                <a:solidFill>
                  <a:schemeClr val="tx1"/>
                </a:solidFill>
                <a:latin typeface="+mn-ea"/>
              </a:rPr>
              <a:t>simple)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</a:rPr>
              <a:t> </a:t>
            </a:r>
            <a:endParaRPr kumimoji="1" lang="ja-JP" altLang="en-US" sz="3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929718" cy="57150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</a:t>
            </a:r>
            <a:r>
              <a:rPr lang="en-US" altLang="ja-JP" sz="22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N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		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2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simple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 </a:t>
            </a: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addArray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( )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= 0; 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Exp; )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 //Exp -&gt; 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任意の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式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ax[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85712"/>
            <a:ext cx="8572560" cy="857272"/>
          </a:xfrm>
        </p:spPr>
        <p:txBody>
          <a:bodyPr>
            <a:noAutofit/>
          </a:bodyPr>
          <a:lstStyle/>
          <a:p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展開後のループの形 </a:t>
            </a:r>
            <a:r>
              <a:rPr lang="en-US" altLang="ja-JP" sz="3700" dirty="0" smtClean="0">
                <a:solidFill>
                  <a:schemeClr val="tx1"/>
                </a:solidFill>
                <a:latin typeface="+mn-ea"/>
                <a:ea typeface="+mn-ea"/>
              </a:rPr>
              <a:t>(simple)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kumimoji="1" lang="ja-JP" altLang="en-US" sz="3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9144000" cy="57150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ja-JP" sz="2200" b="1" dirty="0" smtClean="0">
                <a:solidFill>
                  <a:srgbClr val="00B0F0"/>
                </a:solidFill>
                <a:latin typeface="+mn-ea"/>
              </a:rPr>
              <a:t>simple </a:t>
            </a:r>
            <a:r>
              <a:rPr lang="ja-JP" altLang="en-US" sz="2200" dirty="0" smtClean="0">
                <a:latin typeface="+mn-ea"/>
              </a:rPr>
              <a:t>を</a:t>
            </a:r>
            <a:r>
              <a:rPr lang="ja-JP" altLang="en-US" sz="2200" dirty="0" smtClean="0">
                <a:latin typeface="+mn-ea"/>
              </a:rPr>
              <a:t>指定し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展開したループは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,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JavaRock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-Thrash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内部で以下のよう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に変換</a:t>
            </a:r>
            <a:r>
              <a:rPr lang="ja-JP" altLang="en-US" sz="2200" dirty="0" smtClean="0">
                <a:latin typeface="+mn-ea"/>
                <a:cs typeface="Courier New" pitchFamily="49" charset="0"/>
              </a:rPr>
              <a:t>される</a:t>
            </a:r>
            <a:endParaRPr lang="en-US" altLang="ja-JP" sz="22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</a:t>
            </a:r>
            <a:r>
              <a:rPr lang="en-US" altLang="ja-JP" sz="22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N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		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2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simple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)  </a:t>
            </a: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addArray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( )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= 0; 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 ) { //Exp -&gt; 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式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ax[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Exp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900" dirty="0" smtClean="0">
                <a:latin typeface="+mn-ea"/>
                <a:cs typeface="Courier New" pitchFamily="49" charset="0"/>
              </a:rPr>
              <a:t> </a:t>
            </a:r>
            <a:endParaRPr lang="en-US" altLang="ja-JP" sz="9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ax[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  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Exp;</a:t>
            </a:r>
          </a:p>
          <a:p>
            <a:pPr>
              <a:buNone/>
            </a:pPr>
            <a:r>
              <a:rPr lang="en-US" altLang="ja-JP" sz="2000" dirty="0" smtClean="0">
                <a:latin typeface="+mn-ea"/>
                <a:cs typeface="Courier New" pitchFamily="49" charset="0"/>
              </a:rPr>
              <a:t>				…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}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4071934" y="4572008"/>
            <a:ext cx="357190" cy="1000132"/>
          </a:xfrm>
          <a:prstGeom prst="rightBrace">
            <a:avLst>
              <a:gd name="adj1" fmla="val 6000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43438" y="4857760"/>
            <a:ext cx="228601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コピーされた式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429684" cy="785818"/>
          </a:xfrm>
        </p:spPr>
        <p:txBody>
          <a:bodyPr>
            <a:normAutofit/>
          </a:bodyPr>
          <a:lstStyle/>
          <a:p>
            <a:r>
              <a:rPr lang="en-US" altLang="ja-JP" sz="3700" dirty="0" smtClean="0">
                <a:solidFill>
                  <a:schemeClr val="tx1"/>
                </a:solidFill>
                <a:latin typeface="+mn-ea"/>
                <a:ea typeface="+mn-ea"/>
              </a:rPr>
              <a:t>simple </a:t>
            </a:r>
            <a:r>
              <a:rPr kumimoji="1"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ループ展開例</a:t>
            </a:r>
            <a:endParaRPr kumimoji="1" lang="ja-JP" altLang="en-US" sz="3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コンテンツ プレースホルダ 4"/>
          <p:cNvSpPr txBox="1">
            <a:spLocks/>
          </p:cNvSpPr>
          <p:nvPr/>
        </p:nvSpPr>
        <p:spPr>
          <a:xfrm>
            <a:off x="5214974" y="1142984"/>
            <a:ext cx="3786182" cy="5715016"/>
          </a:xfrm>
          <a:prstGeom prst="rect">
            <a:avLst/>
          </a:prstGeom>
        </p:spPr>
        <p:txBody>
          <a:bodyPr vert="horz" lIns="95752" tIns="47875" rIns="95752" bIns="47875">
            <a:noAutofit/>
          </a:bodyPr>
          <a:lstStyle/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for(</a:t>
            </a:r>
            <a:r>
              <a:rPr kumimoji="1" lang="en-US" altLang="ja-JP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int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</a:t>
            </a:r>
            <a:r>
              <a:rPr kumimoji="1" lang="en-US" altLang="ja-JP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=0; </a:t>
            </a:r>
            <a:r>
              <a:rPr kumimoji="1" lang="en-US" altLang="ja-JP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&lt;16;</a:t>
            </a:r>
            <a:r>
              <a:rPr kumimoji="1" lang="en-US" altLang="ja-JP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 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 ) {</a:t>
            </a: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c[</a:t>
            </a:r>
            <a:r>
              <a:rPr lang="en-US" altLang="ja-JP" sz="28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 a[</a:t>
            </a:r>
            <a:r>
              <a:rPr kumimoji="1" lang="en-US" altLang="ja-JP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* b[</a:t>
            </a:r>
            <a:r>
              <a:rPr kumimoji="1" lang="en-US" altLang="ja-JP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++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c[</a:t>
            </a:r>
            <a:r>
              <a:rPr lang="en-US" altLang="ja-JP" sz="24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 a[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* b[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++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c[</a:t>
            </a:r>
            <a:r>
              <a:rPr lang="en-US" altLang="ja-JP" sz="24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 a[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* b[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++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lvl="0" indent="-35907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c[</a:t>
            </a:r>
            <a:r>
              <a:rPr lang="en-US" altLang="ja-JP" sz="24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= a[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 * b[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];</a:t>
            </a:r>
          </a:p>
          <a:p>
            <a:pPr marL="359070" lvl="0" indent="-359070" defTabSz="9144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	++</a:t>
            </a:r>
            <a:r>
              <a:rPr lang="en-US" altLang="ja-JP" sz="27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i</a:t>
            </a:r>
            <a:r>
              <a:rPr lang="en-US" altLang="ja-JP" sz="2700" dirty="0" smtClean="0"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;</a:t>
            </a:r>
            <a:endParaRPr lang="en-US" altLang="ja-JP" sz="2700" dirty="0" smtClean="0">
              <a:latin typeface="ＭＳ Ｐゴシック" pitchFamily="50" charset="-128"/>
              <a:ea typeface="ＭＳ Ｐゴシック" pitchFamily="50" charset="-128"/>
              <a:cs typeface="Courier New" pitchFamily="49" charset="0"/>
            </a:endParaRPr>
          </a:p>
          <a:p>
            <a:pPr marL="359070" marR="0" lvl="0" indent="-3590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  <a:cs typeface="Courier New" pitchFamily="49" charset="0"/>
              </a:rPr>
              <a:t>}</a:t>
            </a:r>
          </a:p>
        </p:txBody>
      </p:sp>
      <p:sp>
        <p:nvSpPr>
          <p:cNvPr id="13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214282" y="3071810"/>
            <a:ext cx="4870940" cy="27860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multStream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(){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for(</a:t>
            </a:r>
            <a:r>
              <a:rPr lang="en-US" altLang="ja-JP" sz="2600" dirty="0" err="1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int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= 0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; 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&lt;16; ++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) 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	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c[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] 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= a[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] * b[</a:t>
            </a:r>
            <a:r>
              <a:rPr lang="en-US" altLang="ja-JP" sz="26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altLang="ja-JP" sz="2600" dirty="0" smtClean="0">
                <a:solidFill>
                  <a:schemeClr val="tx1"/>
                </a:solidFill>
                <a:latin typeface="+mn-ea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}</a:t>
            </a:r>
          </a:p>
        </p:txBody>
      </p:sp>
      <p:cxnSp>
        <p:nvCxnSpPr>
          <p:cNvPr id="14" name="直線コネクタ 13"/>
          <p:cNvCxnSpPr/>
          <p:nvPr/>
        </p:nvCxnSpPr>
        <p:spPr>
          <a:xfrm rot="5400000">
            <a:off x="2213812" y="3929127"/>
            <a:ext cx="5572164" cy="146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 4"/>
          <p:cNvSpPr txBox="1">
            <a:spLocks/>
          </p:cNvSpPr>
          <p:nvPr/>
        </p:nvSpPr>
        <p:spPr>
          <a:xfrm>
            <a:off x="71438" y="1214422"/>
            <a:ext cx="5143504" cy="1785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ja-JP" sz="24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(</a:t>
            </a:r>
          </a:p>
          <a:p>
            <a:pPr>
              <a:buNone/>
            </a:pPr>
            <a:r>
              <a:rPr lang="ja-JP" altLang="en-US" sz="2400" dirty="0" smtClean="0">
                <a:latin typeface="+mn-ea"/>
                <a:cs typeface="Courier New" pitchFamily="49" charset="0"/>
              </a:rPr>
              <a:t>　　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400" dirty="0" err="1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400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”,  </a:t>
            </a:r>
            <a:r>
              <a:rPr lang="ja-JP" altLang="en-US" sz="2400" dirty="0" smtClean="0">
                <a:latin typeface="+mn-ea"/>
                <a:cs typeface="Courier New" pitchFamily="49" charset="0"/>
              </a:rPr>
              <a:t>　</a:t>
            </a:r>
            <a:endParaRPr lang="en-US" altLang="ja-JP" sz="24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ja-JP" altLang="en-US" sz="2400" dirty="0" smtClean="0">
                <a:latin typeface="+mn-ea"/>
                <a:cs typeface="Courier New" pitchFamily="49" charset="0"/>
              </a:rPr>
              <a:t>　　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=</a:t>
            </a:r>
            <a:r>
              <a:rPr lang="en-US" altLang="ja-JP" sz="24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4, </a:t>
            </a:r>
            <a:r>
              <a:rPr lang="en-US" altLang="ja-JP" sz="24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altLang="ja-JP" sz="24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   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=</a:t>
            </a:r>
            <a:r>
              <a:rPr lang="en-US" altLang="ja-JP" sz="20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0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4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4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simple</a:t>
            </a:r>
            <a:r>
              <a:rPr lang="en-US" altLang="ja-JP" sz="2400" dirty="0" smtClean="0">
                <a:latin typeface="+mn-ea"/>
                <a:cs typeface="Courier New" pitchFamily="49" charset="0"/>
              </a:rPr>
              <a:t> )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501090" y="2143116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1</a:t>
            </a:r>
            <a:endParaRPr kumimoji="1" lang="ja-JP" altLang="en-US" sz="28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8501090" y="3286124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2</a:t>
            </a:r>
            <a:endParaRPr kumimoji="1" lang="ja-JP" altLang="en-US" sz="28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8501090" y="4500570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3</a:t>
            </a:r>
            <a:endParaRPr kumimoji="1" lang="ja-JP" altLang="en-US" sz="28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8501090" y="5572140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rPr>
              <a:t>4</a:t>
            </a:r>
            <a:endParaRPr kumimoji="1" lang="ja-JP" altLang="en-US" sz="2800" dirty="0">
              <a:solidFill>
                <a:schemeClr val="tx1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714876" y="3571876"/>
            <a:ext cx="714380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85712"/>
            <a:ext cx="8572560" cy="857272"/>
          </a:xfrm>
        </p:spPr>
        <p:txBody>
          <a:bodyPr>
            <a:noAutofit/>
          </a:bodyPr>
          <a:lstStyle/>
          <a:p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展開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前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ループの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  <a:ea typeface="+mn-ea"/>
              </a:rPr>
              <a:t>形 </a:t>
            </a:r>
            <a:r>
              <a:rPr lang="en-US" altLang="ja-JP" sz="37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3700" dirty="0" err="1" smtClean="0">
                <a:solidFill>
                  <a:schemeClr val="tx1"/>
                </a:solidFill>
                <a:latin typeface="+mn-ea"/>
              </a:rPr>
              <a:t>copyLoopVar</a:t>
            </a:r>
            <a:r>
              <a:rPr lang="en-US" altLang="ja-JP" sz="37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ja-JP" altLang="en-US" sz="3700" dirty="0" smtClean="0">
                <a:solidFill>
                  <a:schemeClr val="tx1"/>
                </a:solidFill>
                <a:latin typeface="+mn-ea"/>
              </a:rPr>
              <a:t> </a:t>
            </a:r>
            <a:endParaRPr kumimoji="1" lang="ja-JP" altLang="en-US" sz="3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74D42-F695-4E1D-A64B-B8A59FF27A3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929718" cy="57150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@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JRThrashUnroll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(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loopVariable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 “ </a:t>
            </a:r>
            <a:r>
              <a:rPr lang="en-US" altLang="ja-JP" sz="2200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sz="2200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”,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unrollNum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=</a:t>
            </a:r>
            <a:r>
              <a:rPr lang="en-US" altLang="ja-JP" sz="2200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 N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,  </a:t>
            </a:r>
          </a:p>
          <a:p>
            <a:pPr>
              <a:buNone/>
            </a:pPr>
            <a:r>
              <a:rPr lang="en-US" altLang="ja-JP" sz="2200" dirty="0" smtClean="0">
                <a:latin typeface="+mn-ea"/>
                <a:cs typeface="Courier New" pitchFamily="49" charset="0"/>
              </a:rPr>
              <a:t>			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+mn-ea"/>
                <a:cs typeface="Courier New" pitchFamily="49" charset="0"/>
              </a:rPr>
              <a:t>  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unrolltype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= 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JRThrash</a:t>
            </a:r>
            <a:r>
              <a:rPr lang="en-US" altLang="ja-JP" sz="2200" dirty="0" err="1" smtClean="0">
                <a:latin typeface="ＭＳ Ｐゴシック" pitchFamily="50" charset="-128"/>
                <a:ea typeface="ＭＳ Ｐゴシック" pitchFamily="50" charset="-128"/>
              </a:rPr>
              <a:t>Unroll</a:t>
            </a:r>
            <a:r>
              <a:rPr lang="en-US" altLang="ja-JP" sz="2200" dirty="0" err="1" smtClean="0">
                <a:latin typeface="+mn-ea"/>
                <a:cs typeface="Courier New" pitchFamily="49" charset="0"/>
              </a:rPr>
              <a:t>.</a:t>
            </a:r>
            <a:r>
              <a:rPr lang="en-US" altLang="ja-JP" sz="2200" b="1" dirty="0" err="1" smtClean="0">
                <a:solidFill>
                  <a:srgbClr val="00B0F0"/>
                </a:solidFill>
                <a:latin typeface="+mn-ea"/>
                <a:cs typeface="Courier New" pitchFamily="49" charset="0"/>
              </a:rPr>
              <a:t>copyLoopVar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+mn-ea"/>
                <a:cs typeface="Courier New" pitchFamily="49" charset="0"/>
              </a:rPr>
              <a:t>)  </a:t>
            </a: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public void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addArray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( )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altLang="ja-JP" sz="800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for(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int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= 0;  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&lt;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arraySize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; 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+= Exp; ) 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{ //Exp -&gt; 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任意の</a:t>
            </a:r>
            <a:r>
              <a:rPr lang="ja-JP" altLang="en-US" dirty="0" smtClean="0">
                <a:latin typeface="+mn-ea"/>
                <a:cs typeface="Courier New" pitchFamily="49" charset="0"/>
              </a:rPr>
              <a:t>式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      result[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= ax[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 + </a:t>
            </a:r>
            <a:r>
              <a:rPr lang="en-US" altLang="ja-JP" dirty="0" err="1" smtClean="0">
                <a:latin typeface="+mn-ea"/>
                <a:cs typeface="Courier New" pitchFamily="49" charset="0"/>
              </a:rPr>
              <a:t>bx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[</a:t>
            </a:r>
            <a:r>
              <a:rPr lang="en-US" altLang="ja-JP" dirty="0" err="1" smtClean="0">
                <a:solidFill>
                  <a:srgbClr val="00B050"/>
                </a:solidFill>
                <a:latin typeface="+mn-ea"/>
                <a:cs typeface="Courier New" pitchFamily="49" charset="0"/>
              </a:rPr>
              <a:t>i</a:t>
            </a:r>
            <a:r>
              <a:rPr lang="en-US" altLang="ja-JP" dirty="0" smtClean="0">
                <a:latin typeface="+mn-ea"/>
                <a:cs typeface="Courier New" pitchFamily="49" charset="0"/>
              </a:rPr>
              <a:t>];</a:t>
            </a:r>
            <a:endParaRPr lang="en-US" altLang="ja-JP" dirty="0" smtClean="0">
              <a:latin typeface="+mn-ea"/>
              <a:cs typeface="Courier New" pitchFamily="49" charset="0"/>
            </a:endParaRP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	 }</a:t>
            </a:r>
          </a:p>
          <a:p>
            <a:pPr>
              <a:buNone/>
            </a:pPr>
            <a:r>
              <a:rPr lang="en-US" altLang="ja-JP" dirty="0" smtClean="0">
                <a:latin typeface="+mn-ea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2797</TotalTime>
  <Words>1030</Words>
  <Application>Microsoft Office PowerPoint</Application>
  <PresentationFormat>画面に合わせる (4:3)</PresentationFormat>
  <Paragraphs>484</Paragraphs>
  <Slides>25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アース</vt:lpstr>
      <vt:lpstr> </vt:lpstr>
      <vt:lpstr>目次</vt:lpstr>
      <vt:lpstr>ループ展開の指定の仕方</vt:lpstr>
      <vt:lpstr>ループ展開記述例</vt:lpstr>
      <vt:lpstr>3種類のループ展開方法</vt:lpstr>
      <vt:lpstr>展開前のループの形 (simple) </vt:lpstr>
      <vt:lpstr>展開後のループの形 (simple) </vt:lpstr>
      <vt:lpstr>simple ループ展開例</vt:lpstr>
      <vt:lpstr>展開前のループの形 (copyLoopVar) </vt:lpstr>
      <vt:lpstr>展開後のループの形 (copyLoopVar) </vt:lpstr>
      <vt:lpstr>copyLoopVarループ展開例</vt:lpstr>
      <vt:lpstr>展開前のループの形(modifyLoopVar系) </vt:lpstr>
      <vt:lpstr>展開後のループの形 (modifyLoopVar系) </vt:lpstr>
      <vt:lpstr>modifyLoopVar 系ループ展開例</vt:lpstr>
      <vt:lpstr>展開した式同士に依存関係のある例   ～展開前～</vt:lpstr>
      <vt:lpstr>展開した式同士に依存関係のある例   ～展開後～</vt:lpstr>
      <vt:lpstr>展開した式同士に依存関係のない例   ～展開前～</vt:lpstr>
      <vt:lpstr>展開した式同士に依存関係のない例   ～展開後～</vt:lpstr>
      <vt:lpstr>ループ内部の式同士の依存関係 ～展開前～</vt:lpstr>
      <vt:lpstr>ループ内部の式同士の依存関係 ～展開後～</vt:lpstr>
      <vt:lpstr>ループ間で独立した変数の宣言   ～展開前～</vt:lpstr>
      <vt:lpstr>ループ間で独立した変数の宣言   ～展開後～</vt:lpstr>
      <vt:lpstr>ループ展開によるパイプラインの構築</vt:lpstr>
      <vt:lpstr>ループ展開によるパイプラインの構築 ～スケジューリング例～</vt:lpstr>
      <vt:lpstr>ループ展開によるパイプラインの構築 ～スケジューリング例～</vt:lpstr>
    </vt:vector>
  </TitlesOfParts>
  <Company>東京農工大学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koike</dc:creator>
  <cp:lastModifiedBy>koike</cp:lastModifiedBy>
  <cp:revision>651</cp:revision>
  <dcterms:created xsi:type="dcterms:W3CDTF">2012-04-20T07:08:39Z</dcterms:created>
  <dcterms:modified xsi:type="dcterms:W3CDTF">2013-11-28T07:56:03Z</dcterms:modified>
</cp:coreProperties>
</file>