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678"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65759" y="2166364"/>
            <a:ext cx="11471565" cy="1739347"/>
          </a:xfrm>
        </p:spPr>
        <p:txBody>
          <a:bodyPr tIns="45720" bIns="45720" anchor="ctr">
            <a:normAutofit/>
          </a:bodyPr>
          <a:lstStyle>
            <a:lvl1pPr algn="ctr">
              <a:lnSpc>
                <a:spcPct val="80000"/>
              </a:lnSpc>
              <a:defRPr sz="6000" spc="150" baseline="0"/>
            </a:lvl1pPr>
          </a:lstStyle>
          <a:p>
            <a:r>
              <a:rPr lang="en-US"/>
              <a:t>Click to edit Master title style</a:t>
            </a:r>
            <a:endParaRPr lang="en-US" dirty="0"/>
          </a:p>
        </p:txBody>
      </p:sp>
      <p:sp>
        <p:nvSpPr>
          <p:cNvPr id="3" name="Subtitle 2"/>
          <p:cNvSpPr>
            <a:spLocks noGrp="1"/>
          </p:cNvSpPr>
          <p:nvPr>
            <p:ph type="subTitle" idx="1"/>
          </p:nvPr>
        </p:nvSpPr>
        <p:spPr>
          <a:xfrm>
            <a:off x="1524000" y="3996250"/>
            <a:ext cx="9144000" cy="1309255"/>
          </a:xfrm>
        </p:spPr>
        <p:txBody>
          <a:bodyPr>
            <a:normAutofit/>
          </a:bodyPr>
          <a:lstStyle>
            <a:lvl1pPr marL="0" indent="0" algn="ctr">
              <a:buNone/>
              <a:defRPr sz="2000"/>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F94E53C-1A9D-45F0-8F6B-B7F795F8D47F}" type="datetimeFigureOut">
              <a:rPr lang="en-US" smtClean="0"/>
              <a:t>10/27/2024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4E8A9F-498A-4BF1-9017-8D833C4E7A04}" type="slidenum">
              <a:rPr lang="en-US" smtClean="0"/>
              <a:t>‹#›</a:t>
            </a:fld>
            <a:endParaRPr lang="en-US"/>
          </a:p>
        </p:txBody>
      </p:sp>
    </p:spTree>
    <p:extLst>
      <p:ext uri="{BB962C8B-B14F-4D97-AF65-F5344CB8AC3E}">
        <p14:creationId xmlns:p14="http://schemas.microsoft.com/office/powerpoint/2010/main" val="21891351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F94E53C-1A9D-45F0-8F6B-B7F795F8D47F}" type="datetimeFigureOut">
              <a:rPr lang="en-US" smtClean="0"/>
              <a:t>10/27/2024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4E8A9F-498A-4BF1-9017-8D833C4E7A04}" type="slidenum">
              <a:rPr lang="en-US" smtClean="0"/>
              <a:t>‹#›</a:t>
            </a:fld>
            <a:endParaRPr lang="en-US"/>
          </a:p>
        </p:txBody>
      </p:sp>
    </p:spTree>
    <p:extLst>
      <p:ext uri="{BB962C8B-B14F-4D97-AF65-F5344CB8AC3E}">
        <p14:creationId xmlns:p14="http://schemas.microsoft.com/office/powerpoint/2010/main" val="1653093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9019312" y="0"/>
            <a:ext cx="27432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9160624" y="274638"/>
            <a:ext cx="240238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199" y="274638"/>
            <a:ext cx="7973291"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38200" y="6422854"/>
            <a:ext cx="2743196" cy="365125"/>
          </a:xfrm>
        </p:spPr>
        <p:txBody>
          <a:bodyPr/>
          <a:lstStyle/>
          <a:p>
            <a:fld id="{6F94E53C-1A9D-45F0-8F6B-B7F795F8D47F}" type="datetimeFigureOut">
              <a:rPr lang="en-US" smtClean="0"/>
              <a:t>10/27/2024</a:t>
            </a:fld>
            <a:endParaRPr lang="en-US"/>
          </a:p>
        </p:txBody>
      </p:sp>
      <p:sp>
        <p:nvSpPr>
          <p:cNvPr id="5" name="Footer Placeholder 4"/>
          <p:cNvSpPr>
            <a:spLocks noGrp="1"/>
          </p:cNvSpPr>
          <p:nvPr>
            <p:ph type="ftr" sz="quarter" idx="11"/>
          </p:nvPr>
        </p:nvSpPr>
        <p:spPr>
          <a:xfrm>
            <a:off x="3776135" y="6422854"/>
            <a:ext cx="4279669" cy="365125"/>
          </a:xfrm>
        </p:spPr>
        <p:txBody>
          <a:bodyPr/>
          <a:lstStyle/>
          <a:p>
            <a:endParaRPr lang="en-US"/>
          </a:p>
        </p:txBody>
      </p:sp>
      <p:sp>
        <p:nvSpPr>
          <p:cNvPr id="6" name="Slide Number Placeholder 5"/>
          <p:cNvSpPr>
            <a:spLocks noGrp="1"/>
          </p:cNvSpPr>
          <p:nvPr>
            <p:ph type="sldNum" sz="quarter" idx="12"/>
          </p:nvPr>
        </p:nvSpPr>
        <p:spPr>
          <a:xfrm>
            <a:off x="8073048" y="6422854"/>
            <a:ext cx="879759" cy="365125"/>
          </a:xfrm>
        </p:spPr>
        <p:txBody>
          <a:bodyPr/>
          <a:lstStyle/>
          <a:p>
            <a:fld id="{0A4E8A9F-498A-4BF1-9017-8D833C4E7A04}" type="slidenum">
              <a:rPr lang="en-US" smtClean="0"/>
              <a:t>‹#›</a:t>
            </a:fld>
            <a:endParaRPr lang="en-US"/>
          </a:p>
        </p:txBody>
      </p:sp>
    </p:spTree>
    <p:extLst>
      <p:ext uri="{BB962C8B-B14F-4D97-AF65-F5344CB8AC3E}">
        <p14:creationId xmlns:p14="http://schemas.microsoft.com/office/powerpoint/2010/main" val="895328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F94E53C-1A9D-45F0-8F6B-B7F795F8D47F}" type="datetimeFigureOut">
              <a:rPr lang="en-US" smtClean="0"/>
              <a:t>10/27/2024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4E8A9F-498A-4BF1-9017-8D833C4E7A04}" type="slidenum">
              <a:rPr lang="en-US" smtClean="0"/>
              <a:t>‹#›</a:t>
            </a:fld>
            <a:endParaRPr lang="en-US"/>
          </a:p>
        </p:txBody>
      </p:sp>
    </p:spTree>
    <p:extLst>
      <p:ext uri="{BB962C8B-B14F-4D97-AF65-F5344CB8AC3E}">
        <p14:creationId xmlns:p14="http://schemas.microsoft.com/office/powerpoint/2010/main" val="7219036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191" y="2208879"/>
            <a:ext cx="10515600" cy="1676400"/>
          </a:xfrm>
        </p:spPr>
        <p:txBody>
          <a:bodyPr anchor="ctr">
            <a:noAutofit/>
          </a:bodyPr>
          <a:lstStyle>
            <a:lvl1pPr algn="ctr">
              <a:lnSpc>
                <a:spcPct val="80000"/>
              </a:lnSpc>
              <a:defRPr sz="6000" b="0" spc="150" baseline="0">
                <a:solidFill>
                  <a:schemeClr val="bg1"/>
                </a:solidFill>
              </a:defRPr>
            </a:lvl1pPr>
          </a:lstStyle>
          <a:p>
            <a:r>
              <a:rPr lang="en-US"/>
              <a:t>Click to edit Master title style</a:t>
            </a:r>
            <a:endParaRPr lang="en-US" dirty="0"/>
          </a:p>
        </p:txBody>
      </p:sp>
      <p:sp>
        <p:nvSpPr>
          <p:cNvPr id="3" name="Text Placeholder 2"/>
          <p:cNvSpPr>
            <a:spLocks noGrp="1"/>
          </p:cNvSpPr>
          <p:nvPr>
            <p:ph type="body" idx="1"/>
          </p:nvPr>
        </p:nvSpPr>
        <p:spPr>
          <a:xfrm>
            <a:off x="833191" y="4010334"/>
            <a:ext cx="10515600" cy="1174639"/>
          </a:xfrm>
        </p:spPr>
        <p:txBody>
          <a:bodyPr anchor="t">
            <a:normAutofit/>
          </a:bodyPr>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tx2"/>
                </a:solidFill>
              </a:defRPr>
            </a:lvl1pPr>
          </a:lstStyle>
          <a:p>
            <a:fld id="{6F94E53C-1A9D-45F0-8F6B-B7F795F8D47F}" type="datetimeFigureOut">
              <a:rPr lang="en-US" smtClean="0"/>
              <a:t>10/27/2024</a:t>
            </a:fld>
            <a:endParaRPr lang="en-US"/>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0A4E8A9F-498A-4BF1-9017-8D833C4E7A04}" type="slidenum">
              <a:rPr lang="en-US" smtClean="0"/>
              <a:t>‹#›</a:t>
            </a:fld>
            <a:endParaRPr lang="en-US"/>
          </a:p>
        </p:txBody>
      </p:sp>
    </p:spTree>
    <p:extLst>
      <p:ext uri="{BB962C8B-B14F-4D97-AF65-F5344CB8AC3E}">
        <p14:creationId xmlns:p14="http://schemas.microsoft.com/office/powerpoint/2010/main" val="741888065"/>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05344"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30391"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F94E53C-1A9D-45F0-8F6B-B7F795F8D47F}" type="datetimeFigureOut">
              <a:rPr lang="en-US" smtClean="0"/>
              <a:t>10/27/2024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4E8A9F-498A-4BF1-9017-8D833C4E7A04}" type="slidenum">
              <a:rPr lang="en-US" smtClean="0"/>
              <a:t>‹#›</a:t>
            </a:fld>
            <a:endParaRPr lang="en-US"/>
          </a:p>
        </p:txBody>
      </p:sp>
    </p:spTree>
    <p:extLst>
      <p:ext uri="{BB962C8B-B14F-4D97-AF65-F5344CB8AC3E}">
        <p14:creationId xmlns:p14="http://schemas.microsoft.com/office/powerpoint/2010/main" val="40257542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07008"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07008" y="2656566"/>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31230"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31230" y="2656564"/>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F94E53C-1A9D-45F0-8F6B-B7F795F8D47F}" type="datetimeFigureOut">
              <a:rPr lang="en-US" smtClean="0"/>
              <a:t>10/27/2024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A4E8A9F-498A-4BF1-9017-8D833C4E7A04}" type="slidenum">
              <a:rPr lang="en-US" smtClean="0"/>
              <a:t>‹#›</a:t>
            </a:fld>
            <a:endParaRPr lang="en-US"/>
          </a:p>
        </p:txBody>
      </p:sp>
    </p:spTree>
    <p:extLst>
      <p:ext uri="{BB962C8B-B14F-4D97-AF65-F5344CB8AC3E}">
        <p14:creationId xmlns:p14="http://schemas.microsoft.com/office/powerpoint/2010/main" val="15998876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F94E53C-1A9D-45F0-8F6B-B7F795F8D47F}" type="datetimeFigureOut">
              <a:rPr lang="en-US" smtClean="0"/>
              <a:t>10/27/2024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A4E8A9F-498A-4BF1-9017-8D833C4E7A04}" type="slidenum">
              <a:rPr lang="en-US" smtClean="0"/>
              <a:t>‹#›</a:t>
            </a:fld>
            <a:endParaRPr lang="en-US"/>
          </a:p>
        </p:txBody>
      </p:sp>
    </p:spTree>
    <p:extLst>
      <p:ext uri="{BB962C8B-B14F-4D97-AF65-F5344CB8AC3E}">
        <p14:creationId xmlns:p14="http://schemas.microsoft.com/office/powerpoint/2010/main" val="22460518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F94E53C-1A9D-45F0-8F6B-B7F795F8D47F}" type="datetimeFigureOut">
              <a:rPr lang="en-US" smtClean="0"/>
              <a:t>10/27/2024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A4E8A9F-498A-4BF1-9017-8D833C4E7A04}" type="slidenum">
              <a:rPr lang="en-US" smtClean="0"/>
              <a:t>‹#›</a:t>
            </a:fld>
            <a:endParaRPr lang="en-US"/>
          </a:p>
        </p:txBody>
      </p:sp>
    </p:spTree>
    <p:extLst>
      <p:ext uri="{BB962C8B-B14F-4D97-AF65-F5344CB8AC3E}">
        <p14:creationId xmlns:p14="http://schemas.microsoft.com/office/powerpoint/2010/main" val="42630402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207008" y="2120054"/>
            <a:ext cx="6126480" cy="4114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789023" y="2147486"/>
            <a:ext cx="3200400" cy="3432319"/>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F94E53C-1A9D-45F0-8F6B-B7F795F8D47F}" type="datetimeFigureOut">
              <a:rPr lang="en-US" smtClean="0"/>
              <a:t>10/27/2024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4E8A9F-498A-4BF1-9017-8D833C4E7A04}" type="slidenum">
              <a:rPr lang="en-US" smtClean="0"/>
              <a:t>‹#›</a:t>
            </a:fld>
            <a:endParaRPr lang="en-US"/>
          </a:p>
        </p:txBody>
      </p:sp>
    </p:spTree>
    <p:extLst>
      <p:ext uri="{BB962C8B-B14F-4D97-AF65-F5344CB8AC3E}">
        <p14:creationId xmlns:p14="http://schemas.microsoft.com/office/powerpoint/2010/main" val="10326944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Picture Placeholder 2"/>
          <p:cNvSpPr>
            <a:spLocks noGrp="1" noChangeAspect="1"/>
          </p:cNvSpPr>
          <p:nvPr>
            <p:ph type="pic" idx="1"/>
          </p:nvPr>
        </p:nvSpPr>
        <p:spPr>
          <a:xfrm>
            <a:off x="1280160" y="2211494"/>
            <a:ext cx="6126480" cy="3931920"/>
          </a:xfrm>
          <a:solidFill>
            <a:schemeClr val="tx2">
              <a:lumMod val="60000"/>
              <a:lumOff val="40000"/>
            </a:schemeClr>
          </a:solidFill>
        </p:spPr>
        <p:txBody>
          <a:bodyPr tIns="365760" anchor="t"/>
          <a:lstStyle>
            <a:lvl1pPr marL="0" indent="0" algn="ctr">
              <a:buNone/>
              <a:defRPr sz="3200">
                <a:solidFill>
                  <a:schemeClr val="tx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790688" y="2150621"/>
            <a:ext cx="3200400" cy="3429000"/>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F94E53C-1A9D-45F0-8F6B-B7F795F8D47F}" type="datetimeFigureOut">
              <a:rPr lang="en-US" smtClean="0"/>
              <a:t>10/27/2024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4E8A9F-498A-4BF1-9017-8D833C4E7A04}" type="slidenum">
              <a:rPr lang="en-US" smtClean="0"/>
              <a:t>‹#›</a:t>
            </a:fld>
            <a:endParaRPr lang="en-US"/>
          </a:p>
        </p:txBody>
      </p:sp>
    </p:spTree>
    <p:extLst>
      <p:ext uri="{BB962C8B-B14F-4D97-AF65-F5344CB8AC3E}">
        <p14:creationId xmlns:p14="http://schemas.microsoft.com/office/powerpoint/2010/main" val="10827525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483" y="176109"/>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02919" y="284176"/>
            <a:ext cx="9784080" cy="15087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02919" y="2011680"/>
            <a:ext cx="9784080" cy="42062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02266" y="6422854"/>
            <a:ext cx="3000894" cy="365125"/>
          </a:xfrm>
          <a:prstGeom prst="rect">
            <a:avLst/>
          </a:prstGeom>
        </p:spPr>
        <p:txBody>
          <a:bodyPr vert="horz" lIns="91440" tIns="45720" rIns="45720" bIns="45720" rtlCol="0" anchor="ctr"/>
          <a:lstStyle>
            <a:lvl1pPr algn="l">
              <a:defRPr sz="1050">
                <a:solidFill>
                  <a:schemeClr val="tx1"/>
                </a:solidFill>
              </a:defRPr>
            </a:lvl1pPr>
          </a:lstStyle>
          <a:p>
            <a:fld id="{6F94E53C-1A9D-45F0-8F6B-B7F795F8D47F}" type="datetimeFigureOut">
              <a:rPr lang="en-US" smtClean="0"/>
              <a:t>10/27/2024</a:t>
            </a:fld>
            <a:endParaRPr lang="en-US"/>
          </a:p>
        </p:txBody>
      </p:sp>
      <p:sp>
        <p:nvSpPr>
          <p:cNvPr id="5" name="Footer Placeholder 4"/>
          <p:cNvSpPr>
            <a:spLocks noGrp="1"/>
          </p:cNvSpPr>
          <p:nvPr>
            <p:ph type="ftr" sz="quarter" idx="3"/>
          </p:nvPr>
        </p:nvSpPr>
        <p:spPr>
          <a:xfrm>
            <a:off x="5596471" y="6422854"/>
            <a:ext cx="5044440" cy="365125"/>
          </a:xfrm>
          <a:prstGeom prst="rect">
            <a:avLst/>
          </a:prstGeom>
        </p:spPr>
        <p:txBody>
          <a:bodyPr vert="horz" lIns="91440" tIns="45720" rIns="91440" bIns="45720" rtlCol="0" anchor="ctr"/>
          <a:lstStyle>
            <a:lvl1pPr algn="r">
              <a:defRPr sz="1050">
                <a:solidFill>
                  <a:schemeClr val="tx1"/>
                </a:solidFill>
              </a:defRPr>
            </a:lvl1pPr>
          </a:lstStyle>
          <a:p>
            <a:endParaRPr lang="en-US"/>
          </a:p>
        </p:txBody>
      </p:sp>
      <p:sp>
        <p:nvSpPr>
          <p:cNvPr id="6" name="Slide Number Placeholder 5"/>
          <p:cNvSpPr>
            <a:spLocks noGrp="1"/>
          </p:cNvSpPr>
          <p:nvPr>
            <p:ph type="sldNum" sz="quarter" idx="4"/>
          </p:nvPr>
        </p:nvSpPr>
        <p:spPr>
          <a:xfrm>
            <a:off x="10658927" y="6422854"/>
            <a:ext cx="946264" cy="365125"/>
          </a:xfrm>
          <a:prstGeom prst="rect">
            <a:avLst/>
          </a:prstGeom>
        </p:spPr>
        <p:txBody>
          <a:bodyPr vert="horz" lIns="45720" tIns="45720" rIns="91440" bIns="45720" rtlCol="0" anchor="ctr"/>
          <a:lstStyle>
            <a:lvl1pPr algn="l">
              <a:defRPr sz="1200" b="0">
                <a:solidFill>
                  <a:schemeClr val="tx1"/>
                </a:solidFill>
              </a:defRPr>
            </a:lvl1pPr>
          </a:lstStyle>
          <a:p>
            <a:fld id="{0A4E8A9F-498A-4BF1-9017-8D833C4E7A04}" type="slidenum">
              <a:rPr lang="en-US" smtClean="0"/>
              <a:t>‹#›</a:t>
            </a:fld>
            <a:endParaRPr lang="en-US"/>
          </a:p>
        </p:txBody>
      </p:sp>
    </p:spTree>
    <p:extLst>
      <p:ext uri="{BB962C8B-B14F-4D97-AF65-F5344CB8AC3E}">
        <p14:creationId xmlns:p14="http://schemas.microsoft.com/office/powerpoint/2010/main" val="1398531576"/>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5000"/>
        </a:lnSpc>
        <a:spcBef>
          <a:spcPct val="0"/>
        </a:spcBef>
        <a:buNone/>
        <a:defRPr sz="4000" kern="1200" cap="all" baseline="0">
          <a:solidFill>
            <a:schemeClr val="bg2"/>
          </a:solidFill>
          <a:latin typeface="+mj-lt"/>
          <a:ea typeface="+mj-ea"/>
          <a:cs typeface="+mj-cs"/>
        </a:defRPr>
      </a:lvl1pPr>
    </p:titleStyle>
    <p:body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30892B-CF38-8471-1D02-05FC409B3636}"/>
              </a:ext>
            </a:extLst>
          </p:cNvPr>
          <p:cNvSpPr>
            <a:spLocks noGrp="1"/>
          </p:cNvSpPr>
          <p:nvPr>
            <p:ph type="ctrTitle"/>
          </p:nvPr>
        </p:nvSpPr>
        <p:spPr/>
        <p:txBody>
          <a:bodyPr/>
          <a:lstStyle/>
          <a:p>
            <a:r>
              <a:rPr lang="en-US" dirty="0"/>
              <a:t>The Technology Value Stream</a:t>
            </a:r>
          </a:p>
        </p:txBody>
      </p:sp>
      <p:sp>
        <p:nvSpPr>
          <p:cNvPr id="3" name="Subtitle 2">
            <a:extLst>
              <a:ext uri="{FF2B5EF4-FFF2-40B4-BE49-F238E27FC236}">
                <a16:creationId xmlns:a16="http://schemas.microsoft.com/office/drawing/2014/main" id="{FC718556-414C-F36E-C498-4923AEFAF16F}"/>
              </a:ext>
            </a:extLst>
          </p:cNvPr>
          <p:cNvSpPr>
            <a:spLocks noGrp="1"/>
          </p:cNvSpPr>
          <p:nvPr>
            <p:ph type="subTitle" idx="1"/>
          </p:nvPr>
        </p:nvSpPr>
        <p:spPr/>
        <p:txBody>
          <a:bodyPr/>
          <a:lstStyle/>
          <a:p>
            <a:r>
              <a:rPr lang="en-US" dirty="0"/>
              <a:t>By: Matthew Trinh </a:t>
            </a:r>
          </a:p>
        </p:txBody>
      </p:sp>
    </p:spTree>
    <p:extLst>
      <p:ext uri="{BB962C8B-B14F-4D97-AF65-F5344CB8AC3E}">
        <p14:creationId xmlns:p14="http://schemas.microsoft.com/office/powerpoint/2010/main" val="16113587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0FAA5C-C3C4-78A5-EC7D-A98F7ADD5FB0}"/>
              </a:ext>
            </a:extLst>
          </p:cNvPr>
          <p:cNvSpPr>
            <a:spLocks noGrp="1"/>
          </p:cNvSpPr>
          <p:nvPr>
            <p:ph type="title"/>
          </p:nvPr>
        </p:nvSpPr>
        <p:spPr/>
        <p:txBody>
          <a:bodyPr/>
          <a:lstStyle/>
          <a:p>
            <a:r>
              <a:rPr lang="en-US" dirty="0"/>
              <a:t>Technology Value Stream</a:t>
            </a:r>
          </a:p>
        </p:txBody>
      </p:sp>
      <p:sp>
        <p:nvSpPr>
          <p:cNvPr id="3" name="Content Placeholder 2">
            <a:extLst>
              <a:ext uri="{FF2B5EF4-FFF2-40B4-BE49-F238E27FC236}">
                <a16:creationId xmlns:a16="http://schemas.microsoft.com/office/drawing/2014/main" id="{3CF605D6-027F-3320-2DA2-B4736D3EEB1D}"/>
              </a:ext>
            </a:extLst>
          </p:cNvPr>
          <p:cNvSpPr>
            <a:spLocks noGrp="1"/>
          </p:cNvSpPr>
          <p:nvPr>
            <p:ph idx="1"/>
          </p:nvPr>
        </p:nvSpPr>
        <p:spPr/>
        <p:txBody>
          <a:bodyPr/>
          <a:lstStyle/>
          <a:p>
            <a:r>
              <a:rPr lang="en-US" dirty="0"/>
              <a:t>A series of steps required to transform a business need/idea into a working piece of technology </a:t>
            </a:r>
          </a:p>
          <a:p>
            <a:r>
              <a:rPr lang="en-US" u="sng" dirty="0"/>
              <a:t>Key Aspects </a:t>
            </a:r>
          </a:p>
          <a:p>
            <a:pPr lvl="1"/>
            <a:r>
              <a:rPr lang="en-US" dirty="0"/>
              <a:t>Activities: The processes involved requirements gathering, design, development, testing, deployment and maintenance </a:t>
            </a:r>
          </a:p>
          <a:p>
            <a:pPr lvl="1"/>
            <a:r>
              <a:rPr lang="en-US" dirty="0"/>
              <a:t>Flow of work: How work progresses through the system from start to finish</a:t>
            </a:r>
          </a:p>
          <a:p>
            <a:pPr lvl="2"/>
            <a:r>
              <a:rPr lang="en-US" dirty="0"/>
              <a:t>Having an efficient flow is the key to reducing lead time and increasing productivity </a:t>
            </a:r>
          </a:p>
          <a:p>
            <a:pPr lvl="1"/>
            <a:r>
              <a:rPr lang="en-US" dirty="0"/>
              <a:t>Lead Time: Total time it takes from when request is made </a:t>
            </a:r>
          </a:p>
          <a:p>
            <a:pPr lvl="1"/>
            <a:r>
              <a:rPr lang="en-US" dirty="0"/>
              <a:t>Processing Time: Time actually spent actively working on the task</a:t>
            </a:r>
          </a:p>
          <a:p>
            <a:endParaRPr lang="en-US" dirty="0"/>
          </a:p>
        </p:txBody>
      </p:sp>
    </p:spTree>
    <p:extLst>
      <p:ext uri="{BB962C8B-B14F-4D97-AF65-F5344CB8AC3E}">
        <p14:creationId xmlns:p14="http://schemas.microsoft.com/office/powerpoint/2010/main" val="38262500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54D86F-B5DF-27BE-8C99-24A7AEA246A3}"/>
              </a:ext>
            </a:extLst>
          </p:cNvPr>
          <p:cNvSpPr>
            <a:spLocks noGrp="1"/>
          </p:cNvSpPr>
          <p:nvPr>
            <p:ph type="title"/>
          </p:nvPr>
        </p:nvSpPr>
        <p:spPr/>
        <p:txBody>
          <a:bodyPr/>
          <a:lstStyle/>
          <a:p>
            <a:r>
              <a:rPr lang="en-US" dirty="0"/>
              <a:t>Lead Time vs Processing time</a:t>
            </a:r>
          </a:p>
        </p:txBody>
      </p:sp>
      <p:sp>
        <p:nvSpPr>
          <p:cNvPr id="3" name="Content Placeholder 2">
            <a:extLst>
              <a:ext uri="{FF2B5EF4-FFF2-40B4-BE49-F238E27FC236}">
                <a16:creationId xmlns:a16="http://schemas.microsoft.com/office/drawing/2014/main" id="{B998A625-78B8-F4FF-F5D0-90A81A6671D0}"/>
              </a:ext>
            </a:extLst>
          </p:cNvPr>
          <p:cNvSpPr>
            <a:spLocks noGrp="1"/>
          </p:cNvSpPr>
          <p:nvPr>
            <p:ph idx="1"/>
          </p:nvPr>
        </p:nvSpPr>
        <p:spPr/>
        <p:txBody>
          <a:bodyPr/>
          <a:lstStyle/>
          <a:p>
            <a:r>
              <a:rPr lang="en-US" dirty="0"/>
              <a:t>Lead Time: How much time it takes from the initial request to the delivery of the product </a:t>
            </a:r>
          </a:p>
          <a:p>
            <a:r>
              <a:rPr lang="en-US" dirty="0"/>
              <a:t>Processing Time: The time spend working on a task </a:t>
            </a:r>
          </a:p>
          <a:p>
            <a:pPr marL="0" indent="0">
              <a:buNone/>
            </a:pPr>
            <a:endParaRPr lang="en-US" dirty="0"/>
          </a:p>
          <a:p>
            <a:endParaRPr lang="en-US" dirty="0"/>
          </a:p>
        </p:txBody>
      </p:sp>
      <p:pic>
        <p:nvPicPr>
          <p:cNvPr id="4" name="Picture 4" descr="Cycle Time vs. Lead Time: Differences You Need to Know">
            <a:extLst>
              <a:ext uri="{FF2B5EF4-FFF2-40B4-BE49-F238E27FC236}">
                <a16:creationId xmlns:a16="http://schemas.microsoft.com/office/drawing/2014/main" id="{58244462-685B-5D04-4954-F878DACA04A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85242" y="3539161"/>
            <a:ext cx="5903651" cy="24069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0165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26537-86E8-BF47-E202-C9A0F4F1BEB6}"/>
              </a:ext>
            </a:extLst>
          </p:cNvPr>
          <p:cNvSpPr>
            <a:spLocks noGrp="1"/>
          </p:cNvSpPr>
          <p:nvPr>
            <p:ph type="title"/>
          </p:nvPr>
        </p:nvSpPr>
        <p:spPr/>
        <p:txBody>
          <a:bodyPr/>
          <a:lstStyle/>
          <a:p>
            <a:r>
              <a:rPr lang="en-US" dirty="0"/>
              <a:t>The Common Scenario: Long Deployment Times </a:t>
            </a:r>
          </a:p>
        </p:txBody>
      </p:sp>
      <p:sp>
        <p:nvSpPr>
          <p:cNvPr id="4" name="Content Placeholder 3">
            <a:extLst>
              <a:ext uri="{FF2B5EF4-FFF2-40B4-BE49-F238E27FC236}">
                <a16:creationId xmlns:a16="http://schemas.microsoft.com/office/drawing/2014/main" id="{D9395D59-A460-D300-A3BF-6E24FAFF529F}"/>
              </a:ext>
            </a:extLst>
          </p:cNvPr>
          <p:cNvSpPr>
            <a:spLocks noGrp="1"/>
          </p:cNvSpPr>
          <p:nvPr>
            <p:ph idx="1"/>
          </p:nvPr>
        </p:nvSpPr>
        <p:spPr/>
        <p:txBody>
          <a:bodyPr>
            <a:normAutofit/>
          </a:bodyPr>
          <a:lstStyle/>
          <a:p>
            <a:r>
              <a:rPr lang="en-US" dirty="0"/>
              <a:t>There are numbers of reasons that can lead to long deployment times. </a:t>
            </a:r>
          </a:p>
          <a:p>
            <a:pPr lvl="1"/>
            <a:r>
              <a:rPr lang="en-US" dirty="0"/>
              <a:t>Having multiple teams (development, testing, operations) that usually work in isolation. All teams are working towards the same goal but are really only in charge of their own tasks.</a:t>
            </a:r>
          </a:p>
          <a:p>
            <a:pPr lvl="1"/>
            <a:r>
              <a:rPr lang="en-US" dirty="0"/>
              <a:t>This could also lead to miscommunications between teams, which can result in longer times</a:t>
            </a:r>
          </a:p>
          <a:p>
            <a:pPr lvl="1"/>
            <a:r>
              <a:rPr lang="en-US" dirty="0"/>
              <a:t>Because of this, there may be periods where we are waiting for each team to complete their work before moving onto the next stages of development </a:t>
            </a:r>
          </a:p>
          <a:p>
            <a:pPr lvl="1"/>
            <a:r>
              <a:rPr lang="en-US" dirty="0"/>
              <a:t>Not to mention if things are not automated, tracking down issues and bugs within the product would just add to the nature of how long deployment times could be </a:t>
            </a:r>
          </a:p>
          <a:p>
            <a:endParaRPr lang="en-US" dirty="0"/>
          </a:p>
        </p:txBody>
      </p:sp>
    </p:spTree>
    <p:extLst>
      <p:ext uri="{BB962C8B-B14F-4D97-AF65-F5344CB8AC3E}">
        <p14:creationId xmlns:p14="http://schemas.microsoft.com/office/powerpoint/2010/main" val="30191746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8D882-8CA8-041F-EC48-FBDCC949BE3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D500289-3C17-565A-1AB6-DB83EC76C753}"/>
              </a:ext>
            </a:extLst>
          </p:cNvPr>
          <p:cNvSpPr>
            <a:spLocks noGrp="1"/>
          </p:cNvSpPr>
          <p:nvPr>
            <p:ph idx="1"/>
          </p:nvPr>
        </p:nvSpPr>
        <p:spPr>
          <a:xfrm>
            <a:off x="838200" y="1864311"/>
            <a:ext cx="4958918" cy="4312652"/>
          </a:xfrm>
        </p:spPr>
        <p:txBody>
          <a:bodyPr/>
          <a:lstStyle/>
          <a:p>
            <a:r>
              <a:rPr lang="en-US" dirty="0"/>
              <a:t>As we see in the image there are numerous steps that need to occur in order to be able to push out a product. However, these times are generally estimations where a small setback between teams can add to a much longer deployment time.</a:t>
            </a:r>
          </a:p>
        </p:txBody>
      </p:sp>
      <p:pic>
        <p:nvPicPr>
          <p:cNvPr id="2052" name="Picture 4" descr="Value Stream Mapping">
            <a:extLst>
              <a:ext uri="{FF2B5EF4-FFF2-40B4-BE49-F238E27FC236}">
                <a16:creationId xmlns:a16="http://schemas.microsoft.com/office/drawing/2014/main" id="{67449A04-F82A-5996-1379-9BCD9B5EB5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97118" y="1949158"/>
            <a:ext cx="5734929" cy="36717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52677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7852CF-B3C7-ADA2-4CB3-AEE288A5D547}"/>
              </a:ext>
            </a:extLst>
          </p:cNvPr>
          <p:cNvSpPr>
            <a:spLocks noGrp="1"/>
          </p:cNvSpPr>
          <p:nvPr>
            <p:ph type="title"/>
          </p:nvPr>
        </p:nvSpPr>
        <p:spPr/>
        <p:txBody>
          <a:bodyPr/>
          <a:lstStyle/>
          <a:p>
            <a:r>
              <a:rPr lang="en-US" dirty="0"/>
              <a:t>DevOps Ideal</a:t>
            </a:r>
          </a:p>
        </p:txBody>
      </p:sp>
      <p:sp>
        <p:nvSpPr>
          <p:cNvPr id="3" name="Content Placeholder 2">
            <a:extLst>
              <a:ext uri="{FF2B5EF4-FFF2-40B4-BE49-F238E27FC236}">
                <a16:creationId xmlns:a16="http://schemas.microsoft.com/office/drawing/2014/main" id="{10564816-43F0-1DB5-9231-05CDA77FD1E5}"/>
              </a:ext>
            </a:extLst>
          </p:cNvPr>
          <p:cNvSpPr>
            <a:spLocks noGrp="1"/>
          </p:cNvSpPr>
          <p:nvPr>
            <p:ph idx="1"/>
          </p:nvPr>
        </p:nvSpPr>
        <p:spPr/>
        <p:txBody>
          <a:bodyPr/>
          <a:lstStyle/>
          <a:p>
            <a:r>
              <a:rPr lang="en-US" dirty="0"/>
              <a:t>As developers, being able to receive constant feedback on their work, enables them to work efficiently and be able to implement, integrate and validate their code and have it deployed into the production environment </a:t>
            </a:r>
          </a:p>
          <a:p>
            <a:r>
              <a:rPr lang="en-US" dirty="0"/>
              <a:t>Easily achieved with a modular architecture because it will all ow for small teams to work automatously and if there were to be any mistakes or failures in the code, they would be isolated and easier to tackle. </a:t>
            </a:r>
          </a:p>
        </p:txBody>
      </p:sp>
    </p:spTree>
    <p:extLst>
      <p:ext uri="{BB962C8B-B14F-4D97-AF65-F5344CB8AC3E}">
        <p14:creationId xmlns:p14="http://schemas.microsoft.com/office/powerpoint/2010/main" val="12779851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7E755-C351-4F00-ABB0-C55DB0D0326E}"/>
              </a:ext>
            </a:extLst>
          </p:cNvPr>
          <p:cNvSpPr>
            <a:spLocks noGrp="1"/>
          </p:cNvSpPr>
          <p:nvPr>
            <p:ph type="title"/>
          </p:nvPr>
        </p:nvSpPr>
        <p:spPr/>
        <p:txBody>
          <a:bodyPr/>
          <a:lstStyle/>
          <a:p>
            <a:r>
              <a:rPr lang="en-US" dirty="0"/>
              <a:t>DevOps Ideal</a:t>
            </a:r>
          </a:p>
        </p:txBody>
      </p:sp>
      <p:sp>
        <p:nvSpPr>
          <p:cNvPr id="3" name="Content Placeholder 2">
            <a:extLst>
              <a:ext uri="{FF2B5EF4-FFF2-40B4-BE49-F238E27FC236}">
                <a16:creationId xmlns:a16="http://schemas.microsoft.com/office/drawing/2014/main" id="{8686DFD8-D7E2-DDC8-8CDC-CBD5FB3078B4}"/>
              </a:ext>
            </a:extLst>
          </p:cNvPr>
          <p:cNvSpPr>
            <a:spLocks noGrp="1"/>
          </p:cNvSpPr>
          <p:nvPr>
            <p:ph idx="1"/>
          </p:nvPr>
        </p:nvSpPr>
        <p:spPr/>
        <p:txBody>
          <a:bodyPr/>
          <a:lstStyle/>
          <a:p>
            <a:r>
              <a:rPr lang="en-US" dirty="0"/>
              <a:t>Autonomy is a huge advantage in the assistance of lowering development times. </a:t>
            </a:r>
          </a:p>
          <a:p>
            <a:r>
              <a:rPr lang="en-US" dirty="0"/>
              <a:t>Combining both ideas of a well structured architecture and autonomy, we are able to have multiple teams work on their corresponding tasks</a:t>
            </a:r>
          </a:p>
          <a:p>
            <a:pPr lvl="1"/>
            <a:r>
              <a:rPr lang="en-US" dirty="0"/>
              <a:t>With autonomy being introduced, everything would be well documented, who made a change where </a:t>
            </a:r>
          </a:p>
          <a:p>
            <a:pPr lvl="2"/>
            <a:r>
              <a:rPr lang="en-US" dirty="0"/>
              <a:t>Where bugs are introduced and whether or not it has been tackled</a:t>
            </a:r>
          </a:p>
          <a:p>
            <a:pPr lvl="1"/>
            <a:r>
              <a:rPr lang="en-US" dirty="0"/>
              <a:t>Pretty much a log of everything would be maintained and if an issue were to arise, it could be immediately tackled. </a:t>
            </a:r>
          </a:p>
        </p:txBody>
      </p:sp>
    </p:spTree>
    <p:extLst>
      <p:ext uri="{BB962C8B-B14F-4D97-AF65-F5344CB8AC3E}">
        <p14:creationId xmlns:p14="http://schemas.microsoft.com/office/powerpoint/2010/main" val="16282870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anded">
  <a:themeElements>
    <a:clrScheme name="Banded">
      <a:dk1>
        <a:srgbClr val="2C2C2C"/>
      </a:dk1>
      <a:lt1>
        <a:srgbClr val="FFFFFF"/>
      </a:lt1>
      <a:dk2>
        <a:srgbClr val="099BDD"/>
      </a:dk2>
      <a:lt2>
        <a:srgbClr val="F2F2F2"/>
      </a:lt2>
      <a:accent1>
        <a:srgbClr val="FFC000"/>
      </a:accent1>
      <a:accent2>
        <a:srgbClr val="A5D028"/>
      </a:accent2>
      <a:accent3>
        <a:srgbClr val="08CC78"/>
      </a:accent3>
      <a:accent4>
        <a:srgbClr val="F24099"/>
      </a:accent4>
      <a:accent5>
        <a:srgbClr val="828288"/>
      </a:accent5>
      <a:accent6>
        <a:srgbClr val="F56617"/>
      </a:accent6>
      <a:hlink>
        <a:srgbClr val="005DBA"/>
      </a:hlink>
      <a:folHlink>
        <a:srgbClr val="6C606A"/>
      </a:folHlink>
    </a:clrScheme>
    <a:fontScheme name="Banded">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nded">
      <a:fillStyleLst>
        <a:solidFill>
          <a:schemeClr val="phClr"/>
        </a:solidFill>
        <a:gradFill rotWithShape="1">
          <a:gsLst>
            <a:gs pos="0">
              <a:schemeClr val="phClr">
                <a:tint val="65000"/>
                <a:satMod val="120000"/>
                <a:lumMod val="107000"/>
              </a:schemeClr>
            </a:gs>
            <a:gs pos="50000">
              <a:schemeClr val="phClr">
                <a:tint val="70000"/>
                <a:satMod val="124000"/>
                <a:lumMod val="103000"/>
              </a:schemeClr>
            </a:gs>
            <a:gs pos="100000">
              <a:schemeClr val="phClr">
                <a:tint val="85000"/>
                <a:satMod val="120000"/>
                <a:lumMod val="100000"/>
              </a:schemeClr>
            </a:gs>
          </a:gsLst>
          <a:lin ang="5400000" scaled="0"/>
        </a:gradFill>
        <a:gradFill rotWithShape="1">
          <a:gsLst>
            <a:gs pos="0">
              <a:schemeClr val="phClr">
                <a:tint val="85000"/>
                <a:shade val="98000"/>
                <a:satMod val="110000"/>
                <a:lumMod val="103000"/>
              </a:schemeClr>
            </a:gs>
            <a:gs pos="50000">
              <a:schemeClr val="phClr">
                <a:shade val="85000"/>
                <a:satMod val="105000"/>
                <a:lumMod val="100000"/>
              </a:schemeClr>
            </a:gs>
            <a:gs pos="100000">
              <a:schemeClr val="phClr">
                <a:shade val="60000"/>
                <a:satMod val="12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15875" dir="5400000" algn="ctr" rotWithShape="0">
              <a:srgbClr val="000000">
                <a:alpha val="68000"/>
              </a:srgbClr>
            </a:outerShdw>
          </a:effectLst>
        </a:effectStyle>
        <a:effectStyle>
          <a:effectLst>
            <a:outerShdw blurRad="88900" dist="2794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schemeClr val="phClr">
                <a:shade val="91000"/>
                <a:satMod val="105000"/>
              </a:schemeClr>
            </a:duotone>
          </a:blip>
          <a:tile tx="0" ty="0" sx="100000" sy="100000" flip="none" algn="tl"/>
        </a:blipFill>
        <a:gradFill rotWithShape="1">
          <a:gsLst>
            <a:gs pos="0">
              <a:schemeClr val="phClr">
                <a:tint val="100000"/>
                <a:shade val="0"/>
                <a:satMod val="100000"/>
              </a:schemeClr>
            </a:gs>
            <a:gs pos="100000">
              <a:schemeClr val="phClr">
                <a:shade val="10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Banded" id="{98DFF888-2449-4D28-977C-6306C017633E}" vid="{9792607F-9579-4224-82FF-9C88C3E1E53D}"/>
    </a:ext>
  </a:extLst>
</a:theme>
</file>

<file path=docProps/app.xml><?xml version="1.0" encoding="utf-8"?>
<Properties xmlns="http://schemas.openxmlformats.org/officeDocument/2006/extended-properties" xmlns:vt="http://schemas.openxmlformats.org/officeDocument/2006/docPropsVTypes">
  <Template>Banded</Template>
  <TotalTime>38</TotalTime>
  <Words>474</Words>
  <Application>Microsoft Office PowerPoint</Application>
  <PresentationFormat>Widescreen</PresentationFormat>
  <Paragraphs>29</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Corbel</vt:lpstr>
      <vt:lpstr>Wingdings</vt:lpstr>
      <vt:lpstr>Banded</vt:lpstr>
      <vt:lpstr>The Technology Value Stream</vt:lpstr>
      <vt:lpstr>Technology Value Stream</vt:lpstr>
      <vt:lpstr>Lead Time vs Processing time</vt:lpstr>
      <vt:lpstr>The Common Scenario: Long Deployment Times </vt:lpstr>
      <vt:lpstr>PowerPoint Presentation</vt:lpstr>
      <vt:lpstr>DevOps Ideal</vt:lpstr>
      <vt:lpstr>DevOps Ideal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Matthew Trinh</dc:creator>
  <cp:lastModifiedBy>Matthew Trinh</cp:lastModifiedBy>
  <cp:revision>1</cp:revision>
  <dcterms:created xsi:type="dcterms:W3CDTF">2024-10-28T04:01:23Z</dcterms:created>
  <dcterms:modified xsi:type="dcterms:W3CDTF">2024-10-28T04:39:41Z</dcterms:modified>
</cp:coreProperties>
</file>