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3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85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2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31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5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3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4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3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0017-590E-4FF4-9C2C-C726C0E06C2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10E826-68C5-4F0B-AF03-F63A5429E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guardian.com/glossary/what-are-github-security-best-practices" TargetMode="External"/><Relationship Id="rId2" Type="http://schemas.openxmlformats.org/officeDocument/2006/relationships/hyperlink" Target="https://nordlayer.com/learn/access-control/best-practices-and-imple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odacy.com/owasp-top-10" TargetMode="External"/><Relationship Id="rId4" Type="http://schemas.openxmlformats.org/officeDocument/2006/relationships/hyperlink" Target="https://snyk.io/blog/ten-git-hub-security-best-practic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2828-974C-8024-F250-7C9BF6123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Controls in Shared Source Code Repositories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F1EB0-1D9B-75E5-2556-6B24F8833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Matthew Trinh</a:t>
            </a:r>
          </a:p>
          <a:p>
            <a:r>
              <a:rPr lang="en-US" dirty="0"/>
              <a:t>12/15/2024 </a:t>
            </a:r>
          </a:p>
        </p:txBody>
      </p:sp>
    </p:spTree>
    <p:extLst>
      <p:ext uri="{BB962C8B-B14F-4D97-AF65-F5344CB8AC3E}">
        <p14:creationId xmlns:p14="http://schemas.microsoft.com/office/powerpoint/2010/main" val="399409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EDE3-233A-394E-1B41-6A188901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 and recovery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E7A0-AB49-25A9-76DD-946061364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Incident Response Plan: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 and rehearse responses to repository breaches.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Backup Strategy: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Regularly back up repositories and test restoration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Improvement: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 from incidents to strengthen security measures.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E5C2-ECF4-9427-0203-72469D19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258C-89A5-8342-EFA6-53D229D0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https://nordlayer.com/learn/access-control/best-practices-and-implementation/</a:t>
            </a:r>
            <a:endParaRPr lang="en-US" dirty="0"/>
          </a:p>
          <a:p>
            <a:r>
              <a:rPr lang="en-US" dirty="0">
                <a:hlinkClick r:id="rId3"/>
              </a:rPr>
              <a:t>https://www.gitguardian.com/glossary/what-are-github-security-best-practices</a:t>
            </a:r>
            <a:endParaRPr lang="en-US" dirty="0"/>
          </a:p>
          <a:p>
            <a:r>
              <a:rPr lang="en-US" dirty="0">
                <a:hlinkClick r:id="rId4"/>
              </a:rPr>
              <a:t>https://snyk.io/blog/ten-git-hub-security-best-practices/</a:t>
            </a:r>
            <a:endParaRPr lang="en-US" dirty="0"/>
          </a:p>
          <a:p>
            <a:r>
              <a:rPr lang="en-US">
                <a:hlinkClick r:id="rId5"/>
              </a:rPr>
              <a:t>https://blog.codacy.com/owasp-top-10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B248-6187-899E-91FC-3A04BD18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Shared Source Code Repositories?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C5E8-6F30-3E54-BED2-F7EEFCCB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667140"/>
          </a:xfrm>
        </p:spPr>
        <p:txBody>
          <a:bodyPr>
            <a:normAutofit/>
          </a:bodyPr>
          <a:lstStyle/>
          <a:p>
            <a:r>
              <a:rPr lang="en-US" dirty="0"/>
              <a:t>Centralize platforms where developers are able to collaborate, manage, store and track changes to source code </a:t>
            </a:r>
          </a:p>
          <a:p>
            <a:r>
              <a:rPr lang="en-US" dirty="0"/>
              <a:t>Key Characteristics: </a:t>
            </a:r>
          </a:p>
          <a:p>
            <a:pPr lvl="1"/>
            <a:r>
              <a:rPr lang="en-US" b="1" dirty="0"/>
              <a:t>Collaboration</a:t>
            </a:r>
            <a:r>
              <a:rPr lang="en-US" dirty="0"/>
              <a:t>: enable multiple developers to work on the same code without overwriting each other’s work </a:t>
            </a:r>
          </a:p>
          <a:p>
            <a:pPr lvl="1"/>
            <a:r>
              <a:rPr lang="en-US" b="1" dirty="0"/>
              <a:t>Version control: </a:t>
            </a:r>
            <a:r>
              <a:rPr lang="en-US" dirty="0"/>
              <a:t>Keep track of changes including who made them and when </a:t>
            </a:r>
          </a:p>
          <a:p>
            <a:pPr lvl="1"/>
            <a:r>
              <a:rPr lang="en-US" b="1" dirty="0"/>
              <a:t>Branching and Merging:  </a:t>
            </a:r>
            <a:r>
              <a:rPr lang="en-US" dirty="0"/>
              <a:t>Allow developers to work on separate features in isolated branches and later integrate changes back into the main </a:t>
            </a:r>
          </a:p>
          <a:p>
            <a:pPr lvl="1"/>
            <a:r>
              <a:rPr lang="en-US" b="1" dirty="0"/>
              <a:t>Access control</a:t>
            </a:r>
            <a:r>
              <a:rPr lang="en-US" dirty="0"/>
              <a:t>: support permission management to control who can view, modify or review the code</a:t>
            </a:r>
          </a:p>
          <a:p>
            <a:pPr lvl="1"/>
            <a:r>
              <a:rPr lang="en-US" b="1" dirty="0"/>
              <a:t>History and Rollback</a:t>
            </a:r>
            <a:r>
              <a:rPr lang="en-US" dirty="0"/>
              <a:t>: provide a history of all changes made to the code and the ability to revert previous versions if needed. </a:t>
            </a:r>
          </a:p>
        </p:txBody>
      </p:sp>
    </p:spTree>
    <p:extLst>
      <p:ext uri="{BB962C8B-B14F-4D97-AF65-F5344CB8AC3E}">
        <p14:creationId xmlns:p14="http://schemas.microsoft.com/office/powerpoint/2010/main" val="341996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6E64-125F-52E7-36F3-750C8182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Secure Shared Source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BFF8-34BE-F4FC-B5DC-BF8D25CC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Securing shared source code repositories is critical to:</a:t>
            </a:r>
          </a:p>
          <a:p>
            <a:pPr lvl="1"/>
            <a:r>
              <a:rPr lang="en-US" dirty="0"/>
              <a:t>Safeguarding sensitive information </a:t>
            </a:r>
          </a:p>
          <a:p>
            <a:pPr lvl="1"/>
            <a:r>
              <a:rPr lang="en-US" dirty="0"/>
              <a:t>Maintaining the integrity of the software development process</a:t>
            </a:r>
          </a:p>
          <a:p>
            <a:pPr lvl="1"/>
            <a:r>
              <a:rPr lang="en-US" dirty="0"/>
              <a:t>Protecting organizational assets.</a:t>
            </a:r>
          </a:p>
          <a:p>
            <a:r>
              <a:rPr lang="en-US" dirty="0"/>
              <a:t> A breach of these repositories can lead to data theft, unauthorized changes, and potential compromise of production environments, resulting in reputational, operational, and financial damages.</a:t>
            </a:r>
          </a:p>
        </p:txBody>
      </p:sp>
    </p:spTree>
    <p:extLst>
      <p:ext uri="{BB962C8B-B14F-4D97-AF65-F5344CB8AC3E}">
        <p14:creationId xmlns:p14="http://schemas.microsoft.com/office/powerpoint/2010/main" val="177479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D761-35C4-2D82-40F6-DDAC0B58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9E09-4C15-AD5B-8EF6-56527146F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Risks: </a:t>
            </a:r>
          </a:p>
          <a:p>
            <a:pPr lvl="1"/>
            <a:r>
              <a:rPr lang="en-US" dirty="0"/>
              <a:t>Unauthorized access to repositories.</a:t>
            </a:r>
          </a:p>
          <a:p>
            <a:pPr lvl="1"/>
            <a:r>
              <a:rPr lang="en-US" dirty="0"/>
              <a:t>Malicious code injection.</a:t>
            </a:r>
          </a:p>
          <a:p>
            <a:pPr lvl="1"/>
            <a:r>
              <a:rPr lang="en-US" dirty="0"/>
              <a:t>Leakage of sensitive information</a:t>
            </a:r>
          </a:p>
          <a:p>
            <a:pPr lvl="1"/>
            <a:r>
              <a:rPr lang="en-US" dirty="0"/>
              <a:t>Vulnerabilities in third-party dependencies</a:t>
            </a:r>
          </a:p>
          <a:p>
            <a:r>
              <a:rPr lang="en-US" dirty="0"/>
              <a:t>Can lead to data breaches, a loss of trust in the organization, and even operational damages. </a:t>
            </a:r>
          </a:p>
          <a:p>
            <a:r>
              <a:rPr lang="en-US" dirty="0"/>
              <a:t>By implementing robust security controls and adhering to best practices, organizations can safeguard their intellectual property, maintain trust, and reduce the risk of catastrophic breaches.</a:t>
            </a:r>
          </a:p>
        </p:txBody>
      </p:sp>
    </p:spTree>
    <p:extLst>
      <p:ext uri="{BB962C8B-B14F-4D97-AF65-F5344CB8AC3E}">
        <p14:creationId xmlns:p14="http://schemas.microsoft.com/office/powerpoint/2010/main" val="152604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5D5-9FDB-1000-EE78-BA15EDC5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best practices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0107-79DE-A9B6-2414-FECC6DF6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Role-Based access control</a:t>
            </a:r>
          </a:p>
          <a:p>
            <a:pPr lvl="1"/>
            <a:r>
              <a:rPr lang="en-US" dirty="0"/>
              <a:t>Assign permissions based on user roles </a:t>
            </a:r>
          </a:p>
          <a:p>
            <a:r>
              <a:rPr lang="en-US" dirty="0"/>
              <a:t>Multi-factor Authentication </a:t>
            </a:r>
          </a:p>
          <a:p>
            <a:pPr lvl="1"/>
            <a:r>
              <a:rPr lang="en-US" dirty="0"/>
              <a:t>Require MFA for all repository access </a:t>
            </a:r>
          </a:p>
          <a:p>
            <a:pPr lvl="1"/>
            <a:r>
              <a:rPr lang="en-US" dirty="0"/>
              <a:t>This helps ensure that the person accessing the code is really them </a:t>
            </a:r>
          </a:p>
          <a:p>
            <a:r>
              <a:rPr lang="en-US" dirty="0"/>
              <a:t>Principle of Least privilege</a:t>
            </a:r>
          </a:p>
          <a:p>
            <a:pPr lvl="1"/>
            <a:r>
              <a:rPr lang="en-US" dirty="0"/>
              <a:t>Grant only the minimum permissions necessary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4FF-E308-EA70-4DCB-0950E9B6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code contribution practices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503C7-8463-B70A-8FE5-EB9DE7BB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Review: </a:t>
            </a:r>
          </a:p>
          <a:p>
            <a:pPr lvl="1"/>
            <a:r>
              <a:rPr lang="en-US" dirty="0"/>
              <a:t>Ensure Peer review for all commits before merging </a:t>
            </a:r>
          </a:p>
          <a:p>
            <a:r>
              <a:rPr lang="en-US" dirty="0"/>
              <a:t>Branch protection rules</a:t>
            </a:r>
          </a:p>
          <a:p>
            <a:pPr lvl="1"/>
            <a:r>
              <a:rPr lang="en-US" dirty="0"/>
              <a:t>Block direct commits to main branches </a:t>
            </a:r>
          </a:p>
          <a:p>
            <a:pPr lvl="2"/>
            <a:r>
              <a:rPr lang="en-US" dirty="0"/>
              <a:t>Even though reversions can happen, we should review everything before pushing out and merge branches </a:t>
            </a:r>
          </a:p>
          <a:p>
            <a:r>
              <a:rPr lang="en-US" dirty="0"/>
              <a:t>Automated code scanning</a:t>
            </a:r>
          </a:p>
          <a:p>
            <a:pPr lvl="1"/>
            <a:r>
              <a:rPr lang="en-US" dirty="0"/>
              <a:t>Use tools like GitHub advanced security to detect </a:t>
            </a:r>
            <a:r>
              <a:rPr lang="en-US" dirty="0" err="1"/>
              <a:t>vulenrabilities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00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047A-FE00-F756-371B-0B0E9ABE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sensitive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73AB-72B4-C187-FA15-7E360663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Secret Scanning: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detect API keys, tokens, and passwords in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 Secret Storage: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tools like </a:t>
            </a:r>
            <a:r>
              <a:rPr lang="en-US" dirty="0" err="1"/>
              <a:t>HashiCorp</a:t>
            </a:r>
            <a:r>
              <a:rPr lang="en-US" dirty="0"/>
              <a:t> Vault or AWS Secrets Manager.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That way sensitive information is protected and there is another layer of security in terms of verification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Commit Signing: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Enforce signed commits to verify authorship and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0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BC41-8ECF-C295-0F91-6C82665E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and Auditing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E4DB3-04F0-7E4A-6210-182A6527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Activity Logs: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user actions and changes in repositories.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 Reviews: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Regularly analyze logs for unusual or unauthorized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 Monitoring: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tools to assess repository health and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6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3131-30E5-7520-8A0E-2875FB25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dirty="0" err="1"/>
              <a:t>dependacies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9A25-8354-19E9-54E1-78B14CFC9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Vulnerability Scanning: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Scan dependencies for known security vulnerabilities using tools like </a:t>
            </a:r>
            <a:r>
              <a:rPr lang="en-US" dirty="0" err="1"/>
              <a:t>Dependabot</a:t>
            </a:r>
            <a:r>
              <a:rPr lang="en-US" dirty="0"/>
              <a:t> or </a:t>
            </a:r>
            <a:r>
              <a:rPr lang="en-US" dirty="0" err="1"/>
              <a:t>Snyk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Update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Regularly update or remove outdated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Supply Chain Security: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Audit third-party libraries for integrity and trustworthiness.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748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581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Security Controls in Shared Source Code Repositories </vt:lpstr>
      <vt:lpstr>What are Shared Source Code Repositories?</vt:lpstr>
      <vt:lpstr>Why Secure Shared Source code?</vt:lpstr>
      <vt:lpstr>Threats </vt:lpstr>
      <vt:lpstr>Access control best practices </vt:lpstr>
      <vt:lpstr>Secure code contribution practices </vt:lpstr>
      <vt:lpstr>Protecting sensitive information </vt:lpstr>
      <vt:lpstr>Monitoring and Auditing </vt:lpstr>
      <vt:lpstr>Managing 3rd party dependacies </vt:lpstr>
      <vt:lpstr>Incident response and recovery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Trinh</dc:creator>
  <cp:lastModifiedBy>Matthew Trinh</cp:lastModifiedBy>
  <cp:revision>3</cp:revision>
  <dcterms:created xsi:type="dcterms:W3CDTF">2024-12-15T23:04:09Z</dcterms:created>
  <dcterms:modified xsi:type="dcterms:W3CDTF">2024-12-16T05:00:11Z</dcterms:modified>
</cp:coreProperties>
</file>