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8"/>
  </p:notesMasterIdLst>
  <p:sldIdLst>
    <p:sldId id="256" r:id="rId2"/>
    <p:sldId id="257" r:id="rId3"/>
    <p:sldId id="258" r:id="rId4"/>
    <p:sldId id="259" r:id="rId5"/>
    <p:sldId id="260" r:id="rId6"/>
    <p:sldId id="281" r:id="rId7"/>
    <p:sldId id="280" r:id="rId8"/>
    <p:sldId id="261" r:id="rId9"/>
    <p:sldId id="262" r:id="rId10"/>
    <p:sldId id="263" r:id="rId11"/>
    <p:sldId id="264" r:id="rId12"/>
    <p:sldId id="265" r:id="rId13"/>
    <p:sldId id="266" r:id="rId14"/>
    <p:sldId id="268" r:id="rId15"/>
    <p:sldId id="267" r:id="rId16"/>
    <p:sldId id="269" r:id="rId17"/>
    <p:sldId id="279" r:id="rId18"/>
    <p:sldId id="278"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FF10-6AC0-4212-83D0-D3118C7209D1}" type="datetimeFigureOut">
              <a:rPr lang="en-US" smtClean="0"/>
              <a:t>02-May-24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74C3-3E52-411C-8F85-94FD84645FD0}" type="slidenum">
              <a:rPr lang="en-US" smtClean="0"/>
              <a:t>‹#›</a:t>
            </a:fld>
            <a:endParaRPr lang="en-US"/>
          </a:p>
        </p:txBody>
      </p:sp>
    </p:spTree>
    <p:extLst>
      <p:ext uri="{BB962C8B-B14F-4D97-AF65-F5344CB8AC3E}">
        <p14:creationId xmlns:p14="http://schemas.microsoft.com/office/powerpoint/2010/main" val="286111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Facility Location is not the actual geographic location but actual location referring as On/Off Campus</a:t>
            </a:r>
          </a:p>
        </p:txBody>
      </p:sp>
      <p:sp>
        <p:nvSpPr>
          <p:cNvPr id="4" name="Slide Number Placeholder 3"/>
          <p:cNvSpPr>
            <a:spLocks noGrp="1"/>
          </p:cNvSpPr>
          <p:nvPr>
            <p:ph type="sldNum" sz="quarter" idx="5"/>
          </p:nvPr>
        </p:nvSpPr>
        <p:spPr/>
        <p:txBody>
          <a:bodyPr/>
          <a:lstStyle/>
          <a:p>
            <a:fld id="{A3C574C3-3E52-411C-8F85-94FD84645FD0}" type="slidenum">
              <a:rPr lang="en-US" smtClean="0"/>
              <a:t>9</a:t>
            </a:fld>
            <a:endParaRPr lang="en-US"/>
          </a:p>
        </p:txBody>
      </p:sp>
    </p:spTree>
    <p:extLst>
      <p:ext uri="{BB962C8B-B14F-4D97-AF65-F5344CB8AC3E}">
        <p14:creationId xmlns:p14="http://schemas.microsoft.com/office/powerpoint/2010/main" val="8474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introduce p_Message is a variable used to carry message to frontend. Will be discussed on UI part.</a:t>
            </a:r>
          </a:p>
        </p:txBody>
      </p:sp>
      <p:sp>
        <p:nvSpPr>
          <p:cNvPr id="4" name="Slide Number Placeholder 3"/>
          <p:cNvSpPr>
            <a:spLocks noGrp="1"/>
          </p:cNvSpPr>
          <p:nvPr>
            <p:ph type="sldNum" sz="quarter" idx="5"/>
          </p:nvPr>
        </p:nvSpPr>
        <p:spPr/>
        <p:txBody>
          <a:bodyPr/>
          <a:lstStyle/>
          <a:p>
            <a:fld id="{A3C574C3-3E52-411C-8F85-94FD84645FD0}" type="slidenum">
              <a:rPr lang="en-US" smtClean="0"/>
              <a:t>12</a:t>
            </a:fld>
            <a:endParaRPr lang="en-US"/>
          </a:p>
        </p:txBody>
      </p:sp>
    </p:spTree>
    <p:extLst>
      <p:ext uri="{BB962C8B-B14F-4D97-AF65-F5344CB8AC3E}">
        <p14:creationId xmlns:p14="http://schemas.microsoft.com/office/powerpoint/2010/main" val="114974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sure to link from above slide (these are used in the above procedure)</a:t>
            </a:r>
          </a:p>
        </p:txBody>
      </p:sp>
      <p:sp>
        <p:nvSpPr>
          <p:cNvPr id="4" name="Slide Number Placeholder 3"/>
          <p:cNvSpPr>
            <a:spLocks noGrp="1"/>
          </p:cNvSpPr>
          <p:nvPr>
            <p:ph type="sldNum" sz="quarter" idx="5"/>
          </p:nvPr>
        </p:nvSpPr>
        <p:spPr/>
        <p:txBody>
          <a:bodyPr/>
          <a:lstStyle/>
          <a:p>
            <a:fld id="{A3C574C3-3E52-411C-8F85-94FD84645FD0}" type="slidenum">
              <a:rPr lang="en-US" smtClean="0"/>
              <a:t>13</a:t>
            </a:fld>
            <a:endParaRPr lang="en-US"/>
          </a:p>
        </p:txBody>
      </p:sp>
    </p:spTree>
    <p:extLst>
      <p:ext uri="{BB962C8B-B14F-4D97-AF65-F5344CB8AC3E}">
        <p14:creationId xmlns:p14="http://schemas.microsoft.com/office/powerpoint/2010/main" val="1620130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14</a:t>
            </a:fld>
            <a:endParaRPr lang="en-US"/>
          </a:p>
        </p:txBody>
      </p:sp>
    </p:spTree>
    <p:extLst>
      <p:ext uri="{BB962C8B-B14F-4D97-AF65-F5344CB8AC3E}">
        <p14:creationId xmlns:p14="http://schemas.microsoft.com/office/powerpoint/2010/main" val="280476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This boolean output is crucial for validating updates to game records to ensure accuracy and consistency in game results.</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15</a:t>
            </a:fld>
            <a:endParaRPr lang="en-US"/>
          </a:p>
        </p:txBody>
      </p:sp>
    </p:spTree>
    <p:extLst>
      <p:ext uri="{BB962C8B-B14F-4D97-AF65-F5344CB8AC3E}">
        <p14:creationId xmlns:p14="http://schemas.microsoft.com/office/powerpoint/2010/main" val="3714325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Söhne"/>
              </a:rPr>
              <a:t>Django is also renowned for its robustness, scalability, and security, making it a popular choice for building complex web applications efficiently.</a:t>
            </a:r>
            <a:endParaRPr lang="en-US"/>
          </a:p>
        </p:txBody>
      </p:sp>
      <p:sp>
        <p:nvSpPr>
          <p:cNvPr id="4" name="Slide Number Placeholder 3"/>
          <p:cNvSpPr>
            <a:spLocks noGrp="1"/>
          </p:cNvSpPr>
          <p:nvPr>
            <p:ph type="sldNum" sz="quarter" idx="5"/>
          </p:nvPr>
        </p:nvSpPr>
        <p:spPr/>
        <p:txBody>
          <a:bodyPr/>
          <a:lstStyle/>
          <a:p>
            <a:fld id="{A3C574C3-3E52-411C-8F85-94FD84645FD0}" type="slidenum">
              <a:rPr lang="en-US" smtClean="0"/>
              <a:t>17</a:t>
            </a:fld>
            <a:endParaRPr lang="en-US"/>
          </a:p>
        </p:txBody>
      </p:sp>
    </p:spTree>
    <p:extLst>
      <p:ext uri="{BB962C8B-B14F-4D97-AF65-F5344CB8AC3E}">
        <p14:creationId xmlns:p14="http://schemas.microsoft.com/office/powerpoint/2010/main" val="262428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Public Repository</a:t>
            </a:r>
          </a:p>
        </p:txBody>
      </p:sp>
      <p:sp>
        <p:nvSpPr>
          <p:cNvPr id="4" name="Slide Number Placeholder 3"/>
          <p:cNvSpPr>
            <a:spLocks noGrp="1"/>
          </p:cNvSpPr>
          <p:nvPr>
            <p:ph type="sldNum" sz="quarter" idx="5"/>
          </p:nvPr>
        </p:nvSpPr>
        <p:spPr/>
        <p:txBody>
          <a:bodyPr/>
          <a:lstStyle/>
          <a:p>
            <a:fld id="{A3C574C3-3E52-411C-8F85-94FD84645FD0}" type="slidenum">
              <a:rPr lang="en-US" smtClean="0"/>
              <a:t>25</a:t>
            </a:fld>
            <a:endParaRPr lang="en-US"/>
          </a:p>
        </p:txBody>
      </p:sp>
    </p:spTree>
    <p:extLst>
      <p:ext uri="{BB962C8B-B14F-4D97-AF65-F5344CB8AC3E}">
        <p14:creationId xmlns:p14="http://schemas.microsoft.com/office/powerpoint/2010/main" val="84978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991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1767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3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4309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5597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427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991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7356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3979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7435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02-May-24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3284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02-May-24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9583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B704D-8BB3-1D91-7541-3516910B1DC1}"/>
              </a:ext>
            </a:extLst>
          </p:cNvPr>
          <p:cNvSpPr>
            <a:spLocks noGrp="1"/>
          </p:cNvSpPr>
          <p:nvPr>
            <p:ph type="ctrTitle"/>
          </p:nvPr>
        </p:nvSpPr>
        <p:spPr>
          <a:xfrm>
            <a:off x="1068818" y="1076635"/>
            <a:ext cx="6859225" cy="3495365"/>
          </a:xfrm>
        </p:spPr>
        <p:txBody>
          <a:bodyPr anchor="t">
            <a:normAutofit/>
          </a:bodyPr>
          <a:lstStyle/>
          <a:p>
            <a:r>
              <a:rPr lang="en-US" sz="5000"/>
              <a:t>DataBall : BasketBall Team Management System</a:t>
            </a:r>
          </a:p>
        </p:txBody>
      </p:sp>
      <p:sp>
        <p:nvSpPr>
          <p:cNvPr id="3" name="Subtitle 2">
            <a:extLst>
              <a:ext uri="{FF2B5EF4-FFF2-40B4-BE49-F238E27FC236}">
                <a16:creationId xmlns:a16="http://schemas.microsoft.com/office/drawing/2014/main" id="{B12A9A86-C64C-58CF-CA5D-C87665E4D5FE}"/>
              </a:ext>
            </a:extLst>
          </p:cNvPr>
          <p:cNvSpPr>
            <a:spLocks noGrp="1"/>
          </p:cNvSpPr>
          <p:nvPr>
            <p:ph type="subTitle" idx="1"/>
          </p:nvPr>
        </p:nvSpPr>
        <p:spPr>
          <a:xfrm>
            <a:off x="1097280" y="4572000"/>
            <a:ext cx="6153912" cy="1268361"/>
          </a:xfrm>
        </p:spPr>
        <p:txBody>
          <a:bodyPr anchor="b">
            <a:normAutofit/>
          </a:bodyPr>
          <a:lstStyle/>
          <a:p>
            <a:r>
              <a:rPr lang="en-US" err="1"/>
              <a:t>Aakashnag</a:t>
            </a:r>
            <a:r>
              <a:rPr lang="en-US"/>
              <a:t>, Himavanth, </a:t>
            </a:r>
            <a:r>
              <a:rPr lang="en-US" err="1"/>
              <a:t>Sethumadhava</a:t>
            </a:r>
            <a:r>
              <a:rPr lang="en-US"/>
              <a:t>, Sowmya</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asketball being shot">
            <a:extLst>
              <a:ext uri="{FF2B5EF4-FFF2-40B4-BE49-F238E27FC236}">
                <a16:creationId xmlns:a16="http://schemas.microsoft.com/office/drawing/2014/main" id="{0E679E98-F147-0549-1984-0F605CCDD5BE}"/>
              </a:ext>
            </a:extLst>
          </p:cNvPr>
          <p:cNvPicPr>
            <a:picLocks noChangeAspect="1"/>
          </p:cNvPicPr>
          <p:nvPr/>
        </p:nvPicPr>
        <p:blipFill rotWithShape="1">
          <a:blip r:embed="rId2"/>
          <a:srcRect l="10897" r="53486" b="-2"/>
          <a:stretch/>
        </p:blipFill>
        <p:spPr>
          <a:xfrm>
            <a:off x="8532727" y="1"/>
            <a:ext cx="3659274" cy="6857999"/>
          </a:xfrm>
          <a:prstGeom prst="rect">
            <a:avLst/>
          </a:prstGeom>
        </p:spPr>
      </p:pic>
    </p:spTree>
    <p:extLst>
      <p:ext uri="{BB962C8B-B14F-4D97-AF65-F5344CB8AC3E}">
        <p14:creationId xmlns:p14="http://schemas.microsoft.com/office/powerpoint/2010/main" val="24494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AC98D8-85EF-C6CB-4BA4-18B85F868093}"/>
              </a:ext>
            </a:extLst>
          </p:cNvPr>
          <p:cNvPicPr>
            <a:picLocks noChangeAspect="1"/>
          </p:cNvPicPr>
          <p:nvPr/>
        </p:nvPicPr>
        <p:blipFill>
          <a:blip r:embed="rId2"/>
          <a:stretch>
            <a:fillRect/>
          </a:stretch>
        </p:blipFill>
        <p:spPr>
          <a:xfrm>
            <a:off x="6753918" y="841807"/>
            <a:ext cx="4480140" cy="5875596"/>
          </a:xfrm>
          <a:prstGeom prst="rect">
            <a:avLst/>
          </a:prstGeom>
        </p:spPr>
      </p:pic>
      <p:pic>
        <p:nvPicPr>
          <p:cNvPr id="5" name="Picture 4">
            <a:extLst>
              <a:ext uri="{FF2B5EF4-FFF2-40B4-BE49-F238E27FC236}">
                <a16:creationId xmlns:a16="http://schemas.microsoft.com/office/drawing/2014/main" id="{3136FC8C-3E7B-C343-8784-2598B75004C6}"/>
              </a:ext>
            </a:extLst>
          </p:cNvPr>
          <p:cNvPicPr>
            <a:picLocks noChangeAspect="1"/>
          </p:cNvPicPr>
          <p:nvPr/>
        </p:nvPicPr>
        <p:blipFill>
          <a:blip r:embed="rId3"/>
          <a:stretch>
            <a:fillRect/>
          </a:stretch>
        </p:blipFill>
        <p:spPr>
          <a:xfrm>
            <a:off x="1296091" y="841807"/>
            <a:ext cx="4799909" cy="5871448"/>
          </a:xfrm>
          <a:prstGeom prst="rect">
            <a:avLst/>
          </a:prstGeom>
        </p:spPr>
      </p:pic>
    </p:spTree>
    <p:extLst>
      <p:ext uri="{BB962C8B-B14F-4D97-AF65-F5344CB8AC3E}">
        <p14:creationId xmlns:p14="http://schemas.microsoft.com/office/powerpoint/2010/main" val="137161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4DDE-2EDE-92F6-8871-AD0EE471567B}"/>
              </a:ext>
            </a:extLst>
          </p:cNvPr>
          <p:cNvSpPr>
            <a:spLocks noGrp="1"/>
          </p:cNvSpPr>
          <p:nvPr>
            <p:ph type="title"/>
          </p:nvPr>
        </p:nvSpPr>
        <p:spPr/>
        <p:txBody>
          <a:bodyPr/>
          <a:lstStyle/>
          <a:p>
            <a:r>
              <a:rPr lang="en-US"/>
              <a:t>Views</a:t>
            </a:r>
          </a:p>
        </p:txBody>
      </p:sp>
      <p:sp>
        <p:nvSpPr>
          <p:cNvPr id="3" name="Content Placeholder 2">
            <a:extLst>
              <a:ext uri="{FF2B5EF4-FFF2-40B4-BE49-F238E27FC236}">
                <a16:creationId xmlns:a16="http://schemas.microsoft.com/office/drawing/2014/main" id="{25A51258-4A09-B154-6B30-111E74CCB53D}"/>
              </a:ext>
            </a:extLst>
          </p:cNvPr>
          <p:cNvSpPr>
            <a:spLocks noGrp="1"/>
          </p:cNvSpPr>
          <p:nvPr>
            <p:ph idx="1"/>
          </p:nvPr>
        </p:nvSpPr>
        <p:spPr>
          <a:xfrm>
            <a:off x="704088" y="1737359"/>
            <a:ext cx="5537454" cy="2322577"/>
          </a:xfrm>
        </p:spPr>
        <p:txBody>
          <a:bodyPr>
            <a:normAutofit fontScale="92500" lnSpcReduction="20000"/>
          </a:bodyPr>
          <a:lstStyle/>
          <a:p>
            <a:pPr algn="just"/>
            <a:r>
              <a:rPr lang="en-US" b="1" err="1"/>
              <a:t>GameData</a:t>
            </a:r>
            <a:r>
              <a:rPr lang="en-US"/>
              <a:t> View</a:t>
            </a:r>
          </a:p>
          <a:p>
            <a:pPr lvl="1" algn="just"/>
            <a:r>
              <a:rPr lang="en-US" b="1"/>
              <a:t>Description: </a:t>
            </a:r>
            <a:r>
              <a:rPr lang="en-US"/>
              <a:t>Consolidates detailed game information including dates, locations, teams, and scores.</a:t>
            </a:r>
          </a:p>
          <a:p>
            <a:pPr lvl="1" algn="just"/>
            <a:r>
              <a:rPr lang="en-US" b="1"/>
              <a:t>Use Case: </a:t>
            </a:r>
            <a:r>
              <a:rPr lang="en-US"/>
              <a:t>Useful for quick access to comprehensive game overviews for management and analysis.</a:t>
            </a:r>
          </a:p>
        </p:txBody>
      </p:sp>
      <p:sp>
        <p:nvSpPr>
          <p:cNvPr id="4" name="Content Placeholder 2">
            <a:extLst>
              <a:ext uri="{FF2B5EF4-FFF2-40B4-BE49-F238E27FC236}">
                <a16:creationId xmlns:a16="http://schemas.microsoft.com/office/drawing/2014/main" id="{0631F3F9-6036-D4AC-A79C-E40DCCB10D42}"/>
              </a:ext>
            </a:extLst>
          </p:cNvPr>
          <p:cNvSpPr txBox="1">
            <a:spLocks/>
          </p:cNvSpPr>
          <p:nvPr/>
        </p:nvSpPr>
        <p:spPr>
          <a:xfrm>
            <a:off x="6433566" y="1737359"/>
            <a:ext cx="5246370" cy="23225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PlayerGameSchedule</a:t>
            </a:r>
            <a:r>
              <a:rPr lang="en-US"/>
              <a:t> View</a:t>
            </a:r>
          </a:p>
          <a:p>
            <a:pPr lvl="1" algn="just"/>
            <a:r>
              <a:rPr lang="en-US" b="1"/>
              <a:t>Description: </a:t>
            </a:r>
            <a:r>
              <a:rPr lang="en-US"/>
              <a:t>Shows game schedules for each player, detailing game dates and locations.</a:t>
            </a:r>
          </a:p>
          <a:p>
            <a:pPr lvl="1" algn="just"/>
            <a:r>
              <a:rPr lang="en-US" b="1"/>
              <a:t>Use Case: </a:t>
            </a:r>
            <a:r>
              <a:rPr lang="en-US"/>
              <a:t>Helps players and coaches track upcoming game commitments.</a:t>
            </a:r>
          </a:p>
        </p:txBody>
      </p:sp>
      <p:sp>
        <p:nvSpPr>
          <p:cNvPr id="5" name="Content Placeholder 2">
            <a:extLst>
              <a:ext uri="{FF2B5EF4-FFF2-40B4-BE49-F238E27FC236}">
                <a16:creationId xmlns:a16="http://schemas.microsoft.com/office/drawing/2014/main" id="{838F1C0E-1C8C-A5CA-C18F-5072448284CA}"/>
              </a:ext>
            </a:extLst>
          </p:cNvPr>
          <p:cNvSpPr txBox="1">
            <a:spLocks/>
          </p:cNvSpPr>
          <p:nvPr/>
        </p:nvSpPr>
        <p:spPr>
          <a:xfrm>
            <a:off x="704088" y="4233670"/>
            <a:ext cx="5537454" cy="2505457"/>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PlayerPracticeSchedule</a:t>
            </a:r>
            <a:r>
              <a:rPr lang="en-US"/>
              <a:t> View</a:t>
            </a:r>
          </a:p>
          <a:p>
            <a:pPr lvl="1" algn="just"/>
            <a:r>
              <a:rPr lang="en-US" b="1"/>
              <a:t>Description: </a:t>
            </a:r>
            <a:r>
              <a:rPr lang="en-US"/>
              <a:t>Details practice sessions for players, including dates, locations, and focuses.</a:t>
            </a:r>
          </a:p>
          <a:p>
            <a:pPr lvl="1" algn="just"/>
            <a:r>
              <a:rPr lang="en-US" b="1"/>
              <a:t>Use Case: </a:t>
            </a:r>
            <a:r>
              <a:rPr lang="en-US"/>
              <a:t>Assists in managing regular training schedules and preparation.</a:t>
            </a:r>
          </a:p>
        </p:txBody>
      </p:sp>
      <p:sp>
        <p:nvSpPr>
          <p:cNvPr id="6" name="Content Placeholder 2">
            <a:extLst>
              <a:ext uri="{FF2B5EF4-FFF2-40B4-BE49-F238E27FC236}">
                <a16:creationId xmlns:a16="http://schemas.microsoft.com/office/drawing/2014/main" id="{B0BFEE6E-ECF1-1EAB-B847-A9463606F125}"/>
              </a:ext>
            </a:extLst>
          </p:cNvPr>
          <p:cNvSpPr txBox="1">
            <a:spLocks/>
          </p:cNvSpPr>
          <p:nvPr/>
        </p:nvSpPr>
        <p:spPr>
          <a:xfrm>
            <a:off x="6433566" y="4233670"/>
            <a:ext cx="5537454" cy="250545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err="1"/>
              <a:t>UniversityTeams</a:t>
            </a:r>
            <a:r>
              <a:rPr lang="en-US"/>
              <a:t> View</a:t>
            </a:r>
          </a:p>
          <a:p>
            <a:pPr lvl="1" algn="just"/>
            <a:r>
              <a:rPr lang="en-US" b="1"/>
              <a:t>Description:</a:t>
            </a:r>
            <a:r>
              <a:rPr lang="en-US"/>
              <a:t> Lists teams with their corresponding universities to easily associate team affiliations.</a:t>
            </a:r>
          </a:p>
          <a:p>
            <a:pPr lvl="1" algn="just"/>
            <a:r>
              <a:rPr lang="en-US" b="1"/>
              <a:t>Use Case: </a:t>
            </a:r>
            <a:r>
              <a:rPr lang="en-US"/>
              <a:t>Supports administrative tasks and enhances external communications about team structures.</a:t>
            </a:r>
          </a:p>
        </p:txBody>
      </p:sp>
      <p:cxnSp>
        <p:nvCxnSpPr>
          <p:cNvPr id="8" name="Straight Connector 7">
            <a:extLst>
              <a:ext uri="{FF2B5EF4-FFF2-40B4-BE49-F238E27FC236}">
                <a16:creationId xmlns:a16="http://schemas.microsoft.com/office/drawing/2014/main" id="{C080CDF7-1A23-2F93-1CB7-B6810867592D}"/>
              </a:ext>
            </a:extLst>
          </p:cNvPr>
          <p:cNvCxnSpPr/>
          <p:nvPr/>
        </p:nvCxnSpPr>
        <p:spPr>
          <a:xfrm>
            <a:off x="6433566" y="1554480"/>
            <a:ext cx="0" cy="507492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41AAAE1-13C1-A9ED-5A7F-6B6AFAE47A88}"/>
              </a:ext>
            </a:extLst>
          </p:cNvPr>
          <p:cNvCxnSpPr/>
          <p:nvPr/>
        </p:nvCxnSpPr>
        <p:spPr>
          <a:xfrm>
            <a:off x="621792" y="4091940"/>
            <a:ext cx="112471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2093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lstStyle/>
          <a:p>
            <a:r>
              <a:rPr lang="en-US"/>
              <a:t>Procedures</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Practices_seq </a:t>
            </a:r>
            <a:r>
              <a:rPr lang="en-US" sz="1200"/>
              <a:t>Sequence</a:t>
            </a:r>
          </a:p>
          <a:p>
            <a:r>
              <a:rPr lang="en-US" sz="1200" b="1"/>
              <a:t>Purpose: </a:t>
            </a:r>
            <a:r>
              <a:rPr lang="en-US" sz="1200"/>
              <a:t>Generates unique identifiers for practice sessions, starting from 21 and incrementing by 1 for each new entry.</a:t>
            </a:r>
          </a:p>
          <a:p>
            <a:r>
              <a:rPr lang="en-US" sz="1200" b="1"/>
              <a:t>Usage: </a:t>
            </a:r>
            <a:r>
              <a:rPr lang="en-US" sz="1200"/>
              <a:t>Ensures each practice session has a distinct ID, supporting systematic record keeping and retrieval.</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3046988"/>
          </a:xfrm>
          <a:prstGeom prst="rect">
            <a:avLst/>
          </a:prstGeom>
          <a:noFill/>
        </p:spPr>
        <p:txBody>
          <a:bodyPr wrap="square" rtlCol="0">
            <a:spAutoFit/>
          </a:bodyPr>
          <a:lstStyle/>
          <a:p>
            <a:pPr algn="just"/>
            <a:endParaRPr lang="en-US" sz="1200"/>
          </a:p>
          <a:p>
            <a:pPr algn="just"/>
            <a:r>
              <a:rPr lang="en-US" sz="1200" b="1"/>
              <a:t>Functionality: </a:t>
            </a:r>
            <a:r>
              <a:rPr lang="en-US" sz="1200"/>
              <a:t>Schedules new practice sessions by checking the availability of a facility at a specified time and duration, and inserts the practice details into the database if the facility is available.</a:t>
            </a:r>
          </a:p>
          <a:p>
            <a:pPr algn="just"/>
            <a:r>
              <a:rPr lang="en-US" sz="1200"/>
              <a:t>Steps:</a:t>
            </a:r>
          </a:p>
          <a:p>
            <a:pPr algn="just"/>
            <a:r>
              <a:rPr lang="en-US" sz="1200" b="1"/>
              <a:t>Check Availability: </a:t>
            </a:r>
            <a:r>
              <a:rPr lang="en-US" sz="1200"/>
              <a:t>Uses </a:t>
            </a:r>
            <a:r>
              <a:rPr lang="en-US" sz="1200">
                <a:latin typeface="Consolas" panose="020B0609020204030204" pitchFamily="49" charset="0"/>
              </a:rPr>
              <a:t>CheckFacilityAvailability</a:t>
            </a:r>
            <a:r>
              <a:rPr lang="en-US" sz="1200"/>
              <a:t> function to determine if the specified facility is available at the desired time.</a:t>
            </a:r>
          </a:p>
          <a:p>
            <a:pPr algn="just"/>
            <a:r>
              <a:rPr lang="en-US" sz="1200" b="1"/>
              <a:t>Condition Handling:</a:t>
            </a:r>
          </a:p>
          <a:p>
            <a:pPr algn="just"/>
            <a:r>
              <a:rPr lang="en-US" sz="1200">
                <a:solidFill>
                  <a:srgbClr val="0070C0"/>
                </a:solidFill>
              </a:rPr>
              <a:t>If Available: </a:t>
            </a:r>
            <a:r>
              <a:rPr lang="en-US" sz="1200"/>
              <a:t>Inserts the new practice details into the Practices table and sets a success message.</a:t>
            </a:r>
          </a:p>
          <a:p>
            <a:pPr algn="just"/>
            <a:r>
              <a:rPr lang="en-US" sz="1200">
                <a:solidFill>
                  <a:srgbClr val="0070C0"/>
                </a:solidFill>
              </a:rPr>
              <a:t>If Not Available: </a:t>
            </a:r>
            <a:r>
              <a:rPr lang="en-US" sz="1200"/>
              <a:t>Sets an error message indicating the facility is already booked.</a:t>
            </a:r>
          </a:p>
          <a:p>
            <a:pPr algn="just"/>
            <a:r>
              <a:rPr lang="en-US" sz="1200" b="1"/>
              <a:t>Error Handling: </a:t>
            </a:r>
            <a:r>
              <a:rPr lang="en-US" sz="1200"/>
              <a:t>Catches and reports database errors during insertion and transaction errors.</a:t>
            </a:r>
          </a:p>
        </p:txBody>
      </p:sp>
      <p:pic>
        <p:nvPicPr>
          <p:cNvPr id="10" name="Picture 9">
            <a:extLst>
              <a:ext uri="{FF2B5EF4-FFF2-40B4-BE49-F238E27FC236}">
                <a16:creationId xmlns:a16="http://schemas.microsoft.com/office/drawing/2014/main" id="{6BCA4BA5-AAB8-59E5-EB77-6978AB205145}"/>
              </a:ext>
            </a:extLst>
          </p:cNvPr>
          <p:cNvPicPr>
            <a:picLocks noChangeAspect="1"/>
          </p:cNvPicPr>
          <p:nvPr/>
        </p:nvPicPr>
        <p:blipFill>
          <a:blip r:embed="rId3"/>
          <a:stretch>
            <a:fillRect/>
          </a:stretch>
        </p:blipFill>
        <p:spPr>
          <a:xfrm>
            <a:off x="5431536" y="413812"/>
            <a:ext cx="6531864" cy="6444188"/>
          </a:xfrm>
          <a:prstGeom prst="rect">
            <a:avLst/>
          </a:prstGeom>
        </p:spPr>
      </p:pic>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761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7DE8-3841-4E9B-EE7A-D2971C8F0ED8}"/>
              </a:ext>
            </a:extLst>
          </p:cNvPr>
          <p:cNvSpPr>
            <a:spLocks noGrp="1"/>
          </p:cNvSpPr>
          <p:nvPr>
            <p:ph type="title"/>
          </p:nvPr>
        </p:nvSpPr>
        <p:spPr>
          <a:xfrm>
            <a:off x="1088136" y="1153550"/>
            <a:ext cx="4603537" cy="1294228"/>
          </a:xfrm>
        </p:spPr>
        <p:txBody>
          <a:bodyPr/>
          <a:lstStyle/>
          <a:p>
            <a:r>
              <a:rPr lang="en-US"/>
              <a:t>Function and Trigger</a:t>
            </a:r>
          </a:p>
        </p:txBody>
      </p:sp>
      <p:sp>
        <p:nvSpPr>
          <p:cNvPr id="3" name="Content Placeholder 2">
            <a:extLst>
              <a:ext uri="{FF2B5EF4-FFF2-40B4-BE49-F238E27FC236}">
                <a16:creationId xmlns:a16="http://schemas.microsoft.com/office/drawing/2014/main" id="{501BD5D4-DA78-7A88-705F-8EE4FDC42C5B}"/>
              </a:ext>
            </a:extLst>
          </p:cNvPr>
          <p:cNvSpPr>
            <a:spLocks noGrp="1"/>
          </p:cNvSpPr>
          <p:nvPr>
            <p:ph idx="1"/>
          </p:nvPr>
        </p:nvSpPr>
        <p:spPr>
          <a:xfrm>
            <a:off x="1088135" y="2447778"/>
            <a:ext cx="4603537" cy="1712742"/>
          </a:xfrm>
        </p:spPr>
        <p:txBody>
          <a:bodyPr>
            <a:normAutofit fontScale="62500" lnSpcReduction="20000"/>
          </a:bodyPr>
          <a:lstStyle/>
          <a:p>
            <a:pPr marL="0" indent="0">
              <a:buNone/>
            </a:pPr>
            <a:r>
              <a:rPr lang="en-US" b="1">
                <a:latin typeface="Consolas" panose="020B0609020204030204" pitchFamily="49" charset="0"/>
              </a:rPr>
              <a:t>CheckFacilityAvailability</a:t>
            </a:r>
          </a:p>
          <a:p>
            <a:r>
              <a:rPr lang="en-US" b="1"/>
              <a:t>Purpose: </a:t>
            </a:r>
            <a:r>
              <a:rPr lang="en-US"/>
              <a:t>Determines if a facility is available for a new event by checking for scheduling conflicts with existing practices and games.</a:t>
            </a:r>
          </a:p>
          <a:p>
            <a:r>
              <a:rPr lang="en-US" b="1"/>
              <a:t>Operation: </a:t>
            </a:r>
            <a:r>
              <a:rPr lang="en-US"/>
              <a:t>Compares the desired time and duration against existing events in the Practices and Game tables. Returns TRUE if no conflicts are found (facility available), otherwise FALSE.</a:t>
            </a:r>
          </a:p>
        </p:txBody>
      </p:sp>
      <p:pic>
        <p:nvPicPr>
          <p:cNvPr id="5" name="Picture 4">
            <a:extLst>
              <a:ext uri="{FF2B5EF4-FFF2-40B4-BE49-F238E27FC236}">
                <a16:creationId xmlns:a16="http://schemas.microsoft.com/office/drawing/2014/main" id="{BCF01154-21FF-5852-D5CF-C1A675601563}"/>
              </a:ext>
            </a:extLst>
          </p:cNvPr>
          <p:cNvPicPr>
            <a:picLocks noChangeAspect="1"/>
          </p:cNvPicPr>
          <p:nvPr/>
        </p:nvPicPr>
        <p:blipFill>
          <a:blip r:embed="rId3"/>
          <a:stretch>
            <a:fillRect/>
          </a:stretch>
        </p:blipFill>
        <p:spPr>
          <a:xfrm>
            <a:off x="6096000" y="2605723"/>
            <a:ext cx="5917386" cy="3680777"/>
          </a:xfrm>
          <a:prstGeom prst="rect">
            <a:avLst/>
          </a:prstGeom>
        </p:spPr>
      </p:pic>
      <p:pic>
        <p:nvPicPr>
          <p:cNvPr id="9" name="Picture 8">
            <a:extLst>
              <a:ext uri="{FF2B5EF4-FFF2-40B4-BE49-F238E27FC236}">
                <a16:creationId xmlns:a16="http://schemas.microsoft.com/office/drawing/2014/main" id="{B9E60D73-0ACA-7298-1052-2CE3E0574012}"/>
              </a:ext>
            </a:extLst>
          </p:cNvPr>
          <p:cNvPicPr>
            <a:picLocks noChangeAspect="1"/>
          </p:cNvPicPr>
          <p:nvPr/>
        </p:nvPicPr>
        <p:blipFill>
          <a:blip r:embed="rId4"/>
          <a:stretch>
            <a:fillRect/>
          </a:stretch>
        </p:blipFill>
        <p:spPr>
          <a:xfrm>
            <a:off x="6096000" y="1200589"/>
            <a:ext cx="4829175" cy="1200150"/>
          </a:xfrm>
          <a:prstGeom prst="rect">
            <a:avLst/>
          </a:prstGeom>
        </p:spPr>
      </p:pic>
      <p:sp>
        <p:nvSpPr>
          <p:cNvPr id="10" name="Content Placeholder 2">
            <a:extLst>
              <a:ext uri="{FF2B5EF4-FFF2-40B4-BE49-F238E27FC236}">
                <a16:creationId xmlns:a16="http://schemas.microsoft.com/office/drawing/2014/main" id="{13A281AB-B765-4D23-89F9-6DCD8C5B1460}"/>
              </a:ext>
            </a:extLst>
          </p:cNvPr>
          <p:cNvSpPr txBox="1">
            <a:spLocks/>
          </p:cNvSpPr>
          <p:nvPr/>
        </p:nvSpPr>
        <p:spPr>
          <a:xfrm>
            <a:off x="1088135" y="4328394"/>
            <a:ext cx="4603537" cy="17127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Neue Haas Grotesk Text Pro" panose="020B0504020202020204" pitchFamily="34" charset="0"/>
              <a:buNone/>
            </a:pPr>
            <a:r>
              <a:rPr lang="en-US" b="1">
                <a:latin typeface="Consolas" panose="020B0609020204030204" pitchFamily="49" charset="0"/>
              </a:rPr>
              <a:t>Practice_Before_Insert</a:t>
            </a:r>
          </a:p>
          <a:p>
            <a:r>
              <a:rPr lang="en-US" b="1"/>
              <a:t>Purpose: </a:t>
            </a:r>
            <a:r>
              <a:rPr lang="en-US"/>
              <a:t>Automatically generates and assigns a unique identifier to each new practice session before it is inserted into the database.</a:t>
            </a:r>
          </a:p>
          <a:p>
            <a:r>
              <a:rPr lang="en-US" b="1"/>
              <a:t>Operation: </a:t>
            </a:r>
            <a:r>
              <a:rPr lang="en-US"/>
              <a:t>Concatenates 'PR' with the next value from the Practices_seq sequence to form a new PracticeID for each practice record being inserted.</a:t>
            </a:r>
          </a:p>
        </p:txBody>
      </p:sp>
      <p:cxnSp>
        <p:nvCxnSpPr>
          <p:cNvPr id="12" name="Straight Connector 11">
            <a:extLst>
              <a:ext uri="{FF2B5EF4-FFF2-40B4-BE49-F238E27FC236}">
                <a16:creationId xmlns:a16="http://schemas.microsoft.com/office/drawing/2014/main" id="{919E8006-BD47-AF04-CBF0-15547525D7E4}"/>
              </a:ext>
            </a:extLst>
          </p:cNvPr>
          <p:cNvCxnSpPr/>
          <p:nvPr/>
        </p:nvCxnSpPr>
        <p:spPr>
          <a:xfrm>
            <a:off x="6025896" y="1042416"/>
            <a:ext cx="0" cy="543153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68415959-9BCA-9914-82D9-BBE38C13EFF6}"/>
              </a:ext>
            </a:extLst>
          </p:cNvPr>
          <p:cNvCxnSpPr/>
          <p:nvPr/>
        </p:nvCxnSpPr>
        <p:spPr>
          <a:xfrm>
            <a:off x="6025896" y="2447778"/>
            <a:ext cx="598749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781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4C5E-84BF-4897-A4F2-F822FCF12DA2}"/>
              </a:ext>
            </a:extLst>
          </p:cNvPr>
          <p:cNvSpPr>
            <a:spLocks noGrp="1"/>
          </p:cNvSpPr>
          <p:nvPr>
            <p:ph type="title"/>
          </p:nvPr>
        </p:nvSpPr>
        <p:spPr/>
        <p:txBody>
          <a:bodyPr>
            <a:normAutofit/>
          </a:bodyPr>
          <a:lstStyle/>
          <a:p>
            <a:r>
              <a:rPr lang="en-US" sz="2800"/>
              <a:t>Procedures-continued</a:t>
            </a:r>
          </a:p>
        </p:txBody>
      </p:sp>
      <p:sp>
        <p:nvSpPr>
          <p:cNvPr id="3" name="Content Placeholder 2">
            <a:extLst>
              <a:ext uri="{FF2B5EF4-FFF2-40B4-BE49-F238E27FC236}">
                <a16:creationId xmlns:a16="http://schemas.microsoft.com/office/drawing/2014/main" id="{5C31048D-1CE6-859B-CF5C-5A482107EB84}"/>
              </a:ext>
            </a:extLst>
          </p:cNvPr>
          <p:cNvSpPr>
            <a:spLocks noGrp="1"/>
          </p:cNvSpPr>
          <p:nvPr>
            <p:ph idx="1"/>
          </p:nvPr>
        </p:nvSpPr>
        <p:spPr>
          <a:xfrm>
            <a:off x="868680" y="4838010"/>
            <a:ext cx="4343400" cy="1733760"/>
          </a:xfrm>
        </p:spPr>
        <p:txBody>
          <a:bodyPr>
            <a:noAutofit/>
          </a:bodyPr>
          <a:lstStyle/>
          <a:p>
            <a:pPr marL="0" indent="0">
              <a:buNone/>
            </a:pPr>
            <a:r>
              <a:rPr lang="en-US" sz="1200" b="1"/>
              <a:t>Game_seq </a:t>
            </a:r>
            <a:r>
              <a:rPr lang="en-US" sz="1200"/>
              <a:t>Sequence</a:t>
            </a:r>
          </a:p>
          <a:p>
            <a:r>
              <a:rPr lang="en-US" sz="1200" b="1"/>
              <a:t>Purpose: </a:t>
            </a:r>
            <a:r>
              <a:rPr lang="en-US" sz="1200"/>
              <a:t>Creates a sequential identifier for each new game, starting from 1 and incrementing without a set maximum value.</a:t>
            </a:r>
          </a:p>
          <a:p>
            <a:r>
              <a:rPr lang="en-US" sz="1200" b="1"/>
              <a:t>Usage: </a:t>
            </a:r>
            <a:r>
              <a:rPr lang="en-US" sz="1200"/>
              <a:t>Ensures each game entry in the database has a unique identifier.</a:t>
            </a:r>
          </a:p>
        </p:txBody>
      </p:sp>
      <p:sp>
        <p:nvSpPr>
          <p:cNvPr id="6" name="TextBox 5">
            <a:extLst>
              <a:ext uri="{FF2B5EF4-FFF2-40B4-BE49-F238E27FC236}">
                <a16:creationId xmlns:a16="http://schemas.microsoft.com/office/drawing/2014/main" id="{E98FC98A-0119-6661-BE3C-5ACCFD5F7712}"/>
              </a:ext>
            </a:extLst>
          </p:cNvPr>
          <p:cNvSpPr txBox="1"/>
          <p:nvPr/>
        </p:nvSpPr>
        <p:spPr>
          <a:xfrm>
            <a:off x="868680" y="1644751"/>
            <a:ext cx="4343400" cy="2862322"/>
          </a:xfrm>
          <a:prstGeom prst="rect">
            <a:avLst/>
          </a:prstGeom>
          <a:noFill/>
        </p:spPr>
        <p:txBody>
          <a:bodyPr wrap="square" rtlCol="0">
            <a:spAutoFit/>
          </a:bodyPr>
          <a:lstStyle/>
          <a:p>
            <a:pPr algn="just"/>
            <a:r>
              <a:rPr lang="en-US" sz="1200" b="1"/>
              <a:t>Functionality: </a:t>
            </a:r>
            <a:r>
              <a:rPr lang="en-US" sz="1200"/>
              <a:t>Team Validation: Checks that the home team and away team are not the same, and if a winning team is specified, it must be one of the participating teams.</a:t>
            </a:r>
          </a:p>
          <a:p>
            <a:pPr algn="just"/>
            <a:r>
              <a:rPr lang="en-US" sz="1200" b="1"/>
              <a:t>Purpose: </a:t>
            </a:r>
            <a:r>
              <a:rPr lang="en-US" sz="1200"/>
              <a:t>Schedules a new game while ensuring the selected facility is available, and the game parameters (teams and winning team) are logically consistent.</a:t>
            </a:r>
          </a:p>
          <a:p>
            <a:pPr algn="just"/>
            <a:r>
              <a:rPr lang="en-US" sz="1200" b="1"/>
              <a:t>Facility Availability: </a:t>
            </a:r>
            <a:r>
              <a:rPr lang="en-US" sz="1200"/>
              <a:t>Utilizes the previously discussed CheckFacilityAvailability function to verify that the facility is available for the scheduled game date and duration (constrained to be 2 hours).</a:t>
            </a:r>
          </a:p>
          <a:p>
            <a:pPr algn="just"/>
            <a:r>
              <a:rPr lang="en-US" sz="1200" b="1"/>
              <a:t>Game Insertion: </a:t>
            </a:r>
            <a:r>
              <a:rPr lang="en-US" sz="1200"/>
              <a:t>If all conditions are met (teams are distinct, the winning team is valid, and the facility is available), inserts a new game record into the Game table using the </a:t>
            </a:r>
            <a:r>
              <a:rPr lang="en-US" sz="1200">
                <a:solidFill>
                  <a:srgbClr val="0070C0"/>
                </a:solidFill>
              </a:rPr>
              <a:t>Game_seq </a:t>
            </a:r>
            <a:r>
              <a:rPr lang="en-US" sz="1200"/>
              <a:t>for generating a unique GameID.</a:t>
            </a:r>
          </a:p>
        </p:txBody>
      </p:sp>
      <p:cxnSp>
        <p:nvCxnSpPr>
          <p:cNvPr id="12" name="Straight Connector 11">
            <a:extLst>
              <a:ext uri="{FF2B5EF4-FFF2-40B4-BE49-F238E27FC236}">
                <a16:creationId xmlns:a16="http://schemas.microsoft.com/office/drawing/2014/main" id="{3032C543-FFF3-D8FF-F8DA-4100F1E13D3A}"/>
              </a:ext>
            </a:extLst>
          </p:cNvPr>
          <p:cNvCxnSpPr/>
          <p:nvPr/>
        </p:nvCxnSpPr>
        <p:spPr>
          <a:xfrm>
            <a:off x="5330952" y="359815"/>
            <a:ext cx="0" cy="6444188"/>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0B3631A-67AD-6EFF-8D04-04FBB025CDBD}"/>
              </a:ext>
            </a:extLst>
          </p:cNvPr>
          <p:cNvCxnSpPr/>
          <p:nvPr/>
        </p:nvCxnSpPr>
        <p:spPr>
          <a:xfrm>
            <a:off x="868680" y="4773168"/>
            <a:ext cx="4462272"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0EE8F922-4C1A-0D8E-F261-8E5A16A87164}"/>
              </a:ext>
            </a:extLst>
          </p:cNvPr>
          <p:cNvPicPr>
            <a:picLocks noChangeAspect="1"/>
          </p:cNvPicPr>
          <p:nvPr/>
        </p:nvPicPr>
        <p:blipFill>
          <a:blip r:embed="rId3"/>
          <a:stretch>
            <a:fillRect/>
          </a:stretch>
        </p:blipFill>
        <p:spPr>
          <a:xfrm>
            <a:off x="5663231" y="219456"/>
            <a:ext cx="6205634" cy="6638544"/>
          </a:xfrm>
          <a:prstGeom prst="rect">
            <a:avLst/>
          </a:prstGeom>
        </p:spPr>
      </p:pic>
    </p:spTree>
    <p:extLst>
      <p:ext uri="{BB962C8B-B14F-4D97-AF65-F5344CB8AC3E}">
        <p14:creationId xmlns:p14="http://schemas.microsoft.com/office/powerpoint/2010/main" val="302467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4E4A-6C60-7F9E-4C49-B85EC2F32BBF}"/>
              </a:ext>
            </a:extLst>
          </p:cNvPr>
          <p:cNvSpPr>
            <a:spLocks noGrp="1"/>
          </p:cNvSpPr>
          <p:nvPr>
            <p:ph type="title"/>
          </p:nvPr>
        </p:nvSpPr>
        <p:spPr>
          <a:xfrm>
            <a:off x="1012714" y="894424"/>
            <a:ext cx="9922764" cy="1294228"/>
          </a:xfrm>
        </p:spPr>
        <p:txBody>
          <a:bodyPr>
            <a:normAutofit/>
          </a:bodyPr>
          <a:lstStyle/>
          <a:p>
            <a:r>
              <a:rPr lang="en-US" sz="2800"/>
              <a:t>Procedures - continued</a:t>
            </a:r>
          </a:p>
        </p:txBody>
      </p:sp>
      <p:sp>
        <p:nvSpPr>
          <p:cNvPr id="3" name="Content Placeholder 2">
            <a:extLst>
              <a:ext uri="{FF2B5EF4-FFF2-40B4-BE49-F238E27FC236}">
                <a16:creationId xmlns:a16="http://schemas.microsoft.com/office/drawing/2014/main" id="{62C49ED8-8579-0A40-7F3A-33E1617BB3B7}"/>
              </a:ext>
            </a:extLst>
          </p:cNvPr>
          <p:cNvSpPr>
            <a:spLocks noGrp="1"/>
          </p:cNvSpPr>
          <p:nvPr>
            <p:ph idx="1"/>
          </p:nvPr>
        </p:nvSpPr>
        <p:spPr>
          <a:xfrm>
            <a:off x="676656" y="4032508"/>
            <a:ext cx="4417333" cy="2586477"/>
          </a:xfrm>
        </p:spPr>
        <p:txBody>
          <a:bodyPr>
            <a:noAutofit/>
          </a:bodyPr>
          <a:lstStyle/>
          <a:p>
            <a:pPr marL="0" indent="0" algn="just">
              <a:lnSpc>
                <a:spcPct val="100000"/>
              </a:lnSpc>
              <a:buNone/>
            </a:pPr>
            <a:r>
              <a:rPr lang="en-US" sz="1200" b="1"/>
              <a:t>Purpose: </a:t>
            </a:r>
            <a:r>
              <a:rPr lang="en-US" sz="1200"/>
              <a:t>Updates the details of an existing game, specifically the winning team and the game's scores.</a:t>
            </a:r>
          </a:p>
          <a:p>
            <a:pPr marL="0" indent="0" algn="just">
              <a:lnSpc>
                <a:spcPct val="100000"/>
              </a:lnSpc>
              <a:buNone/>
            </a:pPr>
            <a:r>
              <a:rPr lang="en-US" sz="1200" b="1"/>
              <a:t>Functionality: </a:t>
            </a:r>
            <a:r>
              <a:rPr lang="en-US" sz="1200"/>
              <a:t>Uses the </a:t>
            </a:r>
            <a:r>
              <a:rPr lang="en-US" sz="1200">
                <a:solidFill>
                  <a:schemeClr val="accent5"/>
                </a:solidFill>
                <a:latin typeface="Consolas" panose="020B0609020204030204" pitchFamily="49" charset="0"/>
              </a:rPr>
              <a:t>ValidateWinningTeam</a:t>
            </a:r>
            <a:r>
              <a:rPr lang="en-US" sz="1200">
                <a:solidFill>
                  <a:schemeClr val="accent5"/>
                </a:solidFill>
              </a:rPr>
              <a:t> </a:t>
            </a:r>
            <a:r>
              <a:rPr lang="en-US" sz="1200"/>
              <a:t>function to ensure that the specified winning team is one of the participants in the game (either the home team or the away team).</a:t>
            </a:r>
          </a:p>
          <a:p>
            <a:pPr marL="0" indent="0" algn="just">
              <a:lnSpc>
                <a:spcPct val="100000"/>
              </a:lnSpc>
              <a:buNone/>
            </a:pPr>
            <a:r>
              <a:rPr lang="en-US" sz="1200" b="1"/>
              <a:t>Record Update: </a:t>
            </a:r>
            <a:r>
              <a:rPr lang="en-US" sz="1200"/>
              <a:t>If the winning team is valid, the procedure updates the WinningTeamID and Scores for the specified GameID in the Game table.</a:t>
            </a:r>
          </a:p>
          <a:p>
            <a:pPr marL="0" indent="0" algn="just">
              <a:lnSpc>
                <a:spcPct val="100000"/>
              </a:lnSpc>
              <a:buNone/>
            </a:pPr>
            <a:r>
              <a:rPr lang="en-US" sz="1200"/>
              <a:t>If the update is successful, sets the output message to confirm the successful update of game details.</a:t>
            </a:r>
          </a:p>
        </p:txBody>
      </p:sp>
      <p:pic>
        <p:nvPicPr>
          <p:cNvPr id="5" name="Picture 4">
            <a:extLst>
              <a:ext uri="{FF2B5EF4-FFF2-40B4-BE49-F238E27FC236}">
                <a16:creationId xmlns:a16="http://schemas.microsoft.com/office/drawing/2014/main" id="{E62CCBCB-1688-40A7-F91A-CECF959F1CB7}"/>
              </a:ext>
            </a:extLst>
          </p:cNvPr>
          <p:cNvPicPr>
            <a:picLocks noChangeAspect="1"/>
          </p:cNvPicPr>
          <p:nvPr/>
        </p:nvPicPr>
        <p:blipFill>
          <a:blip r:embed="rId3"/>
          <a:stretch>
            <a:fillRect/>
          </a:stretch>
        </p:blipFill>
        <p:spPr>
          <a:xfrm>
            <a:off x="5294378" y="2855166"/>
            <a:ext cx="6096000" cy="4002833"/>
          </a:xfrm>
          <a:prstGeom prst="rect">
            <a:avLst/>
          </a:prstGeom>
        </p:spPr>
      </p:pic>
      <p:pic>
        <p:nvPicPr>
          <p:cNvPr id="9" name="Picture 8">
            <a:extLst>
              <a:ext uri="{FF2B5EF4-FFF2-40B4-BE49-F238E27FC236}">
                <a16:creationId xmlns:a16="http://schemas.microsoft.com/office/drawing/2014/main" id="{713BCF31-3DC5-269F-9061-998DE3B5E639}"/>
              </a:ext>
            </a:extLst>
          </p:cNvPr>
          <p:cNvPicPr>
            <a:picLocks noChangeAspect="1"/>
          </p:cNvPicPr>
          <p:nvPr/>
        </p:nvPicPr>
        <p:blipFill>
          <a:blip r:embed="rId4"/>
          <a:stretch>
            <a:fillRect/>
          </a:stretch>
        </p:blipFill>
        <p:spPr>
          <a:xfrm>
            <a:off x="5294377" y="280277"/>
            <a:ext cx="5641101" cy="2500246"/>
          </a:xfrm>
          <a:prstGeom prst="rect">
            <a:avLst/>
          </a:prstGeom>
        </p:spPr>
      </p:pic>
      <p:sp>
        <p:nvSpPr>
          <p:cNvPr id="10" name="TextBox 9">
            <a:extLst>
              <a:ext uri="{FF2B5EF4-FFF2-40B4-BE49-F238E27FC236}">
                <a16:creationId xmlns:a16="http://schemas.microsoft.com/office/drawing/2014/main" id="{A2754F3E-B0BF-27C9-DF08-DEA2E45083DF}"/>
              </a:ext>
            </a:extLst>
          </p:cNvPr>
          <p:cNvSpPr txBox="1"/>
          <p:nvPr/>
        </p:nvSpPr>
        <p:spPr>
          <a:xfrm>
            <a:off x="676655" y="1512121"/>
            <a:ext cx="4617721" cy="2308324"/>
          </a:xfrm>
          <a:prstGeom prst="rect">
            <a:avLst/>
          </a:prstGeom>
          <a:noFill/>
        </p:spPr>
        <p:txBody>
          <a:bodyPr wrap="square" rtlCol="0">
            <a:spAutoFit/>
          </a:bodyPr>
          <a:lstStyle/>
          <a:p>
            <a:pPr algn="just"/>
            <a:r>
              <a:rPr lang="en-US" sz="1200" b="1">
                <a:latin typeface="Consolas" panose="020B0609020204030204" pitchFamily="49" charset="0"/>
              </a:rPr>
              <a:t>ValidateWinningTeam</a:t>
            </a:r>
          </a:p>
          <a:p>
            <a:pPr algn="just"/>
            <a:endParaRPr lang="en-US" sz="1200" b="1"/>
          </a:p>
          <a:p>
            <a:pPr algn="just"/>
            <a:r>
              <a:rPr lang="en-US" sz="1200" b="1"/>
              <a:t>Purpose: </a:t>
            </a:r>
            <a:r>
              <a:rPr lang="en-US" sz="1200"/>
              <a:t>Checks if a specified winning team ID is one of the participating teams in a given game, ensuring the integrity of game results. </a:t>
            </a:r>
          </a:p>
          <a:p>
            <a:pPr algn="just"/>
            <a:endParaRPr lang="en-US" sz="1200"/>
          </a:p>
          <a:p>
            <a:pPr algn="just"/>
            <a:r>
              <a:rPr lang="en-US" sz="1200" b="1"/>
              <a:t>Functionality:</a:t>
            </a:r>
          </a:p>
          <a:p>
            <a:pPr algn="just"/>
            <a:r>
              <a:rPr lang="en-US" sz="1200"/>
              <a:t>Fetches the home and away team IDs from the Game table for the specified game. Determines if the proposed winning team ID matches either the home or away team ID. Returns TRUE if the winning team ID is valid (i.e., matches either the home or away team), otherwise returns FALSE. </a:t>
            </a:r>
          </a:p>
        </p:txBody>
      </p:sp>
      <p:cxnSp>
        <p:nvCxnSpPr>
          <p:cNvPr id="12" name="Straight Connector 11">
            <a:extLst>
              <a:ext uri="{FF2B5EF4-FFF2-40B4-BE49-F238E27FC236}">
                <a16:creationId xmlns:a16="http://schemas.microsoft.com/office/drawing/2014/main" id="{3BE2019D-AC7A-E82B-ED3C-7DABA938E357}"/>
              </a:ext>
            </a:extLst>
          </p:cNvPr>
          <p:cNvCxnSpPr/>
          <p:nvPr/>
        </p:nvCxnSpPr>
        <p:spPr>
          <a:xfrm>
            <a:off x="5294377" y="280277"/>
            <a:ext cx="0" cy="644970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EDD53BA-3CB8-092D-0E5E-F7BADF490F69}"/>
              </a:ext>
            </a:extLst>
          </p:cNvPr>
          <p:cNvCxnSpPr/>
          <p:nvPr/>
        </p:nvCxnSpPr>
        <p:spPr>
          <a:xfrm>
            <a:off x="676656" y="4032508"/>
            <a:ext cx="4617721"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DEE2937-E58D-E198-CBEB-1E9AC133F77C}"/>
              </a:ext>
            </a:extLst>
          </p:cNvPr>
          <p:cNvCxnSpPr/>
          <p:nvPr/>
        </p:nvCxnSpPr>
        <p:spPr>
          <a:xfrm>
            <a:off x="5294377" y="2848260"/>
            <a:ext cx="661111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580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F492-8C2C-5BAA-77A9-747851401404}"/>
              </a:ext>
            </a:extLst>
          </p:cNvPr>
          <p:cNvSpPr>
            <a:spLocks noGrp="1"/>
          </p:cNvSpPr>
          <p:nvPr>
            <p:ph type="title"/>
          </p:nvPr>
        </p:nvSpPr>
        <p:spPr/>
        <p:txBody>
          <a:bodyPr>
            <a:normAutofit/>
          </a:bodyPr>
          <a:lstStyle/>
          <a:p>
            <a:r>
              <a:rPr lang="en-US" sz="2800"/>
              <a:t>Procedures-continued</a:t>
            </a:r>
          </a:p>
        </p:txBody>
      </p:sp>
      <p:pic>
        <p:nvPicPr>
          <p:cNvPr id="5" name="Content Placeholder 4">
            <a:extLst>
              <a:ext uri="{FF2B5EF4-FFF2-40B4-BE49-F238E27FC236}">
                <a16:creationId xmlns:a16="http://schemas.microsoft.com/office/drawing/2014/main" id="{A46B0A13-A3F5-9B6B-C0DC-14500E0E2AE8}"/>
              </a:ext>
            </a:extLst>
          </p:cNvPr>
          <p:cNvPicPr>
            <a:picLocks noGrp="1" noChangeAspect="1"/>
          </p:cNvPicPr>
          <p:nvPr>
            <p:ph idx="1"/>
          </p:nvPr>
        </p:nvPicPr>
        <p:blipFill>
          <a:blip r:embed="rId2"/>
          <a:stretch>
            <a:fillRect/>
          </a:stretch>
        </p:blipFill>
        <p:spPr>
          <a:xfrm>
            <a:off x="5766318" y="802433"/>
            <a:ext cx="6032827" cy="5463403"/>
          </a:xfrm>
        </p:spPr>
      </p:pic>
      <p:sp>
        <p:nvSpPr>
          <p:cNvPr id="6" name="TextBox 5">
            <a:extLst>
              <a:ext uri="{FF2B5EF4-FFF2-40B4-BE49-F238E27FC236}">
                <a16:creationId xmlns:a16="http://schemas.microsoft.com/office/drawing/2014/main" id="{48AEA8B9-90AD-C068-14F3-EF20476F1B12}"/>
              </a:ext>
            </a:extLst>
          </p:cNvPr>
          <p:cNvSpPr txBox="1"/>
          <p:nvPr/>
        </p:nvSpPr>
        <p:spPr>
          <a:xfrm>
            <a:off x="960120" y="1892808"/>
            <a:ext cx="4709160" cy="3693319"/>
          </a:xfrm>
          <a:prstGeom prst="rect">
            <a:avLst/>
          </a:prstGeom>
          <a:noFill/>
        </p:spPr>
        <p:txBody>
          <a:bodyPr wrap="square" rtlCol="0">
            <a:spAutoFit/>
          </a:bodyPr>
          <a:lstStyle/>
          <a:p>
            <a:pPr algn="just"/>
            <a:r>
              <a:rPr lang="en-US" b="1"/>
              <a:t>Purpose: </a:t>
            </a:r>
            <a:r>
              <a:rPr lang="en-US"/>
              <a:t>Adjusts the capacity of a specified facility to a new higher value, ensuring the facility can accommodate more occupants or resources.</a:t>
            </a:r>
          </a:p>
          <a:p>
            <a:pPr algn="just"/>
            <a:r>
              <a:rPr lang="en-US" b="1"/>
              <a:t>Functionality:</a:t>
            </a:r>
          </a:p>
          <a:p>
            <a:pPr algn="just"/>
            <a:r>
              <a:rPr lang="en-US">
                <a:solidFill>
                  <a:schemeClr val="accent5"/>
                </a:solidFill>
              </a:rPr>
              <a:t>Capacity Check: </a:t>
            </a:r>
            <a:r>
              <a:rPr lang="en-US"/>
              <a:t>Retrieves the current capacity of the facility and checks if the proposed increased amount is greater than the existing capacity.</a:t>
            </a:r>
          </a:p>
          <a:p>
            <a:pPr algn="just"/>
            <a:r>
              <a:rPr lang="en-US">
                <a:solidFill>
                  <a:schemeClr val="accent5"/>
                </a:solidFill>
              </a:rPr>
              <a:t>Capacity Update: </a:t>
            </a:r>
            <a:r>
              <a:rPr lang="en-US"/>
              <a:t>If the new capacity is greater, updates the facility's capacity in the Facilities table to the new specified amount.</a:t>
            </a:r>
          </a:p>
        </p:txBody>
      </p:sp>
    </p:spTree>
    <p:extLst>
      <p:ext uri="{BB962C8B-B14F-4D97-AF65-F5344CB8AC3E}">
        <p14:creationId xmlns:p14="http://schemas.microsoft.com/office/powerpoint/2010/main" val="235937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1812-D8C9-5E9B-8FE2-BAA0E9E3920E}"/>
              </a:ext>
            </a:extLst>
          </p:cNvPr>
          <p:cNvSpPr>
            <a:spLocks noGrp="1"/>
          </p:cNvSpPr>
          <p:nvPr>
            <p:ph type="title"/>
          </p:nvPr>
        </p:nvSpPr>
        <p:spPr/>
        <p:txBody>
          <a:bodyPr/>
          <a:lstStyle/>
          <a:p>
            <a:r>
              <a:rPr lang="en-US"/>
              <a:t>UI – Django Python Framework</a:t>
            </a:r>
          </a:p>
        </p:txBody>
      </p:sp>
      <p:sp>
        <p:nvSpPr>
          <p:cNvPr id="3" name="Content Placeholder 2">
            <a:extLst>
              <a:ext uri="{FF2B5EF4-FFF2-40B4-BE49-F238E27FC236}">
                <a16:creationId xmlns:a16="http://schemas.microsoft.com/office/drawing/2014/main" id="{5D3025F3-6159-50B9-56A1-6AAB37B8E028}"/>
              </a:ext>
            </a:extLst>
          </p:cNvPr>
          <p:cNvSpPr>
            <a:spLocks noGrp="1"/>
          </p:cNvSpPr>
          <p:nvPr>
            <p:ph idx="1"/>
          </p:nvPr>
        </p:nvSpPr>
        <p:spPr/>
        <p:txBody>
          <a:bodyPr>
            <a:normAutofit fontScale="70000" lnSpcReduction="20000"/>
          </a:bodyPr>
          <a:lstStyle/>
          <a:p>
            <a:pPr algn="just"/>
            <a:r>
              <a:rPr lang="en-US"/>
              <a:t>Django is a high-level Python web framework that encourages rapid development and clean, pragmatic design. It is built to handle much of the hassle of web development, allowing us to focus on writing app without needing to reinvent the wheel. </a:t>
            </a:r>
          </a:p>
          <a:p>
            <a:pPr algn="just"/>
            <a:r>
              <a:rPr lang="en-US"/>
              <a:t>Django structure is based on three vital things:</a:t>
            </a:r>
          </a:p>
          <a:p>
            <a:pPr lvl="1" algn="just"/>
            <a:r>
              <a:rPr lang="en-US" b="1"/>
              <a:t>Models</a:t>
            </a:r>
          </a:p>
          <a:p>
            <a:pPr marL="502920" lvl="2" indent="0" algn="just">
              <a:buNone/>
            </a:pPr>
            <a:r>
              <a:rPr lang="en-US"/>
              <a:t>Django models are Python classes that define the structure of your database. Each model represents a database table and each attribute of the model represents a field in the table. </a:t>
            </a:r>
          </a:p>
          <a:p>
            <a:pPr lvl="1" algn="just"/>
            <a:r>
              <a:rPr lang="en-US" b="1"/>
              <a:t>Views</a:t>
            </a:r>
          </a:p>
          <a:p>
            <a:pPr marL="502920" lvl="2" indent="0" algn="just">
              <a:buNone/>
            </a:pPr>
            <a:r>
              <a:rPr lang="en-US"/>
              <a:t>Django views are Python functions or classes that handle the logic of processing a user's request and returning the appropriate response. Views access the data through models and delegate formatting the response to the templates.</a:t>
            </a:r>
          </a:p>
          <a:p>
            <a:pPr lvl="1" algn="just"/>
            <a:r>
              <a:rPr lang="en-US" b="1"/>
              <a:t>URLs</a:t>
            </a:r>
          </a:p>
          <a:p>
            <a:pPr marL="502920" lvl="2" indent="0" algn="just">
              <a:buNone/>
            </a:pPr>
            <a:r>
              <a:rPr lang="en-US"/>
              <a:t>Django URLs are the web addresses that route users to the correct view based on the request URL. </a:t>
            </a:r>
          </a:p>
          <a:p>
            <a:pPr algn="just"/>
            <a:r>
              <a:rPr lang="en-US"/>
              <a:t>This project with Django framework streamlines workflows essential for sports management, enabling quick access to common tasks like game scheduling and player updates, reducing administrative overhead and enhancing user experience.</a:t>
            </a:r>
          </a:p>
          <a:p>
            <a:pPr marL="0" indent="0" algn="just">
              <a:buNone/>
            </a:pPr>
            <a:endParaRPr lang="en-US"/>
          </a:p>
        </p:txBody>
      </p:sp>
    </p:spTree>
    <p:extLst>
      <p:ext uri="{BB962C8B-B14F-4D97-AF65-F5344CB8AC3E}">
        <p14:creationId xmlns:p14="http://schemas.microsoft.com/office/powerpoint/2010/main" val="20130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0859-A046-4B41-4265-DBA26A1E6200}"/>
              </a:ext>
            </a:extLst>
          </p:cNvPr>
          <p:cNvSpPr>
            <a:spLocks noGrp="1"/>
          </p:cNvSpPr>
          <p:nvPr>
            <p:ph type="title"/>
          </p:nvPr>
        </p:nvSpPr>
        <p:spPr>
          <a:xfrm>
            <a:off x="1088136" y="1090245"/>
            <a:ext cx="6292378" cy="1294228"/>
          </a:xfrm>
        </p:spPr>
        <p:txBody>
          <a:bodyPr/>
          <a:lstStyle/>
          <a:p>
            <a:r>
              <a:rPr lang="en-US"/>
              <a:t>UI – DB Connection &amp; Project Structure</a:t>
            </a:r>
          </a:p>
        </p:txBody>
      </p:sp>
      <p:pic>
        <p:nvPicPr>
          <p:cNvPr id="5" name="Content Placeholder 4">
            <a:extLst>
              <a:ext uri="{FF2B5EF4-FFF2-40B4-BE49-F238E27FC236}">
                <a16:creationId xmlns:a16="http://schemas.microsoft.com/office/drawing/2014/main" id="{433231BB-869F-7A28-ECE0-EB01295B8701}"/>
              </a:ext>
            </a:extLst>
          </p:cNvPr>
          <p:cNvPicPr>
            <a:picLocks noGrp="1" noChangeAspect="1"/>
          </p:cNvPicPr>
          <p:nvPr>
            <p:ph idx="1"/>
          </p:nvPr>
        </p:nvPicPr>
        <p:blipFill>
          <a:blip r:embed="rId2"/>
          <a:stretch>
            <a:fillRect/>
          </a:stretch>
        </p:blipFill>
        <p:spPr>
          <a:xfrm>
            <a:off x="1395704" y="2767509"/>
            <a:ext cx="3911163" cy="2685733"/>
          </a:xfrm>
        </p:spPr>
      </p:pic>
      <p:pic>
        <p:nvPicPr>
          <p:cNvPr id="7" name="Picture 6">
            <a:extLst>
              <a:ext uri="{FF2B5EF4-FFF2-40B4-BE49-F238E27FC236}">
                <a16:creationId xmlns:a16="http://schemas.microsoft.com/office/drawing/2014/main" id="{2B8016FE-9975-55B0-E3E0-C4583696A5E8}"/>
              </a:ext>
            </a:extLst>
          </p:cNvPr>
          <p:cNvPicPr>
            <a:picLocks noChangeAspect="1"/>
          </p:cNvPicPr>
          <p:nvPr/>
        </p:nvPicPr>
        <p:blipFill>
          <a:blip r:embed="rId3"/>
          <a:stretch>
            <a:fillRect/>
          </a:stretch>
        </p:blipFill>
        <p:spPr>
          <a:xfrm>
            <a:off x="7847046" y="1090245"/>
            <a:ext cx="2854486" cy="5103475"/>
          </a:xfrm>
          <a:prstGeom prst="rect">
            <a:avLst/>
          </a:prstGeom>
        </p:spPr>
      </p:pic>
    </p:spTree>
    <p:extLst>
      <p:ext uri="{BB962C8B-B14F-4D97-AF65-F5344CB8AC3E}">
        <p14:creationId xmlns:p14="http://schemas.microsoft.com/office/powerpoint/2010/main" val="3018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954C-6A55-1455-2272-76459C2FAEE7}"/>
              </a:ext>
            </a:extLst>
          </p:cNvPr>
          <p:cNvSpPr>
            <a:spLocks noGrp="1"/>
          </p:cNvSpPr>
          <p:nvPr>
            <p:ph type="title"/>
          </p:nvPr>
        </p:nvSpPr>
        <p:spPr/>
        <p:txBody>
          <a:bodyPr/>
          <a:lstStyle/>
          <a:p>
            <a:r>
              <a:rPr lang="en-US"/>
              <a:t>User Interface - HomePage</a:t>
            </a:r>
          </a:p>
        </p:txBody>
      </p:sp>
      <p:pic>
        <p:nvPicPr>
          <p:cNvPr id="5" name="Content Placeholder 4" descr="A screenshot of a computer&#10;&#10;Description automatically generated">
            <a:extLst>
              <a:ext uri="{FF2B5EF4-FFF2-40B4-BE49-F238E27FC236}">
                <a16:creationId xmlns:a16="http://schemas.microsoft.com/office/drawing/2014/main" id="{C8BF77E3-3849-8F25-C31B-8390226D0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626" y="2447925"/>
            <a:ext cx="9415086" cy="3838575"/>
          </a:xfrm>
        </p:spPr>
      </p:pic>
    </p:spTree>
    <p:extLst>
      <p:ext uri="{BB962C8B-B14F-4D97-AF65-F5344CB8AC3E}">
        <p14:creationId xmlns:p14="http://schemas.microsoft.com/office/powerpoint/2010/main" val="186418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0320-AFBA-AB87-2992-025E6BE9B498}"/>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1C393FFE-31FF-6328-E7D4-D8F9CA755154}"/>
              </a:ext>
            </a:extLst>
          </p:cNvPr>
          <p:cNvSpPr>
            <a:spLocks noGrp="1"/>
          </p:cNvSpPr>
          <p:nvPr>
            <p:ph idx="1"/>
          </p:nvPr>
        </p:nvSpPr>
        <p:spPr/>
        <p:txBody>
          <a:bodyPr/>
          <a:lstStyle/>
          <a:p>
            <a:pPr marL="0" indent="0" algn="just">
              <a:buNone/>
            </a:pPr>
            <a:r>
              <a:rPr lang="en-US"/>
              <a:t>The </a:t>
            </a:r>
            <a:r>
              <a:rPr lang="en-US" b="1"/>
              <a:t>Basketball Team Management System </a:t>
            </a:r>
            <a:r>
              <a:rPr lang="en-US"/>
              <a:t>is a comprehensive web-based application designed to streamline the scheduling and management of sports facilities, practice sessions, and game events. Developed using the Python Django framework back ended by </a:t>
            </a:r>
            <a:r>
              <a:rPr lang="en-US" err="1"/>
              <a:t>OracleSQL</a:t>
            </a:r>
            <a:r>
              <a:rPr lang="en-US"/>
              <a:t>, this system caters to sports organizations and universities enabling efficient utilization of resources and organized data management.</a:t>
            </a:r>
          </a:p>
        </p:txBody>
      </p:sp>
    </p:spTree>
    <p:extLst>
      <p:ext uri="{BB962C8B-B14F-4D97-AF65-F5344CB8AC3E}">
        <p14:creationId xmlns:p14="http://schemas.microsoft.com/office/powerpoint/2010/main" val="175386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EE214-521A-E8D1-3D6A-5C57F6FDD96F}"/>
              </a:ext>
            </a:extLst>
          </p:cNvPr>
          <p:cNvSpPr>
            <a:spLocks noGrp="1"/>
          </p:cNvSpPr>
          <p:nvPr>
            <p:ph type="title"/>
          </p:nvPr>
        </p:nvSpPr>
        <p:spPr>
          <a:xfrm>
            <a:off x="1044514" y="1076635"/>
            <a:ext cx="5164261" cy="3495365"/>
          </a:xfrm>
        </p:spPr>
        <p:txBody>
          <a:bodyPr vert="horz" lIns="91440" tIns="45720" rIns="91440" bIns="45720" rtlCol="0" anchor="t">
            <a:normAutofit/>
          </a:bodyPr>
          <a:lstStyle/>
          <a:p>
            <a:r>
              <a:rPr lang="en-US" sz="4000" cap="all"/>
              <a:t>UI – View/Insert into Tables</a:t>
            </a:r>
          </a:p>
        </p:txBody>
      </p:sp>
      <p:cxnSp>
        <p:nvCxnSpPr>
          <p:cNvPr id="15" name="Straight Connector 14">
            <a:extLst>
              <a:ext uri="{FF2B5EF4-FFF2-40B4-BE49-F238E27FC236}">
                <a16:creationId xmlns:a16="http://schemas.microsoft.com/office/drawing/2014/main" id="{9FBE6797-2CDF-4887-B014-A00CC54D2C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12"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screenshot of a computer&#10;&#10;Description automatically generated">
            <a:extLst>
              <a:ext uri="{FF2B5EF4-FFF2-40B4-BE49-F238E27FC236}">
                <a16:creationId xmlns:a16="http://schemas.microsoft.com/office/drawing/2014/main" id="{62CED772-CED2-F3DA-C4C6-4267393D8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50" y="405653"/>
            <a:ext cx="5482754" cy="3097755"/>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2F0B7733-9224-E5A1-BC65-1513B01EFC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052" y="2723854"/>
            <a:ext cx="8202475" cy="3995863"/>
          </a:xfrm>
          <a:prstGeom prst="rect">
            <a:avLst/>
          </a:prstGeom>
        </p:spPr>
      </p:pic>
    </p:spTree>
    <p:extLst>
      <p:ext uri="{BB962C8B-B14F-4D97-AF65-F5344CB8AC3E}">
        <p14:creationId xmlns:p14="http://schemas.microsoft.com/office/powerpoint/2010/main" val="415189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DB52-651C-71F3-5F6B-7BA3105C11DE}"/>
              </a:ext>
            </a:extLst>
          </p:cNvPr>
          <p:cNvSpPr>
            <a:spLocks noGrp="1"/>
          </p:cNvSpPr>
          <p:nvPr>
            <p:ph type="title"/>
          </p:nvPr>
        </p:nvSpPr>
        <p:spPr/>
        <p:txBody>
          <a:bodyPr/>
          <a:lstStyle/>
          <a:p>
            <a:r>
              <a:rPr lang="en-US"/>
              <a:t>UI - Views</a:t>
            </a:r>
          </a:p>
        </p:txBody>
      </p:sp>
      <p:pic>
        <p:nvPicPr>
          <p:cNvPr id="10" name="Content Placeholder 9" descr="A screenshot of a sports schedule&#10;&#10;Description automatically generated">
            <a:extLst>
              <a:ext uri="{FF2B5EF4-FFF2-40B4-BE49-F238E27FC236}">
                <a16:creationId xmlns:a16="http://schemas.microsoft.com/office/drawing/2014/main" id="{FCF4A7A7-94EB-09B8-CA80-9DCBB9B19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028048"/>
            <a:ext cx="4428715" cy="3838575"/>
          </a:xfrm>
        </p:spPr>
      </p:pic>
      <p:pic>
        <p:nvPicPr>
          <p:cNvPr id="13" name="Picture 12" descr="A screen shot of a computer&#10;&#10;Description automatically generated">
            <a:extLst>
              <a:ext uri="{FF2B5EF4-FFF2-40B4-BE49-F238E27FC236}">
                <a16:creationId xmlns:a16="http://schemas.microsoft.com/office/drawing/2014/main" id="{F6E4E2DD-95E7-2040-118D-CDB2895CF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151" y="1832676"/>
            <a:ext cx="4343623" cy="4229317"/>
          </a:xfrm>
          <a:prstGeom prst="rect">
            <a:avLst/>
          </a:prstGeom>
        </p:spPr>
      </p:pic>
    </p:spTree>
    <p:extLst>
      <p:ext uri="{BB962C8B-B14F-4D97-AF65-F5344CB8AC3E}">
        <p14:creationId xmlns:p14="http://schemas.microsoft.com/office/powerpoint/2010/main" val="392736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0D44-3E2E-C1B4-7481-9DC8E4FA794D}"/>
              </a:ext>
            </a:extLst>
          </p:cNvPr>
          <p:cNvSpPr>
            <a:spLocks noGrp="1"/>
          </p:cNvSpPr>
          <p:nvPr>
            <p:ph type="title"/>
          </p:nvPr>
        </p:nvSpPr>
        <p:spPr/>
        <p:txBody>
          <a:bodyPr/>
          <a:lstStyle/>
          <a:p>
            <a:r>
              <a:rPr lang="en-US"/>
              <a:t>UI – Procedure Calls</a:t>
            </a:r>
          </a:p>
        </p:txBody>
      </p:sp>
      <p:pic>
        <p:nvPicPr>
          <p:cNvPr id="5" name="Content Placeholder 4" descr="A screenshot of a computer&#10;&#10;Description automatically generated">
            <a:extLst>
              <a:ext uri="{FF2B5EF4-FFF2-40B4-BE49-F238E27FC236}">
                <a16:creationId xmlns:a16="http://schemas.microsoft.com/office/drawing/2014/main" id="{55218C1F-F4EC-F218-4794-E85DBAFE7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36" y="2109205"/>
            <a:ext cx="3260419" cy="3838575"/>
          </a:xfrm>
        </p:spPr>
      </p:pic>
      <p:pic>
        <p:nvPicPr>
          <p:cNvPr id="7" name="Picture 6" descr="A screenshot of a computer&#10;&#10;Description automatically generated">
            <a:extLst>
              <a:ext uri="{FF2B5EF4-FFF2-40B4-BE49-F238E27FC236}">
                <a16:creationId xmlns:a16="http://schemas.microsoft.com/office/drawing/2014/main" id="{DDBEB5CE-DD62-0699-BCFF-7C7585DB1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703" y="2250543"/>
            <a:ext cx="6824223" cy="3314403"/>
          </a:xfrm>
          <a:prstGeom prst="rect">
            <a:avLst/>
          </a:prstGeom>
        </p:spPr>
      </p:pic>
    </p:spTree>
    <p:extLst>
      <p:ext uri="{BB962C8B-B14F-4D97-AF65-F5344CB8AC3E}">
        <p14:creationId xmlns:p14="http://schemas.microsoft.com/office/powerpoint/2010/main" val="119613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FC6C-7736-D4F3-6297-D5F620927968}"/>
              </a:ext>
            </a:extLst>
          </p:cNvPr>
          <p:cNvSpPr>
            <a:spLocks noGrp="1"/>
          </p:cNvSpPr>
          <p:nvPr>
            <p:ph type="title"/>
          </p:nvPr>
        </p:nvSpPr>
        <p:spPr/>
        <p:txBody>
          <a:bodyPr>
            <a:normAutofit/>
          </a:bodyPr>
          <a:lstStyle/>
          <a:p>
            <a:r>
              <a:rPr lang="en-US" sz="2800"/>
              <a:t>UI – Procedure Calls - Continued</a:t>
            </a:r>
          </a:p>
        </p:txBody>
      </p:sp>
      <p:pic>
        <p:nvPicPr>
          <p:cNvPr id="9" name="Content Placeholder 8" descr="A screenshot of a computer&#10;&#10;Description automatically generated">
            <a:extLst>
              <a:ext uri="{FF2B5EF4-FFF2-40B4-BE49-F238E27FC236}">
                <a16:creationId xmlns:a16="http://schemas.microsoft.com/office/drawing/2014/main" id="{083E9358-E586-F707-E0ED-44CFDFE024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2307" y="1850765"/>
            <a:ext cx="6680449" cy="3838575"/>
          </a:xfrm>
          <a:prstGeom prst="rect">
            <a:avLst/>
          </a:prstGeom>
        </p:spPr>
      </p:pic>
      <p:sp>
        <p:nvSpPr>
          <p:cNvPr id="4" name="TextBox 3">
            <a:extLst>
              <a:ext uri="{FF2B5EF4-FFF2-40B4-BE49-F238E27FC236}">
                <a16:creationId xmlns:a16="http://schemas.microsoft.com/office/drawing/2014/main" id="{C26FA391-3B3A-BDEE-D285-B140D55B09E6}"/>
              </a:ext>
            </a:extLst>
          </p:cNvPr>
          <p:cNvSpPr txBox="1"/>
          <p:nvPr/>
        </p:nvSpPr>
        <p:spPr>
          <a:xfrm>
            <a:off x="1088136" y="1922106"/>
            <a:ext cx="3399888" cy="369332"/>
          </a:xfrm>
          <a:prstGeom prst="rect">
            <a:avLst/>
          </a:prstGeom>
          <a:noFill/>
        </p:spPr>
        <p:txBody>
          <a:bodyPr wrap="square" rtlCol="0">
            <a:spAutoFit/>
          </a:bodyPr>
          <a:lstStyle/>
          <a:p>
            <a:r>
              <a:rPr lang="en-US"/>
              <a:t>&lt;TBD&gt;</a:t>
            </a:r>
          </a:p>
        </p:txBody>
      </p:sp>
    </p:spTree>
    <p:extLst>
      <p:ext uri="{BB962C8B-B14F-4D97-AF65-F5344CB8AC3E}">
        <p14:creationId xmlns:p14="http://schemas.microsoft.com/office/powerpoint/2010/main" val="2557721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4B6B-507D-591B-CF16-F677F4CAA8C3}"/>
              </a:ext>
            </a:extLst>
          </p:cNvPr>
          <p:cNvSpPr>
            <a:spLocks noGrp="1"/>
          </p:cNvSpPr>
          <p:nvPr>
            <p:ph type="title"/>
          </p:nvPr>
        </p:nvSpPr>
        <p:spPr/>
        <p:txBody>
          <a:bodyPr/>
          <a:lstStyle/>
          <a:p>
            <a:r>
              <a:rPr lang="en-US"/>
              <a:t>Django Code</a:t>
            </a:r>
          </a:p>
        </p:txBody>
      </p:sp>
      <p:pic>
        <p:nvPicPr>
          <p:cNvPr id="5" name="Content Placeholder 4">
            <a:extLst>
              <a:ext uri="{FF2B5EF4-FFF2-40B4-BE49-F238E27FC236}">
                <a16:creationId xmlns:a16="http://schemas.microsoft.com/office/drawing/2014/main" id="{0D74F964-956F-3E0E-61B7-1EB691E0385D}"/>
              </a:ext>
            </a:extLst>
          </p:cNvPr>
          <p:cNvPicPr>
            <a:picLocks noGrp="1" noChangeAspect="1"/>
          </p:cNvPicPr>
          <p:nvPr>
            <p:ph idx="1"/>
          </p:nvPr>
        </p:nvPicPr>
        <p:blipFill>
          <a:blip r:embed="rId2"/>
          <a:stretch>
            <a:fillRect/>
          </a:stretch>
        </p:blipFill>
        <p:spPr>
          <a:xfrm>
            <a:off x="6307494" y="634953"/>
            <a:ext cx="4875835" cy="4747712"/>
          </a:xfrm>
        </p:spPr>
      </p:pic>
      <p:pic>
        <p:nvPicPr>
          <p:cNvPr id="7" name="Picture 6">
            <a:extLst>
              <a:ext uri="{FF2B5EF4-FFF2-40B4-BE49-F238E27FC236}">
                <a16:creationId xmlns:a16="http://schemas.microsoft.com/office/drawing/2014/main" id="{F406E58C-1CAF-E98E-FA74-4892F9586010}"/>
              </a:ext>
            </a:extLst>
          </p:cNvPr>
          <p:cNvPicPr>
            <a:picLocks noChangeAspect="1"/>
          </p:cNvPicPr>
          <p:nvPr/>
        </p:nvPicPr>
        <p:blipFill>
          <a:blip r:embed="rId3"/>
          <a:stretch>
            <a:fillRect/>
          </a:stretch>
        </p:blipFill>
        <p:spPr>
          <a:xfrm>
            <a:off x="320501" y="2196743"/>
            <a:ext cx="5986993" cy="2384588"/>
          </a:xfrm>
          <a:prstGeom prst="rect">
            <a:avLst/>
          </a:prstGeom>
        </p:spPr>
      </p:pic>
    </p:spTree>
    <p:extLst>
      <p:ext uri="{BB962C8B-B14F-4D97-AF65-F5344CB8AC3E}">
        <p14:creationId xmlns:p14="http://schemas.microsoft.com/office/powerpoint/2010/main" val="421106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720B-D2DC-6294-D762-2220DDECAAC8}"/>
              </a:ext>
            </a:extLst>
          </p:cNvPr>
          <p:cNvSpPr>
            <a:spLocks noGrp="1"/>
          </p:cNvSpPr>
          <p:nvPr>
            <p:ph type="title"/>
          </p:nvPr>
        </p:nvSpPr>
        <p:spPr/>
        <p:txBody>
          <a:bodyPr/>
          <a:lstStyle/>
          <a:p>
            <a:r>
              <a:rPr lang="en-US"/>
              <a:t>GitHub Repository</a:t>
            </a:r>
          </a:p>
        </p:txBody>
      </p:sp>
      <p:sp>
        <p:nvSpPr>
          <p:cNvPr id="3" name="Content Placeholder 2">
            <a:extLst>
              <a:ext uri="{FF2B5EF4-FFF2-40B4-BE49-F238E27FC236}">
                <a16:creationId xmlns:a16="http://schemas.microsoft.com/office/drawing/2014/main" id="{4BF3F68B-3AF1-CD2F-F82E-19C118096C78}"/>
              </a:ext>
            </a:extLst>
          </p:cNvPr>
          <p:cNvSpPr>
            <a:spLocks noGrp="1"/>
          </p:cNvSpPr>
          <p:nvPr>
            <p:ph idx="1"/>
          </p:nvPr>
        </p:nvSpPr>
        <p:spPr/>
        <p:txBody>
          <a:bodyPr/>
          <a:lstStyle/>
          <a:p>
            <a:r>
              <a:rPr lang="en-US"/>
              <a:t>https://github.com/Himavanth2211/Databall</a:t>
            </a:r>
          </a:p>
        </p:txBody>
      </p:sp>
    </p:spTree>
    <p:extLst>
      <p:ext uri="{BB962C8B-B14F-4D97-AF65-F5344CB8AC3E}">
        <p14:creationId xmlns:p14="http://schemas.microsoft.com/office/powerpoint/2010/main" val="10398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77050C-1590-1AE9-A7C5-8E32B58A973B}"/>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sz="4000"/>
              <a:t>THANK YOU</a:t>
            </a:r>
          </a:p>
        </p:txBody>
      </p:sp>
      <p:cxnSp>
        <p:nvCxnSpPr>
          <p:cNvPr id="15"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Smiling Face with No Fill">
            <a:extLst>
              <a:ext uri="{FF2B5EF4-FFF2-40B4-BE49-F238E27FC236}">
                <a16:creationId xmlns:a16="http://schemas.microsoft.com/office/drawing/2014/main" id="{EBB62A0D-FF8E-F735-AD9D-2F4E705BE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1636" y="571499"/>
            <a:ext cx="5715001" cy="5715001"/>
          </a:xfrm>
          <a:prstGeom prst="rect">
            <a:avLst/>
          </a:prstGeom>
        </p:spPr>
      </p:pic>
    </p:spTree>
    <p:extLst>
      <p:ext uri="{BB962C8B-B14F-4D97-AF65-F5344CB8AC3E}">
        <p14:creationId xmlns:p14="http://schemas.microsoft.com/office/powerpoint/2010/main" val="44429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16BA-2BAD-D28A-1379-62882D6A42D9}"/>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11D7E30E-6295-9430-812E-4D0135A9BCF5}"/>
              </a:ext>
            </a:extLst>
          </p:cNvPr>
          <p:cNvSpPr>
            <a:spLocks noGrp="1"/>
          </p:cNvSpPr>
          <p:nvPr>
            <p:ph idx="1"/>
          </p:nvPr>
        </p:nvSpPr>
        <p:spPr/>
        <p:txBody>
          <a:bodyPr/>
          <a:lstStyle/>
          <a:p>
            <a:r>
              <a:rPr lang="en-US" b="1"/>
              <a:t>Streamline Management Processes: </a:t>
            </a:r>
            <a:r>
              <a:rPr lang="en-US"/>
              <a:t>Facilitate efficient scheduling and management of sports facilities, practices, and game events.</a:t>
            </a:r>
          </a:p>
          <a:p>
            <a:r>
              <a:rPr lang="en-US" b="1"/>
              <a:t>Enhance Accessibility: </a:t>
            </a:r>
            <a:r>
              <a:rPr lang="en-US"/>
              <a:t>Provide easy access to game schedules, practice sessions, and team data for coaches, managers, and players.</a:t>
            </a:r>
          </a:p>
          <a:p>
            <a:r>
              <a:rPr lang="en-US" b="1"/>
              <a:t>Improve Resource Utilization: </a:t>
            </a:r>
            <a:r>
              <a:rPr lang="en-US"/>
              <a:t>Ensure optimal use of sports facilities through advanced scheduling capabilities and capacity management.</a:t>
            </a:r>
          </a:p>
          <a:p>
            <a:r>
              <a:rPr lang="en-US" b="1"/>
              <a:t>Enhance Communication and Planning: </a:t>
            </a:r>
            <a:r>
              <a:rPr lang="en-US"/>
              <a:t>Enable better planning and communication among team members and staff through centralized data access and updates.</a:t>
            </a:r>
          </a:p>
        </p:txBody>
      </p:sp>
    </p:spTree>
    <p:extLst>
      <p:ext uri="{BB962C8B-B14F-4D97-AF65-F5344CB8AC3E}">
        <p14:creationId xmlns:p14="http://schemas.microsoft.com/office/powerpoint/2010/main" val="89395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2116-6D74-3C55-86BF-43C16C72A5E6}"/>
              </a:ext>
            </a:extLst>
          </p:cNvPr>
          <p:cNvSpPr>
            <a:spLocks noGrp="1"/>
          </p:cNvSpPr>
          <p:nvPr>
            <p:ph type="title"/>
          </p:nvPr>
        </p:nvSpPr>
        <p:spPr>
          <a:xfrm>
            <a:off x="1134618" y="1102505"/>
            <a:ext cx="9922764" cy="1294228"/>
          </a:xfrm>
        </p:spPr>
        <p:txBody>
          <a:bodyPr>
            <a:normAutofit/>
          </a:bodyPr>
          <a:lstStyle/>
          <a:p>
            <a:r>
              <a:rPr lang="en-US" sz="2800"/>
              <a:t>ER Diagram</a:t>
            </a:r>
          </a:p>
        </p:txBody>
      </p:sp>
      <p:pic>
        <p:nvPicPr>
          <p:cNvPr id="5" name="Content Placeholder 4" descr="A diagram of a team&#10;&#10;Description automatically generated">
            <a:extLst>
              <a:ext uri="{FF2B5EF4-FFF2-40B4-BE49-F238E27FC236}">
                <a16:creationId xmlns:a16="http://schemas.microsoft.com/office/drawing/2014/main" id="{0156F285-62A1-CFDF-8707-4B06E0FB9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3706" y="797485"/>
            <a:ext cx="8229601" cy="5604752"/>
          </a:xfrm>
        </p:spPr>
      </p:pic>
    </p:spTree>
    <p:extLst>
      <p:ext uri="{BB962C8B-B14F-4D97-AF65-F5344CB8AC3E}">
        <p14:creationId xmlns:p14="http://schemas.microsoft.com/office/powerpoint/2010/main" val="343282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8BAE-A3B5-E976-8C1A-E48965E32E1A}"/>
              </a:ext>
            </a:extLst>
          </p:cNvPr>
          <p:cNvSpPr>
            <a:spLocks noGrp="1"/>
          </p:cNvSpPr>
          <p:nvPr>
            <p:ph type="title"/>
          </p:nvPr>
        </p:nvSpPr>
        <p:spPr/>
        <p:txBody>
          <a:bodyPr/>
          <a:lstStyle/>
          <a:p>
            <a:r>
              <a:rPr lang="en-US"/>
              <a:t>Schema Diagram</a:t>
            </a:r>
          </a:p>
        </p:txBody>
      </p:sp>
      <p:sp>
        <p:nvSpPr>
          <p:cNvPr id="3" name="Content Placeholder 2">
            <a:extLst>
              <a:ext uri="{FF2B5EF4-FFF2-40B4-BE49-F238E27FC236}">
                <a16:creationId xmlns:a16="http://schemas.microsoft.com/office/drawing/2014/main" id="{817187BB-0DAB-7E72-4110-C5E4F02170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974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F94B-EC64-B7B4-E9D2-745D2612BA71}"/>
              </a:ext>
            </a:extLst>
          </p:cNvPr>
          <p:cNvSpPr>
            <a:spLocks noGrp="1"/>
          </p:cNvSpPr>
          <p:nvPr>
            <p:ph type="title"/>
          </p:nvPr>
        </p:nvSpPr>
        <p:spPr/>
        <p:txBody>
          <a:bodyPr/>
          <a:lstStyle/>
          <a:p>
            <a:r>
              <a:rPr lang="en-US"/>
              <a:t>Relationship Schema Diagram</a:t>
            </a:r>
          </a:p>
        </p:txBody>
      </p:sp>
      <p:sp>
        <p:nvSpPr>
          <p:cNvPr id="3" name="Content Placeholder 2">
            <a:extLst>
              <a:ext uri="{FF2B5EF4-FFF2-40B4-BE49-F238E27FC236}">
                <a16:creationId xmlns:a16="http://schemas.microsoft.com/office/drawing/2014/main" id="{AF479BE8-69FE-8C06-11E2-DBE92AC753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6608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796A-4BA5-4B88-90B0-B056C83D202B}"/>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A4848324-00F6-9C32-871B-01E4BB277E45}"/>
              </a:ext>
            </a:extLst>
          </p:cNvPr>
          <p:cNvSpPr>
            <a:spLocks noGrp="1"/>
          </p:cNvSpPr>
          <p:nvPr>
            <p:ph idx="1"/>
          </p:nvPr>
        </p:nvSpPr>
        <p:spPr>
          <a:xfrm>
            <a:off x="1088136" y="2267712"/>
            <a:ext cx="9922764" cy="4018788"/>
          </a:xfrm>
        </p:spPr>
        <p:txBody>
          <a:bodyPr>
            <a:normAutofit fontScale="70000" lnSpcReduction="20000"/>
          </a:bodyPr>
          <a:lstStyle/>
          <a:p>
            <a:pPr marL="342900" indent="-342900" algn="just">
              <a:buFont typeface="+mj-lt"/>
              <a:buAutoNum type="arabicPeriod"/>
            </a:pPr>
            <a:r>
              <a:rPr lang="en-US"/>
              <a:t>As a sports facility manager, I want to schedule games between teams at a facility. So, it prevents scheduling conflicts and ensures different home and away teams.</a:t>
            </a:r>
          </a:p>
          <a:p>
            <a:pPr marL="342900" indent="-342900" algn="just">
              <a:buFont typeface="+mj-lt"/>
              <a:buAutoNum type="arabicPeriod"/>
            </a:pPr>
            <a:r>
              <a:rPr lang="en-US"/>
              <a:t>As a coach, I want to schedule practices for my team so that we can prepare for upcoming games.</a:t>
            </a:r>
          </a:p>
          <a:p>
            <a:pPr marL="342900" indent="-342900" algn="just">
              <a:buFont typeface="+mj-lt"/>
              <a:buAutoNum type="arabicPeriod"/>
            </a:pPr>
            <a:r>
              <a:rPr lang="en-US"/>
              <a:t>As a sports admin, I want to update game details once the game is completed.</a:t>
            </a:r>
          </a:p>
          <a:p>
            <a:pPr marL="342900" indent="-342900" algn="just">
              <a:buFont typeface="+mj-lt"/>
              <a:buAutoNum type="arabicPeriod"/>
            </a:pPr>
            <a:r>
              <a:rPr lang="en-US"/>
              <a:t>As a parent of a player, I want to access the game schedule and results to keep track of my child's team performance and attend games.</a:t>
            </a:r>
          </a:p>
          <a:p>
            <a:pPr marL="342900" indent="-342900" algn="just">
              <a:buFont typeface="+mj-lt"/>
              <a:buAutoNum type="arabicPeriod"/>
            </a:pPr>
            <a:r>
              <a:rPr lang="en-US"/>
              <a:t>As a player, I want to view my practice and game schedules so that I know when and where I need to be for my team activities.</a:t>
            </a:r>
          </a:p>
          <a:p>
            <a:pPr marL="342900" indent="-342900" algn="just">
              <a:buFont typeface="+mj-lt"/>
              <a:buAutoNum type="arabicPeriod"/>
            </a:pPr>
            <a:r>
              <a:rPr lang="en-US"/>
              <a:t>As a university sports administrator, I want to view all teams associated with my university so that I can manage team activities and resources effectively.</a:t>
            </a:r>
          </a:p>
          <a:p>
            <a:pPr marL="342900" indent="-342900" algn="just">
              <a:buFont typeface="+mj-lt"/>
              <a:buAutoNum type="arabicPeriod"/>
            </a:pPr>
            <a:r>
              <a:rPr lang="en-US"/>
              <a:t>As a facilities manager at the university, I want to view all events scheduled in each facility so that I can manage space allocation and maintenance schedules.</a:t>
            </a:r>
          </a:p>
          <a:p>
            <a:pPr marL="342900" indent="-342900" algn="just">
              <a:buFont typeface="+mj-lt"/>
              <a:buAutoNum type="arabicPeriod"/>
            </a:pPr>
            <a:r>
              <a:rPr lang="en-US"/>
              <a:t>As a student, I want to find information about my university's sports teams, and schedules, so that I can follow and support them.</a:t>
            </a:r>
          </a:p>
        </p:txBody>
      </p:sp>
    </p:spTree>
    <p:extLst>
      <p:ext uri="{BB962C8B-B14F-4D97-AF65-F5344CB8AC3E}">
        <p14:creationId xmlns:p14="http://schemas.microsoft.com/office/powerpoint/2010/main" val="12525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5BA1-6272-6ACB-0CFF-B28A4329FDA7}"/>
              </a:ext>
            </a:extLst>
          </p:cNvPr>
          <p:cNvSpPr>
            <a:spLocks noGrp="1"/>
          </p:cNvSpPr>
          <p:nvPr>
            <p:ph type="title"/>
          </p:nvPr>
        </p:nvSpPr>
        <p:spPr/>
        <p:txBody>
          <a:bodyPr/>
          <a:lstStyle/>
          <a:p>
            <a:r>
              <a:rPr lang="en-US"/>
              <a:t>Technologies Used</a:t>
            </a:r>
          </a:p>
        </p:txBody>
      </p:sp>
      <p:sp>
        <p:nvSpPr>
          <p:cNvPr id="3" name="Content Placeholder 2">
            <a:extLst>
              <a:ext uri="{FF2B5EF4-FFF2-40B4-BE49-F238E27FC236}">
                <a16:creationId xmlns:a16="http://schemas.microsoft.com/office/drawing/2014/main" id="{448CECC0-61F5-54E7-E18F-14DABD121821}"/>
              </a:ext>
            </a:extLst>
          </p:cNvPr>
          <p:cNvSpPr>
            <a:spLocks noGrp="1"/>
          </p:cNvSpPr>
          <p:nvPr>
            <p:ph idx="1"/>
          </p:nvPr>
        </p:nvSpPr>
        <p:spPr>
          <a:xfrm>
            <a:off x="987552" y="1938528"/>
            <a:ext cx="10023348" cy="4347972"/>
          </a:xfrm>
        </p:spPr>
        <p:txBody>
          <a:bodyPr>
            <a:normAutofit fontScale="92500" lnSpcReduction="10000"/>
          </a:bodyPr>
          <a:lstStyle/>
          <a:p>
            <a:r>
              <a:rPr lang="en-US"/>
              <a:t>This project leverages a combination of technologies and tools that are suited for robust web application development and efficient data handling:</a:t>
            </a:r>
          </a:p>
          <a:p>
            <a:r>
              <a:rPr lang="en-US" b="1"/>
              <a:t>Backend Framework</a:t>
            </a:r>
            <a:r>
              <a:rPr lang="en-US"/>
              <a:t>: Django (Python) - Used for constructing the web application, handling logic, and rendering views.</a:t>
            </a:r>
          </a:p>
          <a:p>
            <a:r>
              <a:rPr lang="en-US" b="1"/>
              <a:t>Database</a:t>
            </a:r>
            <a:r>
              <a:rPr lang="en-US"/>
              <a:t>: </a:t>
            </a:r>
            <a:r>
              <a:rPr lang="en-US" err="1"/>
              <a:t>OracleDB</a:t>
            </a:r>
            <a:r>
              <a:rPr lang="en-US"/>
              <a:t> is Utilized for storing and managing all data related to the project. </a:t>
            </a:r>
            <a:r>
              <a:rPr lang="en-US" err="1"/>
              <a:t>OracleDB's</a:t>
            </a:r>
            <a:r>
              <a:rPr lang="en-US"/>
              <a:t> advanced features support complex queries and stored procedures critical for the project's operational requirements.</a:t>
            </a:r>
          </a:p>
          <a:p>
            <a:r>
              <a:rPr lang="en-US"/>
              <a:t>Procedures and Data Management: </a:t>
            </a:r>
            <a:r>
              <a:rPr lang="en-US" err="1"/>
              <a:t>OracleDB</a:t>
            </a:r>
            <a:r>
              <a:rPr lang="en-US"/>
              <a:t> procedures are heavily used to perform backend tasks like updating records, scheduling, and capacity management directly within the database, enhancing performance and data integrity.</a:t>
            </a:r>
          </a:p>
          <a:p>
            <a:r>
              <a:rPr lang="en-US"/>
              <a:t>Frontend: Django templates - While the project does not use JavaScript, it relies on Django's powerful templating engine to manage web application features.</a:t>
            </a:r>
          </a:p>
        </p:txBody>
      </p:sp>
    </p:spTree>
    <p:extLst>
      <p:ext uri="{BB962C8B-B14F-4D97-AF65-F5344CB8AC3E}">
        <p14:creationId xmlns:p14="http://schemas.microsoft.com/office/powerpoint/2010/main" val="219201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92D-BB76-67C3-D162-5CE5B98806D5}"/>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24B7082C-9D7E-B40E-0AB5-1DF3E87237EF}"/>
              </a:ext>
            </a:extLst>
          </p:cNvPr>
          <p:cNvSpPr>
            <a:spLocks noGrp="1"/>
          </p:cNvSpPr>
          <p:nvPr>
            <p:ph idx="1"/>
          </p:nvPr>
        </p:nvSpPr>
        <p:spPr>
          <a:xfrm>
            <a:off x="941832" y="1847088"/>
            <a:ext cx="4590288" cy="4663440"/>
          </a:xfrm>
        </p:spPr>
        <p:txBody>
          <a:bodyPr>
            <a:normAutofit fontScale="47500" lnSpcReduction="20000"/>
          </a:bodyPr>
          <a:lstStyle/>
          <a:p>
            <a:r>
              <a:rPr lang="en-US" b="1"/>
              <a:t>University Table</a:t>
            </a:r>
          </a:p>
          <a:p>
            <a:pPr lvl="1"/>
            <a:r>
              <a:rPr lang="en-US" err="1"/>
              <a:t>UniversityID</a:t>
            </a:r>
            <a:r>
              <a:rPr lang="en-US"/>
              <a:t> (VARCHAR2, PK): Unique identifier for a university.</a:t>
            </a:r>
          </a:p>
          <a:p>
            <a:pPr lvl="1"/>
            <a:r>
              <a:rPr lang="en-US" err="1"/>
              <a:t>UniversityName</a:t>
            </a:r>
            <a:r>
              <a:rPr lang="en-US"/>
              <a:t> (VARCHAR2): Name of the university.</a:t>
            </a:r>
          </a:p>
          <a:p>
            <a:pPr lvl="1"/>
            <a:r>
              <a:rPr lang="en-US"/>
              <a:t>Location (VARCHAR2): Geographical location of the university.</a:t>
            </a:r>
          </a:p>
          <a:p>
            <a:r>
              <a:rPr lang="en-US" b="1"/>
              <a:t>Facilities Table</a:t>
            </a:r>
          </a:p>
          <a:p>
            <a:pPr lvl="1"/>
            <a:r>
              <a:rPr lang="en-US" err="1"/>
              <a:t>FacilityID</a:t>
            </a:r>
            <a:r>
              <a:rPr lang="en-US"/>
              <a:t> (VARCHAR2, PK): Unique identifier for a facility.</a:t>
            </a:r>
          </a:p>
          <a:p>
            <a:pPr lvl="1"/>
            <a:r>
              <a:rPr lang="en-US" err="1"/>
              <a:t>FacilityName</a:t>
            </a:r>
            <a:r>
              <a:rPr lang="en-US"/>
              <a:t> (VARCHAR2): Name of the facility.</a:t>
            </a:r>
          </a:p>
          <a:p>
            <a:pPr lvl="1"/>
            <a:r>
              <a:rPr lang="en-US" err="1">
                <a:solidFill>
                  <a:srgbClr val="0070C0"/>
                </a:solidFill>
              </a:rPr>
              <a:t>FacilityLocation</a:t>
            </a:r>
            <a:r>
              <a:rPr lang="en-US">
                <a:solidFill>
                  <a:srgbClr val="0070C0"/>
                </a:solidFill>
              </a:rPr>
              <a:t> (VARCHAR2): Physical location of the facility.</a:t>
            </a:r>
          </a:p>
          <a:p>
            <a:pPr lvl="1"/>
            <a:r>
              <a:rPr lang="en-US" err="1"/>
              <a:t>FacilityCapacity</a:t>
            </a:r>
            <a:r>
              <a:rPr lang="en-US"/>
              <a:t> (NUMBER): Maximum capacity of people the facility can accommodate.</a:t>
            </a:r>
          </a:p>
          <a:p>
            <a:pPr lvl="1"/>
            <a:r>
              <a:rPr lang="en-US" err="1"/>
              <a:t>UniversityID</a:t>
            </a:r>
            <a:r>
              <a:rPr lang="en-US"/>
              <a:t> (VARCHAR2, FK): Reference to owning university.</a:t>
            </a:r>
          </a:p>
          <a:p>
            <a:r>
              <a:rPr lang="en-US" b="1"/>
              <a:t>Team Table</a:t>
            </a:r>
          </a:p>
          <a:p>
            <a:pPr lvl="1"/>
            <a:r>
              <a:rPr lang="en-US"/>
              <a:t>TeamID (VARCHAR2, PK): Unique identifier for a team.</a:t>
            </a:r>
          </a:p>
          <a:p>
            <a:pPr lvl="1"/>
            <a:r>
              <a:rPr lang="en-US" err="1"/>
              <a:t>TeamName</a:t>
            </a:r>
            <a:r>
              <a:rPr lang="en-US"/>
              <a:t> (VARCHAR2): Official name of the team.</a:t>
            </a:r>
          </a:p>
          <a:p>
            <a:pPr lvl="1"/>
            <a:r>
              <a:rPr lang="en-US"/>
              <a:t>Division (VARCHAR2): Division or league in which the team competes.</a:t>
            </a:r>
          </a:p>
          <a:p>
            <a:pPr lvl="1"/>
            <a:r>
              <a:rPr lang="en-US" err="1"/>
              <a:t>UniversityID</a:t>
            </a:r>
            <a:r>
              <a:rPr lang="en-US"/>
              <a:t> (VARCHAR2, FK): Reference to affiliated university.</a:t>
            </a:r>
          </a:p>
          <a:p>
            <a:r>
              <a:rPr lang="en-US" b="1"/>
              <a:t>Coach Table</a:t>
            </a:r>
          </a:p>
          <a:p>
            <a:pPr lvl="1"/>
            <a:r>
              <a:rPr lang="en-US" err="1"/>
              <a:t>CoachID</a:t>
            </a:r>
            <a:r>
              <a:rPr lang="en-US"/>
              <a:t> (VARCHAR2, PK): Unique identifier for a coach.</a:t>
            </a:r>
          </a:p>
          <a:p>
            <a:pPr lvl="1"/>
            <a:r>
              <a:rPr lang="en-US" err="1"/>
              <a:t>CoachName</a:t>
            </a:r>
            <a:r>
              <a:rPr lang="en-US"/>
              <a:t> (VARCHAR2): Full name of the coach.</a:t>
            </a:r>
          </a:p>
          <a:p>
            <a:pPr lvl="1"/>
            <a:r>
              <a:rPr lang="en-US" err="1"/>
              <a:t>CoachRole</a:t>
            </a:r>
            <a:r>
              <a:rPr lang="en-US"/>
              <a:t> (VARCHAR2): Role or position of the coach within the team.</a:t>
            </a:r>
          </a:p>
          <a:p>
            <a:pPr lvl="1"/>
            <a:r>
              <a:rPr lang="en-US"/>
              <a:t>TeamID (VARCHAR2, FK): Reference to the coach’s team.</a:t>
            </a:r>
          </a:p>
        </p:txBody>
      </p:sp>
      <p:sp>
        <p:nvSpPr>
          <p:cNvPr id="4" name="TextBox 3">
            <a:extLst>
              <a:ext uri="{FF2B5EF4-FFF2-40B4-BE49-F238E27FC236}">
                <a16:creationId xmlns:a16="http://schemas.microsoft.com/office/drawing/2014/main" id="{97ACA4CE-6F91-EBBF-0B2E-0FDB62C8C098}"/>
              </a:ext>
            </a:extLst>
          </p:cNvPr>
          <p:cNvSpPr txBox="1"/>
          <p:nvPr/>
        </p:nvSpPr>
        <p:spPr>
          <a:xfrm>
            <a:off x="6016752" y="1847088"/>
            <a:ext cx="4279392" cy="246221"/>
          </a:xfrm>
          <a:prstGeom prst="rect">
            <a:avLst/>
          </a:prstGeom>
          <a:noFill/>
        </p:spPr>
        <p:txBody>
          <a:bodyPr wrap="square" rtlCol="0">
            <a:spAutoFit/>
          </a:bodyPr>
          <a:lstStyle/>
          <a:p>
            <a:endParaRPr lang="en-US" sz="1000"/>
          </a:p>
        </p:txBody>
      </p:sp>
      <p:sp>
        <p:nvSpPr>
          <p:cNvPr id="5" name="Content Placeholder 2">
            <a:extLst>
              <a:ext uri="{FF2B5EF4-FFF2-40B4-BE49-F238E27FC236}">
                <a16:creationId xmlns:a16="http://schemas.microsoft.com/office/drawing/2014/main" id="{27F38FDC-D27E-A833-68A4-E493CD385FEB}"/>
              </a:ext>
            </a:extLst>
          </p:cNvPr>
          <p:cNvSpPr txBox="1">
            <a:spLocks/>
          </p:cNvSpPr>
          <p:nvPr/>
        </p:nvSpPr>
        <p:spPr>
          <a:xfrm>
            <a:off x="5913120" y="786384"/>
            <a:ext cx="5526024" cy="5724144"/>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b="1"/>
              <a:t>Player Table</a:t>
            </a:r>
          </a:p>
          <a:p>
            <a:pPr lvl="1"/>
            <a:r>
              <a:rPr lang="en-US" sz="900" err="1"/>
              <a:t>PlayerID</a:t>
            </a:r>
            <a:r>
              <a:rPr lang="en-US" sz="900"/>
              <a:t> (VARCHAR2, PK): Unique identifier for a player.</a:t>
            </a:r>
          </a:p>
          <a:p>
            <a:pPr lvl="1"/>
            <a:r>
              <a:rPr lang="en-US" sz="900" err="1"/>
              <a:t>PlayerName</a:t>
            </a:r>
            <a:r>
              <a:rPr lang="en-US" sz="900"/>
              <a:t> (VARCHAR2): Full name of the player.</a:t>
            </a:r>
          </a:p>
          <a:p>
            <a:pPr lvl="1"/>
            <a:r>
              <a:rPr lang="en-US" sz="900"/>
              <a:t>Major (VARCHAR2): Academic major of the player.</a:t>
            </a:r>
          </a:p>
          <a:p>
            <a:pPr lvl="1"/>
            <a:r>
              <a:rPr lang="en-US" sz="900"/>
              <a:t>DOB (DATE): Date of birth.</a:t>
            </a:r>
          </a:p>
          <a:p>
            <a:pPr lvl="1"/>
            <a:r>
              <a:rPr lang="en-US" sz="900" err="1"/>
              <a:t>YearInSchool</a:t>
            </a:r>
            <a:r>
              <a:rPr lang="en-US" sz="900"/>
              <a:t> (NUMBER): Current academic year of the player.</a:t>
            </a:r>
          </a:p>
          <a:p>
            <a:pPr lvl="1"/>
            <a:r>
              <a:rPr lang="en-US" sz="900"/>
              <a:t>TeamID (VARCHAR2, FK): Reference to the player’s team.</a:t>
            </a:r>
          </a:p>
          <a:p>
            <a:pPr lvl="1"/>
            <a:r>
              <a:rPr lang="en-US" sz="900" err="1"/>
              <a:t>PlayerPosition</a:t>
            </a:r>
            <a:r>
              <a:rPr lang="en-US" sz="900"/>
              <a:t> (VARCHAR2): Athletic position or role on the team.</a:t>
            </a:r>
          </a:p>
          <a:p>
            <a:r>
              <a:rPr lang="en-US" sz="900" b="1"/>
              <a:t>Game Table</a:t>
            </a:r>
          </a:p>
          <a:p>
            <a:pPr lvl="1"/>
            <a:r>
              <a:rPr lang="en-US" sz="900" err="1"/>
              <a:t>GameID</a:t>
            </a:r>
            <a:r>
              <a:rPr lang="en-US" sz="900"/>
              <a:t> (VARCHAR2, PK): Unique identifier for a game.</a:t>
            </a:r>
          </a:p>
          <a:p>
            <a:pPr lvl="1"/>
            <a:r>
              <a:rPr lang="en-US" sz="900" err="1"/>
              <a:t>GameDate</a:t>
            </a:r>
            <a:r>
              <a:rPr lang="en-US" sz="900"/>
              <a:t> (TIMESTAMP): Date and time when the game is scheduled.</a:t>
            </a:r>
          </a:p>
          <a:p>
            <a:pPr lvl="1"/>
            <a:r>
              <a:rPr lang="en-US" sz="900" err="1"/>
              <a:t>FacilityID</a:t>
            </a:r>
            <a:r>
              <a:rPr lang="en-US" sz="900"/>
              <a:t> (VARCHAR2, FK): Facility where the game is held.</a:t>
            </a:r>
          </a:p>
          <a:p>
            <a:pPr lvl="1"/>
            <a:r>
              <a:rPr lang="en-US" sz="900" err="1"/>
              <a:t>HomeTeamID</a:t>
            </a:r>
            <a:r>
              <a:rPr lang="en-US" sz="900"/>
              <a:t> (VARCHAR2, FK): Home team participating in the game.</a:t>
            </a:r>
          </a:p>
          <a:p>
            <a:pPr lvl="1"/>
            <a:r>
              <a:rPr lang="en-US" sz="900" err="1"/>
              <a:t>AwayTeamID</a:t>
            </a:r>
            <a:r>
              <a:rPr lang="en-US" sz="900"/>
              <a:t> (VARCHAR2, FK): Visiting team participating in the game.</a:t>
            </a:r>
          </a:p>
          <a:p>
            <a:pPr lvl="1"/>
            <a:r>
              <a:rPr lang="en-US" sz="900">
                <a:solidFill>
                  <a:srgbClr val="0070C0"/>
                </a:solidFill>
              </a:rPr>
              <a:t>Scores (VARCHAR2): Recorded scores, formatted as "Home-Away".</a:t>
            </a:r>
          </a:p>
          <a:p>
            <a:pPr lvl="1"/>
            <a:r>
              <a:rPr lang="en-US" sz="900" err="1">
                <a:solidFill>
                  <a:srgbClr val="0070C0"/>
                </a:solidFill>
              </a:rPr>
              <a:t>WinningTeamID</a:t>
            </a:r>
            <a:r>
              <a:rPr lang="en-US" sz="900">
                <a:solidFill>
                  <a:srgbClr val="0070C0"/>
                </a:solidFill>
              </a:rPr>
              <a:t> (VARCHAR2, FK): Team that won the game.</a:t>
            </a:r>
          </a:p>
          <a:p>
            <a:r>
              <a:rPr lang="en-US" sz="900" b="1"/>
              <a:t>Practices Table</a:t>
            </a:r>
          </a:p>
          <a:p>
            <a:pPr lvl="1"/>
            <a:r>
              <a:rPr lang="en-US" sz="900" err="1"/>
              <a:t>PracticeID</a:t>
            </a:r>
            <a:r>
              <a:rPr lang="en-US" sz="900"/>
              <a:t> (VARCHAR2, PK): Unique identifier for a practice session.</a:t>
            </a:r>
          </a:p>
          <a:p>
            <a:pPr lvl="1"/>
            <a:r>
              <a:rPr lang="en-US" sz="900" err="1"/>
              <a:t>PracticeDate</a:t>
            </a:r>
            <a:r>
              <a:rPr lang="en-US" sz="900"/>
              <a:t> (TIMESTAMP): Date and time when the practice is scheduled.</a:t>
            </a:r>
          </a:p>
          <a:p>
            <a:pPr lvl="1"/>
            <a:r>
              <a:rPr lang="en-US" sz="900"/>
              <a:t>TeamID (VARCHAR2, FK): Team conducting the practice.</a:t>
            </a:r>
          </a:p>
          <a:p>
            <a:pPr lvl="1"/>
            <a:r>
              <a:rPr lang="en-US" sz="900" err="1">
                <a:solidFill>
                  <a:srgbClr val="0070C0"/>
                </a:solidFill>
              </a:rPr>
              <a:t>PracticeDuration</a:t>
            </a:r>
            <a:r>
              <a:rPr lang="en-US" sz="900">
                <a:solidFill>
                  <a:srgbClr val="0070C0"/>
                </a:solidFill>
              </a:rPr>
              <a:t> (NUMBER): Duration of the practice session in hours.</a:t>
            </a:r>
          </a:p>
          <a:p>
            <a:pPr lvl="1"/>
            <a:r>
              <a:rPr lang="en-US" sz="900" err="1"/>
              <a:t>FocusArea</a:t>
            </a:r>
            <a:r>
              <a:rPr lang="en-US" sz="900"/>
              <a:t> (VARCHAR2): Main focus or theme of the practice session.</a:t>
            </a:r>
          </a:p>
          <a:p>
            <a:pPr lvl="1"/>
            <a:r>
              <a:rPr lang="en-US" sz="900" err="1"/>
              <a:t>FacilityID</a:t>
            </a:r>
            <a:r>
              <a:rPr lang="en-US" sz="900"/>
              <a:t> (VARCHAR2, FK): Facility where the practice is held.</a:t>
            </a:r>
          </a:p>
        </p:txBody>
      </p:sp>
    </p:spTree>
    <p:extLst>
      <p:ext uri="{BB962C8B-B14F-4D97-AF65-F5344CB8AC3E}">
        <p14:creationId xmlns:p14="http://schemas.microsoft.com/office/powerpoint/2010/main" val="2015660396"/>
      </p:ext>
    </p:extLst>
  </p:cSld>
  <p:clrMapOvr>
    <a:masterClrMapping/>
  </p:clrMapOvr>
</p:sld>
</file>

<file path=ppt/theme/theme1.xml><?xml version="1.0" encoding="utf-8"?>
<a:theme xmlns:a="http://schemas.openxmlformats.org/drawingml/2006/main" name="BjornVTI">
  <a:themeElements>
    <a:clrScheme name="AnalogousFromRegularSeed_2SEEDS">
      <a:dk1>
        <a:srgbClr val="000000"/>
      </a:dk1>
      <a:lt1>
        <a:srgbClr val="FFFFFF"/>
      </a:lt1>
      <a:dk2>
        <a:srgbClr val="32231C"/>
      </a:dk2>
      <a:lt2>
        <a:srgbClr val="F0F3F3"/>
      </a:lt2>
      <a:accent1>
        <a:srgbClr val="B1573B"/>
      </a:accent1>
      <a:accent2>
        <a:srgbClr val="C34D62"/>
      </a:accent2>
      <a:accent3>
        <a:srgbClr val="C39A4D"/>
      </a:accent3>
      <a:accent4>
        <a:srgbClr val="3BA0B1"/>
      </a:accent4>
      <a:accent5>
        <a:srgbClr val="4D80C3"/>
      </a:accent5>
      <a:accent6>
        <a:srgbClr val="4547B5"/>
      </a:accent6>
      <a:hlink>
        <a:srgbClr val="3B95B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2114</Words>
  <Application>Microsoft Office PowerPoint</Application>
  <PresentationFormat>Widescreen</PresentationFormat>
  <Paragraphs>161</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Consolas</vt:lpstr>
      <vt:lpstr>Neue Haas Grotesk Text Pro</vt:lpstr>
      <vt:lpstr>Söhne</vt:lpstr>
      <vt:lpstr>BjornVTI</vt:lpstr>
      <vt:lpstr>DataBall : BasketBall Team Management System</vt:lpstr>
      <vt:lpstr>Overview</vt:lpstr>
      <vt:lpstr>Objectives</vt:lpstr>
      <vt:lpstr>ER Diagram</vt:lpstr>
      <vt:lpstr>Schema Diagram</vt:lpstr>
      <vt:lpstr>Relationship Schema Diagram</vt:lpstr>
      <vt:lpstr>User Stories</vt:lpstr>
      <vt:lpstr>Technologies Used</vt:lpstr>
      <vt:lpstr>Data Dictionary</vt:lpstr>
      <vt:lpstr>PowerPoint Presentation</vt:lpstr>
      <vt:lpstr>Views</vt:lpstr>
      <vt:lpstr>Procedures</vt:lpstr>
      <vt:lpstr>Function and Trigger</vt:lpstr>
      <vt:lpstr>Procedures-continued</vt:lpstr>
      <vt:lpstr>Procedures - continued</vt:lpstr>
      <vt:lpstr>Procedures-continued</vt:lpstr>
      <vt:lpstr>UI – Django Python Framework</vt:lpstr>
      <vt:lpstr>UI – DB Connection &amp; Project Structure</vt:lpstr>
      <vt:lpstr>User Interface - HomePage</vt:lpstr>
      <vt:lpstr>UI – View/Insert into Tables</vt:lpstr>
      <vt:lpstr>UI - Views</vt:lpstr>
      <vt:lpstr>UI – Procedure Calls</vt:lpstr>
      <vt:lpstr>UI – Procedure Calls - Continued</vt:lpstr>
      <vt:lpstr>Django Code</vt:lpstr>
      <vt:lpstr>GitHub Repository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DataBall : BasketBall Team Management System</dc:title>
  <dc:creator>Himavanth Addagatla</dc:creator>
  <cp:lastModifiedBy>Himavanth Addagatla</cp:lastModifiedBy>
  <cp:revision>11</cp:revision>
  <cp:lastPrinted>2024-04-30T02:12:45Z</cp:lastPrinted>
  <dcterms:created xsi:type="dcterms:W3CDTF">2024-04-29T23:22:56Z</dcterms:created>
  <dcterms:modified xsi:type="dcterms:W3CDTF">2024-05-03T00:54:14Z</dcterms:modified>
</cp:coreProperties>
</file>