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58" r:id="rId5"/>
    <p:sldId id="259" r:id="rId6"/>
    <p:sldId id="262" r:id="rId7"/>
    <p:sldId id="263" r:id="rId8"/>
    <p:sldId id="270" r:id="rId9"/>
    <p:sldId id="269" r:id="rId10"/>
    <p:sldId id="264" r:id="rId11"/>
    <p:sldId id="265" r:id="rId12"/>
    <p:sldId id="267" r:id="rId13"/>
    <p:sldId id="266" r:id="rId14"/>
    <p:sldId id="268" r:id="rId15"/>
    <p:sldId id="272" r:id="rId16"/>
    <p:sldId id="273" r:id="rId17"/>
    <p:sldId id="27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288F4621-2F6D-4010-B1B5-0F1A770D0E19}">
          <p14:sldIdLst>
            <p14:sldId id="256"/>
            <p14:sldId id="257"/>
            <p14:sldId id="261"/>
            <p14:sldId id="258"/>
            <p14:sldId id="259"/>
            <p14:sldId id="262"/>
            <p14:sldId id="263"/>
            <p14:sldId id="270"/>
            <p14:sldId id="269"/>
            <p14:sldId id="264"/>
            <p14:sldId id="265"/>
            <p14:sldId id="267"/>
            <p14:sldId id="266"/>
            <p14:sldId id="268"/>
            <p14:sldId id="272"/>
            <p14:sldId id="273"/>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456"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79ED217F-99B7-4B47-8228-9C7C65BE4AE2}" type="datetimeFigureOut">
              <a:rPr kumimoji="1" lang="ja-JP" altLang="en-US" smtClean="0"/>
              <a:t>2022/1/13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F5EE157D-51A2-4D20-88D3-5ADFCFD75318}" type="slidenum">
              <a:rPr kumimoji="1" lang="ja-JP" altLang="en-US" smtClean="0"/>
              <a:t>‹#›</a:t>
            </a:fld>
            <a:endParaRPr kumimoji="1" lang="ja-JP" altLang="en-US"/>
          </a:p>
        </p:txBody>
      </p:sp>
    </p:spTree>
    <p:extLst>
      <p:ext uri="{BB962C8B-B14F-4D97-AF65-F5344CB8AC3E}">
        <p14:creationId xmlns:p14="http://schemas.microsoft.com/office/powerpoint/2010/main" val="2977407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9ED217F-99B7-4B47-8228-9C7C65BE4AE2}" type="datetimeFigureOut">
              <a:rPr kumimoji="1" lang="ja-JP" altLang="en-US" smtClean="0"/>
              <a:t>2022/1/13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5EE157D-51A2-4D20-88D3-5ADFCFD75318}" type="slidenum">
              <a:rPr kumimoji="1" lang="ja-JP" altLang="en-US" smtClean="0"/>
              <a:t>‹#›</a:t>
            </a:fld>
            <a:endParaRPr kumimoji="1" lang="ja-JP" altLang="en-US"/>
          </a:p>
        </p:txBody>
      </p:sp>
    </p:spTree>
    <p:extLst>
      <p:ext uri="{BB962C8B-B14F-4D97-AF65-F5344CB8AC3E}">
        <p14:creationId xmlns:p14="http://schemas.microsoft.com/office/powerpoint/2010/main" val="1507116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9ED217F-99B7-4B47-8228-9C7C65BE4AE2}" type="datetimeFigureOut">
              <a:rPr kumimoji="1" lang="ja-JP" altLang="en-US" smtClean="0"/>
              <a:t>2022/1/13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5EE157D-51A2-4D20-88D3-5ADFCFD75318}" type="slidenum">
              <a:rPr kumimoji="1" lang="ja-JP" altLang="en-US" smtClean="0"/>
              <a:t>‹#›</a:t>
            </a:fld>
            <a:endParaRPr kumimoji="1" lang="ja-JP" altLang="en-US"/>
          </a:p>
        </p:txBody>
      </p:sp>
    </p:spTree>
    <p:extLst>
      <p:ext uri="{BB962C8B-B14F-4D97-AF65-F5344CB8AC3E}">
        <p14:creationId xmlns:p14="http://schemas.microsoft.com/office/powerpoint/2010/main" val="2265068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9ED217F-99B7-4B47-8228-9C7C65BE4AE2}" type="datetimeFigureOut">
              <a:rPr kumimoji="1" lang="ja-JP" altLang="en-US" smtClean="0"/>
              <a:t>2022/1/13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5EE157D-51A2-4D20-88D3-5ADFCFD75318}" type="slidenum">
              <a:rPr kumimoji="1" lang="ja-JP" altLang="en-US" smtClean="0"/>
              <a:t>‹#›</a:t>
            </a:fld>
            <a:endParaRPr kumimoji="1" lang="ja-JP" altLang="en-US"/>
          </a:p>
        </p:txBody>
      </p:sp>
    </p:spTree>
    <p:extLst>
      <p:ext uri="{BB962C8B-B14F-4D97-AF65-F5344CB8AC3E}">
        <p14:creationId xmlns:p14="http://schemas.microsoft.com/office/powerpoint/2010/main" val="257072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a:xfrm>
            <a:off x="8593667" y="6272784"/>
            <a:ext cx="2644309" cy="365125"/>
          </a:xfrm>
        </p:spPr>
        <p:txBody>
          <a:bodyPr/>
          <a:lstStyle/>
          <a:p>
            <a:fld id="{79ED217F-99B7-4B47-8228-9C7C65BE4AE2}" type="datetimeFigureOut">
              <a:rPr kumimoji="1" lang="ja-JP" altLang="en-US" smtClean="0"/>
              <a:t>2022/1/13</a:t>
            </a:fld>
            <a:endParaRPr kumimoji="1" lang="ja-JP" altLang="en-US"/>
          </a:p>
        </p:txBody>
      </p:sp>
      <p:sp>
        <p:nvSpPr>
          <p:cNvPr id="5" name="Footer Placeholder 4"/>
          <p:cNvSpPr>
            <a:spLocks noGrp="1"/>
          </p:cNvSpPr>
          <p:nvPr>
            <p:ph type="ftr" sz="quarter" idx="11"/>
          </p:nvPr>
        </p:nvSpPr>
        <p:spPr>
          <a:xfrm>
            <a:off x="2182708" y="6272784"/>
            <a:ext cx="6327648" cy="365125"/>
          </a:xfrm>
        </p:spPr>
        <p:txBody>
          <a:bodyPr/>
          <a:lstStyle/>
          <a:p>
            <a:endParaRPr kumimoji="1" lang="ja-JP" alt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F5EE157D-51A2-4D20-88D3-5ADFCFD75318}" type="slidenum">
              <a:rPr kumimoji="1" lang="ja-JP" altLang="en-US" smtClean="0"/>
              <a:t>‹#›</a:t>
            </a:fld>
            <a:endParaRPr kumimoji="1" lang="ja-JP" altLang="en-US"/>
          </a:p>
        </p:txBody>
      </p:sp>
    </p:spTree>
    <p:extLst>
      <p:ext uri="{BB962C8B-B14F-4D97-AF65-F5344CB8AC3E}">
        <p14:creationId xmlns:p14="http://schemas.microsoft.com/office/powerpoint/2010/main" val="1716710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79ED217F-99B7-4B47-8228-9C7C65BE4AE2}" type="datetimeFigureOut">
              <a:rPr kumimoji="1" lang="ja-JP" altLang="en-US" smtClean="0"/>
              <a:t>2022/1/13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5EE157D-51A2-4D20-88D3-5ADFCFD75318}" type="slidenum">
              <a:rPr kumimoji="1" lang="ja-JP" altLang="en-US" smtClean="0"/>
              <a:t>‹#›</a:t>
            </a:fld>
            <a:endParaRPr kumimoji="1" lang="ja-JP" altLang="en-US"/>
          </a:p>
        </p:txBody>
      </p:sp>
    </p:spTree>
    <p:extLst>
      <p:ext uri="{BB962C8B-B14F-4D97-AF65-F5344CB8AC3E}">
        <p14:creationId xmlns:p14="http://schemas.microsoft.com/office/powerpoint/2010/main" val="3453657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79ED217F-99B7-4B47-8228-9C7C65BE4AE2}" type="datetimeFigureOut">
              <a:rPr kumimoji="1" lang="ja-JP" altLang="en-US" smtClean="0"/>
              <a:t>2022/1/13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F5EE157D-51A2-4D20-88D3-5ADFCFD75318}" type="slidenum">
              <a:rPr kumimoji="1" lang="ja-JP" altLang="en-US" smtClean="0"/>
              <a:t>‹#›</a:t>
            </a:fld>
            <a:endParaRPr kumimoji="1" lang="ja-JP" altLang="en-US"/>
          </a:p>
        </p:txBody>
      </p:sp>
    </p:spTree>
    <p:extLst>
      <p:ext uri="{BB962C8B-B14F-4D97-AF65-F5344CB8AC3E}">
        <p14:creationId xmlns:p14="http://schemas.microsoft.com/office/powerpoint/2010/main" val="225560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79ED217F-99B7-4B47-8228-9C7C65BE4AE2}" type="datetimeFigureOut">
              <a:rPr kumimoji="1" lang="ja-JP" altLang="en-US" smtClean="0"/>
              <a:t>2022/1/13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F5EE157D-51A2-4D20-88D3-5ADFCFD75318}" type="slidenum">
              <a:rPr kumimoji="1" lang="ja-JP" altLang="en-US" smtClean="0"/>
              <a:t>‹#›</a:t>
            </a:fld>
            <a:endParaRPr kumimoji="1" lang="ja-JP" altLang="en-US"/>
          </a:p>
        </p:txBody>
      </p:sp>
    </p:spTree>
    <p:extLst>
      <p:ext uri="{BB962C8B-B14F-4D97-AF65-F5344CB8AC3E}">
        <p14:creationId xmlns:p14="http://schemas.microsoft.com/office/powerpoint/2010/main" val="2625363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ED217F-99B7-4B47-8228-9C7C65BE4AE2}" type="datetimeFigureOut">
              <a:rPr kumimoji="1" lang="ja-JP" altLang="en-US" smtClean="0"/>
              <a:t>2022/1/13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F5EE157D-51A2-4D20-88D3-5ADFCFD75318}" type="slidenum">
              <a:rPr kumimoji="1" lang="ja-JP" altLang="en-US" smtClean="0"/>
              <a:t>‹#›</a:t>
            </a:fld>
            <a:endParaRPr kumimoji="1" lang="ja-JP" altLang="en-US"/>
          </a:p>
        </p:txBody>
      </p:sp>
    </p:spTree>
    <p:extLst>
      <p:ext uri="{BB962C8B-B14F-4D97-AF65-F5344CB8AC3E}">
        <p14:creationId xmlns:p14="http://schemas.microsoft.com/office/powerpoint/2010/main" val="3201416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ja-JP" altLang="en-US"/>
              <a:t>マスター タイトルの書式設定</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9ED217F-99B7-4B47-8228-9C7C65BE4AE2}" type="datetimeFigureOut">
              <a:rPr kumimoji="1" lang="ja-JP" altLang="en-US" smtClean="0"/>
              <a:t>2022/1/13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5EE157D-51A2-4D20-88D3-5ADFCFD75318}" type="slidenum">
              <a:rPr kumimoji="1" lang="ja-JP" altLang="en-US" smtClean="0"/>
              <a:t>‹#›</a:t>
            </a:fld>
            <a:endParaRPr kumimoji="1" lang="ja-JP" altLang="en-US"/>
          </a:p>
        </p:txBody>
      </p:sp>
    </p:spTree>
    <p:extLst>
      <p:ext uri="{BB962C8B-B14F-4D97-AF65-F5344CB8AC3E}">
        <p14:creationId xmlns:p14="http://schemas.microsoft.com/office/powerpoint/2010/main" val="3319438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9ED217F-99B7-4B47-8228-9C7C65BE4AE2}" type="datetimeFigureOut">
              <a:rPr kumimoji="1" lang="ja-JP" altLang="en-US" smtClean="0"/>
              <a:t>2022/1/13</a:t>
            </a:fld>
            <a:endParaRPr kumimoji="1" lang="ja-JP" alt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5EE157D-51A2-4D20-88D3-5ADFCFD75318}" type="slidenum">
              <a:rPr kumimoji="1" lang="ja-JP" altLang="en-US" smtClean="0"/>
              <a:t>‹#›</a:t>
            </a:fld>
            <a:endParaRPr kumimoji="1" lang="ja-JP" altLang="en-US"/>
          </a:p>
        </p:txBody>
      </p:sp>
    </p:spTree>
    <p:extLst>
      <p:ext uri="{BB962C8B-B14F-4D97-AF65-F5344CB8AC3E}">
        <p14:creationId xmlns:p14="http://schemas.microsoft.com/office/powerpoint/2010/main" val="635111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79ED217F-99B7-4B47-8228-9C7C65BE4AE2}" type="datetimeFigureOut">
              <a:rPr kumimoji="1" lang="ja-JP" altLang="en-US" smtClean="0"/>
              <a:t>2022/1/13</a:t>
            </a:fld>
            <a:endParaRPr kumimoji="1" lang="ja-JP" alt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kumimoji="1" lang="ja-JP" alt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F5EE157D-51A2-4D20-88D3-5ADFCFD75318}" type="slidenum">
              <a:rPr kumimoji="1" lang="ja-JP" altLang="en-US" smtClean="0"/>
              <a:t>‹#›</a:t>
            </a:fld>
            <a:endParaRPr kumimoji="1" lang="ja-JP" altLang="en-US"/>
          </a:p>
        </p:txBody>
      </p:sp>
    </p:spTree>
    <p:extLst>
      <p:ext uri="{BB962C8B-B14F-4D97-AF65-F5344CB8AC3E}">
        <p14:creationId xmlns:p14="http://schemas.microsoft.com/office/powerpoint/2010/main" val="7884695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kumimoji="1"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7314E2-3E39-4E8F-8DEB-A0F6D6AF8DB0}"/>
              </a:ext>
            </a:extLst>
          </p:cNvPr>
          <p:cNvSpPr>
            <a:spLocks noGrp="1"/>
          </p:cNvSpPr>
          <p:nvPr>
            <p:ph type="ctrTitle"/>
          </p:nvPr>
        </p:nvSpPr>
        <p:spPr/>
        <p:txBody>
          <a:bodyPr/>
          <a:lstStyle/>
          <a:p>
            <a:pPr algn="ctr"/>
            <a:r>
              <a:rPr kumimoji="1" lang="ja-JP" altLang="en-US" sz="8000"/>
              <a:t>メガネ</a:t>
            </a:r>
            <a:endParaRPr kumimoji="1" lang="ja-JP" altLang="en-US" sz="8000" dirty="0"/>
          </a:p>
        </p:txBody>
      </p:sp>
      <p:sp>
        <p:nvSpPr>
          <p:cNvPr id="3" name="字幕 2">
            <a:extLst>
              <a:ext uri="{FF2B5EF4-FFF2-40B4-BE49-F238E27FC236}">
                <a16:creationId xmlns:a16="http://schemas.microsoft.com/office/drawing/2014/main" id="{884440FC-0F44-4A13-BEE2-7C90E859EDE7}"/>
              </a:ext>
            </a:extLst>
          </p:cNvPr>
          <p:cNvSpPr>
            <a:spLocks noGrp="1"/>
          </p:cNvSpPr>
          <p:nvPr>
            <p:ph type="subTitle" idx="1"/>
          </p:nvPr>
        </p:nvSpPr>
        <p:spPr/>
        <p:txBody>
          <a:bodyPr/>
          <a:lstStyle/>
          <a:p>
            <a:r>
              <a:rPr kumimoji="1" lang="en-US" altLang="ja-JP" dirty="0"/>
              <a:t>Member</a:t>
            </a:r>
            <a:r>
              <a:rPr kumimoji="1" lang="ja-JP" altLang="en-US" dirty="0"/>
              <a:t>：</a:t>
            </a:r>
            <a:r>
              <a:rPr kumimoji="1" lang="en-US" altLang="ja-JP" dirty="0" err="1"/>
              <a:t>Yurina</a:t>
            </a:r>
            <a:r>
              <a:rPr kumimoji="1" lang="en-US" altLang="ja-JP" dirty="0"/>
              <a:t>,</a:t>
            </a:r>
            <a:r>
              <a:rPr lang="ja-JP" altLang="en-US" dirty="0"/>
              <a:t> りんたろー</a:t>
            </a:r>
            <a:r>
              <a:rPr lang="en-US" altLang="ja-JP" dirty="0"/>
              <a:t>, </a:t>
            </a:r>
            <a:r>
              <a:rPr lang="en-US" altLang="ja-JP" dirty="0" err="1"/>
              <a:t>haru.ta</a:t>
            </a:r>
            <a:r>
              <a:rPr lang="en-US" altLang="ja-JP" dirty="0"/>
              <a:t>, </a:t>
            </a:r>
            <a:r>
              <a:rPr lang="ja-JP" altLang="en-US" dirty="0"/>
              <a:t>シンシン</a:t>
            </a:r>
            <a:r>
              <a:rPr lang="en-US" altLang="ja-JP" dirty="0"/>
              <a:t>, </a:t>
            </a:r>
            <a:r>
              <a:rPr lang="en-US" altLang="ja-JP" dirty="0" err="1"/>
              <a:t>Fuxase</a:t>
            </a:r>
            <a:endParaRPr lang="en-US" altLang="ja-JP" dirty="0"/>
          </a:p>
        </p:txBody>
      </p:sp>
    </p:spTree>
    <p:extLst>
      <p:ext uri="{BB962C8B-B14F-4D97-AF65-F5344CB8AC3E}">
        <p14:creationId xmlns:p14="http://schemas.microsoft.com/office/powerpoint/2010/main" val="2897483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CE6B7E-4EA0-4DFB-9C1C-E25365C8C67E}"/>
              </a:ext>
            </a:extLst>
          </p:cNvPr>
          <p:cNvSpPr>
            <a:spLocks noGrp="1"/>
          </p:cNvSpPr>
          <p:nvPr>
            <p:ph type="title"/>
          </p:nvPr>
        </p:nvSpPr>
        <p:spPr/>
        <p:txBody>
          <a:bodyPr/>
          <a:lstStyle/>
          <a:p>
            <a:r>
              <a:rPr kumimoji="1" lang="ja-JP" altLang="en-US" dirty="0"/>
              <a:t>調査</a:t>
            </a:r>
          </a:p>
        </p:txBody>
      </p:sp>
      <p:sp>
        <p:nvSpPr>
          <p:cNvPr id="3" name="テキスト プレースホルダー 2">
            <a:extLst>
              <a:ext uri="{FF2B5EF4-FFF2-40B4-BE49-F238E27FC236}">
                <a16:creationId xmlns:a16="http://schemas.microsoft.com/office/drawing/2014/main" id="{980E24DB-F2BE-49CD-9EF1-3FF7DABF9E98}"/>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39591337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5E0A74-68C0-4457-8825-CC74AF7C59E8}"/>
              </a:ext>
            </a:extLst>
          </p:cNvPr>
          <p:cNvSpPr>
            <a:spLocks noGrp="1"/>
          </p:cNvSpPr>
          <p:nvPr>
            <p:ph type="title"/>
          </p:nvPr>
        </p:nvSpPr>
        <p:spPr/>
        <p:txBody>
          <a:bodyPr/>
          <a:lstStyle/>
          <a:p>
            <a:r>
              <a:rPr kumimoji="1" lang="ja-JP" altLang="en-US" dirty="0"/>
              <a:t>調査方法</a:t>
            </a:r>
          </a:p>
        </p:txBody>
      </p:sp>
      <p:sp>
        <p:nvSpPr>
          <p:cNvPr id="3" name="コンテンツ プレースホルダー 2">
            <a:extLst>
              <a:ext uri="{FF2B5EF4-FFF2-40B4-BE49-F238E27FC236}">
                <a16:creationId xmlns:a16="http://schemas.microsoft.com/office/drawing/2014/main" id="{953936DA-7C3C-4CE1-A95C-135B3C242B93}"/>
              </a:ext>
            </a:extLst>
          </p:cNvPr>
          <p:cNvSpPr>
            <a:spLocks noGrp="1"/>
          </p:cNvSpPr>
          <p:nvPr>
            <p:ph idx="1"/>
          </p:nvPr>
        </p:nvSpPr>
        <p:spPr/>
        <p:txBody>
          <a:bodyPr>
            <a:normAutofit/>
          </a:bodyPr>
          <a:lstStyle/>
          <a:p>
            <a:pPr lvl="1">
              <a:lnSpc>
                <a:spcPct val="300000"/>
              </a:lnSpc>
            </a:pPr>
            <a:r>
              <a:rPr lang="ja-JP" altLang="en-US" sz="2600" dirty="0"/>
              <a:t>アンケート調査</a:t>
            </a:r>
            <a:endParaRPr kumimoji="1" lang="en-US" altLang="ja-JP" sz="2600" dirty="0"/>
          </a:p>
          <a:p>
            <a:pPr lvl="1">
              <a:lnSpc>
                <a:spcPct val="300000"/>
              </a:lnSpc>
            </a:pPr>
            <a:r>
              <a:rPr kumimoji="1" lang="ja-JP" altLang="en-US" sz="2600" dirty="0"/>
              <a:t>インタビュー</a:t>
            </a:r>
            <a:endParaRPr kumimoji="1" lang="en-US" altLang="ja-JP" sz="2600" dirty="0"/>
          </a:p>
          <a:p>
            <a:pPr lvl="1">
              <a:lnSpc>
                <a:spcPct val="300000"/>
              </a:lnSpc>
            </a:pPr>
            <a:r>
              <a:rPr lang="en-US" altLang="ja-JP" sz="2600" dirty="0"/>
              <a:t>JINS</a:t>
            </a:r>
            <a:r>
              <a:rPr lang="ja-JP" altLang="en-US" sz="2600" dirty="0"/>
              <a:t>ランキング</a:t>
            </a:r>
            <a:endParaRPr kumimoji="1" lang="ja-JP" altLang="en-US" sz="2600" dirty="0"/>
          </a:p>
        </p:txBody>
      </p:sp>
    </p:spTree>
    <p:extLst>
      <p:ext uri="{BB962C8B-B14F-4D97-AF65-F5344CB8AC3E}">
        <p14:creationId xmlns:p14="http://schemas.microsoft.com/office/powerpoint/2010/main" val="102860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EEC77A-F721-4D7B-A900-883EEB558DFC}"/>
              </a:ext>
            </a:extLst>
          </p:cNvPr>
          <p:cNvSpPr>
            <a:spLocks noGrp="1"/>
          </p:cNvSpPr>
          <p:nvPr>
            <p:ph type="title"/>
          </p:nvPr>
        </p:nvSpPr>
        <p:spPr/>
        <p:txBody>
          <a:bodyPr/>
          <a:lstStyle/>
          <a:p>
            <a:r>
              <a:rPr kumimoji="1" lang="ja-JP" altLang="en-US" dirty="0"/>
              <a:t>アンケート調査</a:t>
            </a:r>
          </a:p>
        </p:txBody>
      </p:sp>
      <p:pic>
        <p:nvPicPr>
          <p:cNvPr id="6" name="コンテンツ プレースホルダー 5">
            <a:extLst>
              <a:ext uri="{FF2B5EF4-FFF2-40B4-BE49-F238E27FC236}">
                <a16:creationId xmlns:a16="http://schemas.microsoft.com/office/drawing/2014/main" id="{302B69A8-B565-413E-8140-9AC5742D8C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4804" y="1837678"/>
            <a:ext cx="8362392" cy="4669654"/>
          </a:xfrm>
        </p:spPr>
      </p:pic>
    </p:spTree>
    <p:extLst>
      <p:ext uri="{BB962C8B-B14F-4D97-AF65-F5344CB8AC3E}">
        <p14:creationId xmlns:p14="http://schemas.microsoft.com/office/powerpoint/2010/main" val="2731290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1BC556-5CF7-45ED-AFB1-929E625409F2}"/>
              </a:ext>
            </a:extLst>
          </p:cNvPr>
          <p:cNvSpPr>
            <a:spLocks noGrp="1"/>
          </p:cNvSpPr>
          <p:nvPr>
            <p:ph type="title"/>
          </p:nvPr>
        </p:nvSpPr>
        <p:spPr/>
        <p:txBody>
          <a:bodyPr/>
          <a:lstStyle/>
          <a:p>
            <a:r>
              <a:rPr kumimoji="1" lang="ja-JP" altLang="en-US" dirty="0"/>
              <a:t>メガネを</a:t>
            </a:r>
            <a:br>
              <a:rPr kumimoji="1" lang="en-US" altLang="ja-JP" dirty="0"/>
            </a:br>
            <a:r>
              <a:rPr kumimoji="1" lang="ja-JP" altLang="en-US" dirty="0"/>
              <a:t>選ぶときの基準</a:t>
            </a:r>
          </a:p>
        </p:txBody>
      </p:sp>
      <p:pic>
        <p:nvPicPr>
          <p:cNvPr id="6" name="コンテンツ プレースホルダー 5">
            <a:extLst>
              <a:ext uri="{FF2B5EF4-FFF2-40B4-BE49-F238E27FC236}">
                <a16:creationId xmlns:a16="http://schemas.microsoft.com/office/drawing/2014/main" id="{782F9996-71ED-4D46-A263-CF9C903456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1960" y="1340985"/>
            <a:ext cx="7465233" cy="4176029"/>
          </a:xfrm>
        </p:spPr>
      </p:pic>
      <p:sp>
        <p:nvSpPr>
          <p:cNvPr id="4" name="テキスト プレースホルダー 3">
            <a:extLst>
              <a:ext uri="{FF2B5EF4-FFF2-40B4-BE49-F238E27FC236}">
                <a16:creationId xmlns:a16="http://schemas.microsoft.com/office/drawing/2014/main" id="{F1D3E3E3-E6C7-4F5D-98CE-C0635BDAE888}"/>
              </a:ext>
            </a:extLst>
          </p:cNvPr>
          <p:cNvSpPr>
            <a:spLocks noGrp="1"/>
          </p:cNvSpPr>
          <p:nvPr>
            <p:ph type="body" sz="half" idx="2"/>
          </p:nvPr>
        </p:nvSpPr>
        <p:spPr/>
        <p:txBody>
          <a:bodyPr>
            <a:normAutofit/>
          </a:bodyPr>
          <a:lstStyle/>
          <a:p>
            <a:endParaRPr kumimoji="1" lang="en-US" altLang="ja-JP" sz="2000" dirty="0">
              <a:solidFill>
                <a:schemeClr val="accent1">
                  <a:lumMod val="50000"/>
                </a:schemeClr>
              </a:solidFill>
            </a:endParaRPr>
          </a:p>
          <a:p>
            <a:endParaRPr lang="en-US" altLang="ja-JP" sz="2000" dirty="0">
              <a:solidFill>
                <a:schemeClr val="accent1">
                  <a:lumMod val="50000"/>
                </a:schemeClr>
              </a:solidFill>
            </a:endParaRPr>
          </a:p>
          <a:p>
            <a:pPr algn="dist"/>
            <a:r>
              <a:rPr kumimoji="1" lang="ja-JP" altLang="en-US" sz="2000" dirty="0">
                <a:solidFill>
                  <a:schemeClr val="accent1">
                    <a:lumMod val="50000"/>
                  </a:schemeClr>
                </a:solidFill>
              </a:rPr>
              <a:t>メガネを選んだり</a:t>
            </a:r>
            <a:endParaRPr kumimoji="1" lang="en-US" altLang="ja-JP" sz="2000" dirty="0">
              <a:solidFill>
                <a:schemeClr val="accent1">
                  <a:lumMod val="50000"/>
                </a:schemeClr>
              </a:solidFill>
            </a:endParaRPr>
          </a:p>
          <a:p>
            <a:pPr algn="dist"/>
            <a:r>
              <a:rPr kumimoji="1" lang="ja-JP" altLang="en-US" sz="2000" dirty="0">
                <a:solidFill>
                  <a:schemeClr val="accent1">
                    <a:lumMod val="50000"/>
                  </a:schemeClr>
                </a:solidFill>
              </a:rPr>
              <a:t>購入したりするときに</a:t>
            </a:r>
            <a:endParaRPr kumimoji="1" lang="en-US" altLang="ja-JP" sz="2000" dirty="0">
              <a:solidFill>
                <a:schemeClr val="accent1">
                  <a:lumMod val="50000"/>
                </a:schemeClr>
              </a:solidFill>
            </a:endParaRPr>
          </a:p>
          <a:p>
            <a:pPr algn="dist"/>
            <a:r>
              <a:rPr kumimoji="1" lang="ja-JP" altLang="en-US" sz="2000" dirty="0">
                <a:solidFill>
                  <a:schemeClr val="accent1">
                    <a:lumMod val="50000"/>
                  </a:schemeClr>
                </a:solidFill>
              </a:rPr>
              <a:t>何を基準に選ぶのか</a:t>
            </a:r>
            <a:endParaRPr kumimoji="1" lang="en-US" altLang="ja-JP" sz="2000" dirty="0">
              <a:solidFill>
                <a:schemeClr val="accent1">
                  <a:lumMod val="50000"/>
                </a:schemeClr>
              </a:solidFill>
            </a:endParaRPr>
          </a:p>
          <a:p>
            <a:pPr algn="dist"/>
            <a:r>
              <a:rPr kumimoji="1" lang="ja-JP" altLang="en-US" sz="2000" dirty="0">
                <a:solidFill>
                  <a:schemeClr val="accent1">
                    <a:lumMod val="50000"/>
                  </a:schemeClr>
                </a:solidFill>
              </a:rPr>
              <a:t>を男女別にまとめると</a:t>
            </a:r>
            <a:r>
              <a:rPr kumimoji="1" lang="en-US" altLang="ja-JP" sz="2000" dirty="0">
                <a:solidFill>
                  <a:schemeClr val="accent1">
                    <a:lumMod val="50000"/>
                  </a:schemeClr>
                </a:solidFill>
              </a:rPr>
              <a:t>…</a:t>
            </a:r>
            <a:endParaRPr kumimoji="1" lang="ja-JP" altLang="en-US" sz="2000" dirty="0">
              <a:solidFill>
                <a:schemeClr val="accent1">
                  <a:lumMod val="50000"/>
                </a:schemeClr>
              </a:solidFill>
            </a:endParaRPr>
          </a:p>
        </p:txBody>
      </p:sp>
    </p:spTree>
    <p:extLst>
      <p:ext uri="{BB962C8B-B14F-4D97-AF65-F5344CB8AC3E}">
        <p14:creationId xmlns:p14="http://schemas.microsoft.com/office/powerpoint/2010/main" val="1482286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2C7583-BAC4-4FF4-9B8D-C9F241F90F93}"/>
              </a:ext>
            </a:extLst>
          </p:cNvPr>
          <p:cNvSpPr>
            <a:spLocks noGrp="1"/>
          </p:cNvSpPr>
          <p:nvPr>
            <p:ph type="title"/>
          </p:nvPr>
        </p:nvSpPr>
        <p:spPr/>
        <p:txBody>
          <a:bodyPr/>
          <a:lstStyle/>
          <a:p>
            <a:r>
              <a:rPr kumimoji="1" lang="ja-JP" altLang="en-US" dirty="0"/>
              <a:t>アンケートから</a:t>
            </a:r>
          </a:p>
        </p:txBody>
      </p:sp>
      <p:sp>
        <p:nvSpPr>
          <p:cNvPr id="3" name="テキスト プレースホルダー 2">
            <a:extLst>
              <a:ext uri="{FF2B5EF4-FFF2-40B4-BE49-F238E27FC236}">
                <a16:creationId xmlns:a16="http://schemas.microsoft.com/office/drawing/2014/main" id="{13682171-ED04-4DFB-AADE-F64D46638B0D}"/>
              </a:ext>
            </a:extLst>
          </p:cNvPr>
          <p:cNvSpPr>
            <a:spLocks noGrp="1"/>
          </p:cNvSpPr>
          <p:nvPr>
            <p:ph type="body" idx="1"/>
          </p:nvPr>
        </p:nvSpPr>
        <p:spPr>
          <a:xfrm>
            <a:off x="1066800" y="2048256"/>
            <a:ext cx="4754880" cy="970152"/>
          </a:xfrm>
        </p:spPr>
        <p:txBody>
          <a:bodyPr>
            <a:normAutofit/>
          </a:bodyPr>
          <a:lstStyle/>
          <a:p>
            <a:r>
              <a:rPr kumimoji="1" lang="ja-JP" altLang="en-US" sz="3600" dirty="0"/>
              <a:t>男性が重視すること</a:t>
            </a:r>
          </a:p>
        </p:txBody>
      </p:sp>
      <p:sp>
        <p:nvSpPr>
          <p:cNvPr id="4" name="コンテンツ プレースホルダー 3">
            <a:extLst>
              <a:ext uri="{FF2B5EF4-FFF2-40B4-BE49-F238E27FC236}">
                <a16:creationId xmlns:a16="http://schemas.microsoft.com/office/drawing/2014/main" id="{EB7BF292-B0F2-4EBE-AA54-000C59A28BBE}"/>
              </a:ext>
            </a:extLst>
          </p:cNvPr>
          <p:cNvSpPr>
            <a:spLocks noGrp="1"/>
          </p:cNvSpPr>
          <p:nvPr>
            <p:ph sz="half" idx="2"/>
          </p:nvPr>
        </p:nvSpPr>
        <p:spPr>
          <a:xfrm>
            <a:off x="1069848" y="3116062"/>
            <a:ext cx="4754880" cy="2918978"/>
          </a:xfrm>
        </p:spPr>
        <p:txBody>
          <a:bodyPr>
            <a:normAutofit lnSpcReduction="10000"/>
          </a:bodyPr>
          <a:lstStyle/>
          <a:p>
            <a:pPr lvl="1"/>
            <a:r>
              <a:rPr kumimoji="1" lang="ja-JP" altLang="en-US" sz="2400" dirty="0"/>
              <a:t>かけ心地</a:t>
            </a:r>
            <a:endParaRPr kumimoji="1" lang="en-US" altLang="ja-JP" sz="2400" dirty="0"/>
          </a:p>
          <a:p>
            <a:pPr lvl="1"/>
            <a:r>
              <a:rPr lang="ja-JP" altLang="en-US" sz="2400" dirty="0"/>
              <a:t>軽さ</a:t>
            </a:r>
            <a:endParaRPr lang="en-US" altLang="ja-JP" sz="2400" dirty="0"/>
          </a:p>
          <a:p>
            <a:pPr lvl="1"/>
            <a:r>
              <a:rPr kumimoji="1" lang="ja-JP" altLang="en-US" sz="2400" dirty="0"/>
              <a:t>品質</a:t>
            </a:r>
            <a:endParaRPr kumimoji="1" lang="en-US" altLang="ja-JP" sz="2400" dirty="0"/>
          </a:p>
          <a:p>
            <a:pPr lvl="1"/>
            <a:r>
              <a:rPr lang="ja-JP" altLang="en-US" sz="2400" dirty="0"/>
              <a:t>傷つきにくさ</a:t>
            </a:r>
            <a:endParaRPr lang="en-US" altLang="ja-JP" sz="2400" dirty="0"/>
          </a:p>
          <a:p>
            <a:endParaRPr kumimoji="1" lang="en-US" altLang="ja-JP" dirty="0"/>
          </a:p>
          <a:p>
            <a:pPr marL="0" indent="0" algn="ctr">
              <a:buNone/>
            </a:pPr>
            <a:endParaRPr lang="en-US" altLang="ja-JP" dirty="0"/>
          </a:p>
          <a:p>
            <a:pPr marL="0" indent="0" algn="ctr">
              <a:buNone/>
            </a:pPr>
            <a:r>
              <a:rPr kumimoji="1" lang="ja-JP" altLang="en-US" sz="2800" dirty="0"/>
              <a:t>見た目より機能性・実用性</a:t>
            </a:r>
          </a:p>
        </p:txBody>
      </p:sp>
      <p:sp>
        <p:nvSpPr>
          <p:cNvPr id="5" name="テキスト プレースホルダー 4">
            <a:extLst>
              <a:ext uri="{FF2B5EF4-FFF2-40B4-BE49-F238E27FC236}">
                <a16:creationId xmlns:a16="http://schemas.microsoft.com/office/drawing/2014/main" id="{70350CEB-89A0-4A3B-9C96-11660DDE4066}"/>
              </a:ext>
            </a:extLst>
          </p:cNvPr>
          <p:cNvSpPr>
            <a:spLocks noGrp="1"/>
          </p:cNvSpPr>
          <p:nvPr>
            <p:ph type="body" sz="quarter" idx="3"/>
          </p:nvPr>
        </p:nvSpPr>
        <p:spPr>
          <a:xfrm>
            <a:off x="6364224" y="2048255"/>
            <a:ext cx="4754880" cy="970151"/>
          </a:xfrm>
        </p:spPr>
        <p:txBody>
          <a:bodyPr>
            <a:normAutofit/>
          </a:bodyPr>
          <a:lstStyle/>
          <a:p>
            <a:r>
              <a:rPr kumimoji="1" lang="ja-JP" altLang="en-US" sz="3600" dirty="0"/>
              <a:t>女性が重視すること</a:t>
            </a:r>
          </a:p>
        </p:txBody>
      </p:sp>
      <p:sp>
        <p:nvSpPr>
          <p:cNvPr id="6" name="コンテンツ プレースホルダー 5">
            <a:extLst>
              <a:ext uri="{FF2B5EF4-FFF2-40B4-BE49-F238E27FC236}">
                <a16:creationId xmlns:a16="http://schemas.microsoft.com/office/drawing/2014/main" id="{B1320AF7-62B8-47B1-BA6C-98734D007671}"/>
              </a:ext>
            </a:extLst>
          </p:cNvPr>
          <p:cNvSpPr>
            <a:spLocks noGrp="1"/>
          </p:cNvSpPr>
          <p:nvPr>
            <p:ph sz="quarter" idx="4"/>
          </p:nvPr>
        </p:nvSpPr>
        <p:spPr>
          <a:xfrm>
            <a:off x="6364223" y="3116062"/>
            <a:ext cx="4999193" cy="2918978"/>
          </a:xfrm>
        </p:spPr>
        <p:txBody>
          <a:bodyPr>
            <a:normAutofit lnSpcReduction="10000"/>
          </a:bodyPr>
          <a:lstStyle/>
          <a:p>
            <a:pPr lvl="1"/>
            <a:r>
              <a:rPr kumimoji="1" lang="ja-JP" altLang="en-US" sz="2400" dirty="0"/>
              <a:t>デザイン</a:t>
            </a:r>
            <a:endParaRPr kumimoji="1" lang="en-US" altLang="ja-JP" sz="2400" dirty="0"/>
          </a:p>
          <a:p>
            <a:pPr lvl="1"/>
            <a:r>
              <a:rPr lang="ja-JP" altLang="en-US" sz="2400" dirty="0"/>
              <a:t>色</a:t>
            </a:r>
            <a:endParaRPr lang="en-US" altLang="ja-JP" sz="2400" dirty="0"/>
          </a:p>
          <a:p>
            <a:pPr lvl="1"/>
            <a:r>
              <a:rPr kumimoji="1" lang="ja-JP" altLang="en-US" sz="2400" dirty="0"/>
              <a:t>似合っているかいないか</a:t>
            </a:r>
            <a:endParaRPr kumimoji="1" lang="en-US" altLang="ja-JP" sz="2400" dirty="0"/>
          </a:p>
          <a:p>
            <a:pPr lvl="1"/>
            <a:r>
              <a:rPr lang="ja-JP" altLang="en-US" sz="2400" dirty="0"/>
              <a:t>フレームの大小</a:t>
            </a:r>
            <a:endParaRPr lang="en-US" altLang="ja-JP" sz="2400" dirty="0"/>
          </a:p>
          <a:p>
            <a:endParaRPr kumimoji="1" lang="en-US" altLang="ja-JP" dirty="0"/>
          </a:p>
          <a:p>
            <a:pPr marL="0" indent="0" algn="ctr">
              <a:buNone/>
            </a:pPr>
            <a:endParaRPr lang="en-US" altLang="ja-JP" dirty="0"/>
          </a:p>
          <a:p>
            <a:pPr marL="0" indent="0" algn="ctr">
              <a:buNone/>
            </a:pPr>
            <a:r>
              <a:rPr kumimoji="1" lang="ja-JP" altLang="en-US" sz="2800" dirty="0"/>
              <a:t>機能性より見た目・デザイン</a:t>
            </a:r>
            <a:endParaRPr kumimoji="1" lang="en-US" altLang="ja-JP" sz="2800" dirty="0"/>
          </a:p>
          <a:p>
            <a:endParaRPr kumimoji="1" lang="ja-JP" altLang="en-US" dirty="0"/>
          </a:p>
        </p:txBody>
      </p:sp>
      <p:sp>
        <p:nvSpPr>
          <p:cNvPr id="7" name="矢印: 下 6">
            <a:extLst>
              <a:ext uri="{FF2B5EF4-FFF2-40B4-BE49-F238E27FC236}">
                <a16:creationId xmlns:a16="http://schemas.microsoft.com/office/drawing/2014/main" id="{5DD33011-B4E2-48E1-8CF7-48A41A451B0E}"/>
              </a:ext>
            </a:extLst>
          </p:cNvPr>
          <p:cNvSpPr/>
          <p:nvPr/>
        </p:nvSpPr>
        <p:spPr>
          <a:xfrm>
            <a:off x="2991774" y="4696287"/>
            <a:ext cx="910760" cy="6569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 name="図 7">
            <a:extLst>
              <a:ext uri="{FF2B5EF4-FFF2-40B4-BE49-F238E27FC236}">
                <a16:creationId xmlns:a16="http://schemas.microsoft.com/office/drawing/2014/main" id="{A5BAC4F1-0DB9-40A2-9EF6-368BD8FEB123}"/>
              </a:ext>
            </a:extLst>
          </p:cNvPr>
          <p:cNvPicPr>
            <a:picLocks noChangeAspect="1"/>
          </p:cNvPicPr>
          <p:nvPr/>
        </p:nvPicPr>
        <p:blipFill>
          <a:blip r:embed="rId2"/>
          <a:stretch>
            <a:fillRect/>
          </a:stretch>
        </p:blipFill>
        <p:spPr>
          <a:xfrm>
            <a:off x="8385241" y="4696287"/>
            <a:ext cx="957155" cy="676715"/>
          </a:xfrm>
          <a:prstGeom prst="rect">
            <a:avLst/>
          </a:prstGeom>
        </p:spPr>
      </p:pic>
    </p:spTree>
    <p:extLst>
      <p:ext uri="{BB962C8B-B14F-4D97-AF65-F5344CB8AC3E}">
        <p14:creationId xmlns:p14="http://schemas.microsoft.com/office/powerpoint/2010/main" val="751535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randombar(horizontal)">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1000"/>
                                        <p:tgtEl>
                                          <p:spTgt spid="4">
                                            <p:txEl>
                                              <p:pRg st="6" end="6"/>
                                            </p:txEl>
                                          </p:spTgt>
                                        </p:tgtEl>
                                      </p:cBhvr>
                                    </p:animEffect>
                                    <p:anim calcmode="lin" valueType="num">
                                      <p:cBhvr>
                                        <p:cTn id="33"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34"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6">
                                            <p:txEl>
                                              <p:pRg st="0" end="0"/>
                                            </p:txEl>
                                          </p:spTgt>
                                        </p:tgtEl>
                                        <p:attrNameLst>
                                          <p:attrName>style.visibility</p:attrName>
                                        </p:attrNameLst>
                                      </p:cBhvr>
                                      <p:to>
                                        <p:strVal val="visible"/>
                                      </p:to>
                                    </p:set>
                                    <p:animEffect transition="in" filter="fade">
                                      <p:cBhvr>
                                        <p:cTn id="39" dur="500"/>
                                        <p:tgtEl>
                                          <p:spTgt spid="6">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6">
                                            <p:txEl>
                                              <p:pRg st="1" end="1"/>
                                            </p:txEl>
                                          </p:spTgt>
                                        </p:tgtEl>
                                        <p:attrNameLst>
                                          <p:attrName>style.visibility</p:attrName>
                                        </p:attrNameLst>
                                      </p:cBhvr>
                                      <p:to>
                                        <p:strVal val="visible"/>
                                      </p:to>
                                    </p:set>
                                    <p:animEffect transition="in" filter="fade">
                                      <p:cBhvr>
                                        <p:cTn id="44" dur="500"/>
                                        <p:tgtEl>
                                          <p:spTgt spid="6">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6">
                                            <p:txEl>
                                              <p:pRg st="2" end="2"/>
                                            </p:txEl>
                                          </p:spTgt>
                                        </p:tgtEl>
                                        <p:attrNameLst>
                                          <p:attrName>style.visibility</p:attrName>
                                        </p:attrNameLst>
                                      </p:cBhvr>
                                      <p:to>
                                        <p:strVal val="visible"/>
                                      </p:to>
                                    </p:set>
                                    <p:animEffect transition="in" filter="fade">
                                      <p:cBhvr>
                                        <p:cTn id="49" dur="500"/>
                                        <p:tgtEl>
                                          <p:spTgt spid="6">
                                            <p:txEl>
                                              <p:pRg st="2" end="2"/>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6">
                                            <p:txEl>
                                              <p:pRg st="3" end="3"/>
                                            </p:txEl>
                                          </p:spTgt>
                                        </p:tgtEl>
                                        <p:attrNameLst>
                                          <p:attrName>style.visibility</p:attrName>
                                        </p:attrNameLst>
                                      </p:cBhvr>
                                      <p:to>
                                        <p:strVal val="visible"/>
                                      </p:to>
                                    </p:set>
                                    <p:animEffect transition="in" filter="fade">
                                      <p:cBhvr>
                                        <p:cTn id="54" dur="500"/>
                                        <p:tgtEl>
                                          <p:spTgt spid="6">
                                            <p:txEl>
                                              <p:pRg st="3" end="3"/>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4" presetClass="entr" presetSubtype="10" fill="hold" nodeType="clickEffect">
                                  <p:stCondLst>
                                    <p:cond delay="0"/>
                                  </p:stCondLst>
                                  <p:childTnLst>
                                    <p:set>
                                      <p:cBhvr>
                                        <p:cTn id="58" dur="1" fill="hold">
                                          <p:stCondLst>
                                            <p:cond delay="0"/>
                                          </p:stCondLst>
                                        </p:cTn>
                                        <p:tgtEl>
                                          <p:spTgt spid="8"/>
                                        </p:tgtEl>
                                        <p:attrNameLst>
                                          <p:attrName>style.visibility</p:attrName>
                                        </p:attrNameLst>
                                      </p:cBhvr>
                                      <p:to>
                                        <p:strVal val="visible"/>
                                      </p:to>
                                    </p:set>
                                    <p:animEffect transition="in" filter="randombar(horizontal)">
                                      <p:cBhvr>
                                        <p:cTn id="59" dur="500"/>
                                        <p:tgtEl>
                                          <p:spTgt spid="8"/>
                                        </p:tgtEl>
                                      </p:cBhvr>
                                    </p:animEffect>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nodeType="clickEffect">
                                  <p:stCondLst>
                                    <p:cond delay="0"/>
                                  </p:stCondLst>
                                  <p:childTnLst>
                                    <p:set>
                                      <p:cBhvr>
                                        <p:cTn id="63" dur="1" fill="hold">
                                          <p:stCondLst>
                                            <p:cond delay="0"/>
                                          </p:stCondLst>
                                        </p:cTn>
                                        <p:tgtEl>
                                          <p:spTgt spid="6">
                                            <p:txEl>
                                              <p:pRg st="6" end="6"/>
                                            </p:txEl>
                                          </p:spTgt>
                                        </p:tgtEl>
                                        <p:attrNameLst>
                                          <p:attrName>style.visibility</p:attrName>
                                        </p:attrNameLst>
                                      </p:cBhvr>
                                      <p:to>
                                        <p:strVal val="visible"/>
                                      </p:to>
                                    </p:set>
                                    <p:animEffect transition="in" filter="fade">
                                      <p:cBhvr>
                                        <p:cTn id="64" dur="1000"/>
                                        <p:tgtEl>
                                          <p:spTgt spid="6">
                                            <p:txEl>
                                              <p:pRg st="6" end="6"/>
                                            </p:txEl>
                                          </p:spTgt>
                                        </p:tgtEl>
                                      </p:cBhvr>
                                    </p:animEffect>
                                    <p:anim calcmode="lin" valueType="num">
                                      <p:cBhvr>
                                        <p:cTn id="65"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66" dur="1000" fill="hold"/>
                                        <p:tgtEl>
                                          <p:spTgt spid="6">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FD38AD-A5E3-4CFB-894F-7A3400517948}"/>
              </a:ext>
            </a:extLst>
          </p:cNvPr>
          <p:cNvSpPr>
            <a:spLocks noGrp="1"/>
          </p:cNvSpPr>
          <p:nvPr>
            <p:ph type="title"/>
          </p:nvPr>
        </p:nvSpPr>
        <p:spPr/>
        <p:txBody>
          <a:bodyPr>
            <a:normAutofit/>
          </a:bodyPr>
          <a:lstStyle/>
          <a:p>
            <a:r>
              <a:rPr kumimoji="1" lang="ja-JP" altLang="en-US" sz="2900" dirty="0"/>
              <a:t>インタビューから</a:t>
            </a:r>
          </a:p>
        </p:txBody>
      </p:sp>
      <p:sp>
        <p:nvSpPr>
          <p:cNvPr id="3" name="コンテンツ プレースホルダー 2">
            <a:extLst>
              <a:ext uri="{FF2B5EF4-FFF2-40B4-BE49-F238E27FC236}">
                <a16:creationId xmlns:a16="http://schemas.microsoft.com/office/drawing/2014/main" id="{663495E7-E067-4605-A471-9FA113216CCC}"/>
              </a:ext>
            </a:extLst>
          </p:cNvPr>
          <p:cNvSpPr>
            <a:spLocks noGrp="1"/>
          </p:cNvSpPr>
          <p:nvPr>
            <p:ph idx="1"/>
          </p:nvPr>
        </p:nvSpPr>
        <p:spPr>
          <a:xfrm>
            <a:off x="0" y="918972"/>
            <a:ext cx="8273988" cy="5020056"/>
          </a:xfrm>
        </p:spPr>
        <p:txBody>
          <a:bodyPr>
            <a:normAutofit/>
          </a:bodyPr>
          <a:lstStyle/>
          <a:p>
            <a:r>
              <a:rPr kumimoji="1" lang="ja-JP" altLang="en-US" dirty="0"/>
              <a:t>メガネに対するこだわりは、機能性・軽さ・フィット感</a:t>
            </a:r>
            <a:endParaRPr kumimoji="1" lang="en-US" altLang="ja-JP" dirty="0"/>
          </a:p>
          <a:p>
            <a:r>
              <a:rPr lang="ja-JP" altLang="en-US" dirty="0"/>
              <a:t>ファッションという感覚はない</a:t>
            </a:r>
            <a:endParaRPr lang="en-US" altLang="ja-JP" dirty="0"/>
          </a:p>
          <a:p>
            <a:r>
              <a:rPr kumimoji="1" lang="ja-JP" altLang="en-US" dirty="0"/>
              <a:t>見えないからかけているだけで、普段はあまりメガネをかけていない</a:t>
            </a:r>
            <a:endParaRPr kumimoji="1" lang="en-US" altLang="ja-JP" dirty="0"/>
          </a:p>
          <a:p>
            <a:r>
              <a:rPr lang="ja-JP" altLang="en-US" dirty="0"/>
              <a:t>色とかは意識していない</a:t>
            </a:r>
            <a:endParaRPr lang="en-US" altLang="ja-JP" dirty="0"/>
          </a:p>
          <a:p>
            <a:r>
              <a:rPr kumimoji="1" lang="ja-JP" altLang="en-US" dirty="0"/>
              <a:t>メガネをかけることが好きというわけではない</a:t>
            </a:r>
            <a:endParaRPr kumimoji="1" lang="en-US" altLang="ja-JP" dirty="0"/>
          </a:p>
          <a:p>
            <a:endParaRPr lang="en-US" altLang="ja-JP" dirty="0"/>
          </a:p>
          <a:p>
            <a:endParaRPr kumimoji="1" lang="en-US" altLang="ja-JP" dirty="0"/>
          </a:p>
          <a:p>
            <a:endParaRPr lang="en-US" altLang="ja-JP" dirty="0"/>
          </a:p>
          <a:p>
            <a:endParaRPr kumimoji="1" lang="en-US" altLang="ja-JP" dirty="0"/>
          </a:p>
          <a:p>
            <a:pPr marL="0" indent="0">
              <a:buNone/>
            </a:pPr>
            <a:endParaRPr kumimoji="1" lang="en-US" altLang="ja-JP" dirty="0"/>
          </a:p>
          <a:p>
            <a:pPr marL="0" indent="0" algn="ctr">
              <a:buNone/>
            </a:pPr>
            <a:r>
              <a:rPr kumimoji="1" lang="ja-JP" altLang="en-US" sz="2800" dirty="0"/>
              <a:t>メガネは実用性重視で、道具として考えている</a:t>
            </a:r>
          </a:p>
        </p:txBody>
      </p:sp>
      <p:sp>
        <p:nvSpPr>
          <p:cNvPr id="4" name="テキスト プレースホルダー 3">
            <a:extLst>
              <a:ext uri="{FF2B5EF4-FFF2-40B4-BE49-F238E27FC236}">
                <a16:creationId xmlns:a16="http://schemas.microsoft.com/office/drawing/2014/main" id="{7985FB46-4BAF-41B1-AA7D-FEB772E8283D}"/>
              </a:ext>
            </a:extLst>
          </p:cNvPr>
          <p:cNvSpPr>
            <a:spLocks noGrp="1"/>
          </p:cNvSpPr>
          <p:nvPr>
            <p:ph type="body" sz="half" idx="2"/>
          </p:nvPr>
        </p:nvSpPr>
        <p:spPr/>
        <p:txBody>
          <a:bodyPr>
            <a:normAutofit/>
          </a:bodyPr>
          <a:lstStyle/>
          <a:p>
            <a:pPr algn="dist"/>
            <a:endParaRPr lang="en-US" altLang="ja-JP" sz="2000" dirty="0"/>
          </a:p>
          <a:p>
            <a:pPr algn="dist"/>
            <a:endParaRPr lang="en-US" altLang="ja-JP" sz="2000" dirty="0"/>
          </a:p>
          <a:p>
            <a:pPr algn="dist"/>
            <a:r>
              <a:rPr lang="ja-JP" altLang="en-US" sz="2000" dirty="0"/>
              <a:t>４０代の男性の</a:t>
            </a:r>
            <a:endParaRPr lang="en-US" altLang="ja-JP" sz="2000" dirty="0"/>
          </a:p>
          <a:p>
            <a:pPr algn="dist"/>
            <a:r>
              <a:rPr lang="ja-JP" altLang="en-US" sz="2000" dirty="0"/>
              <a:t>メガネユーザーに</a:t>
            </a:r>
            <a:endParaRPr lang="en-US" altLang="ja-JP" sz="2000" dirty="0"/>
          </a:p>
          <a:p>
            <a:pPr algn="dist"/>
            <a:r>
              <a:rPr lang="ja-JP" altLang="en-US" sz="2000" dirty="0"/>
              <a:t>インタビューすると</a:t>
            </a:r>
            <a:r>
              <a:rPr lang="en-US" altLang="ja-JP" sz="2000" dirty="0"/>
              <a:t>…</a:t>
            </a:r>
            <a:endParaRPr lang="ja-JP" altLang="en-US" sz="2000" dirty="0"/>
          </a:p>
        </p:txBody>
      </p:sp>
      <p:sp>
        <p:nvSpPr>
          <p:cNvPr id="5" name="矢印: 下 4">
            <a:extLst>
              <a:ext uri="{FF2B5EF4-FFF2-40B4-BE49-F238E27FC236}">
                <a16:creationId xmlns:a16="http://schemas.microsoft.com/office/drawing/2014/main" id="{AFB6DF29-B196-40D1-9445-441F186443AC}"/>
              </a:ext>
            </a:extLst>
          </p:cNvPr>
          <p:cNvSpPr/>
          <p:nvPr/>
        </p:nvSpPr>
        <p:spPr>
          <a:xfrm>
            <a:off x="3410260" y="3429000"/>
            <a:ext cx="1463581" cy="1143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18901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randombar(horizontal)">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fade">
                                      <p:cBhvr>
                                        <p:cTn id="37" dur="1000"/>
                                        <p:tgtEl>
                                          <p:spTgt spid="3">
                                            <p:txEl>
                                              <p:pRg st="10" end="10"/>
                                            </p:txEl>
                                          </p:spTgt>
                                        </p:tgtEl>
                                      </p:cBhvr>
                                    </p:animEffect>
                                    <p:anim calcmode="lin" valueType="num">
                                      <p:cBhvr>
                                        <p:cTn id="3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402C46-4C07-40FB-849B-6B7468755CC6}"/>
              </a:ext>
            </a:extLst>
          </p:cNvPr>
          <p:cNvSpPr>
            <a:spLocks noGrp="1"/>
          </p:cNvSpPr>
          <p:nvPr>
            <p:ph type="title"/>
          </p:nvPr>
        </p:nvSpPr>
        <p:spPr/>
        <p:txBody>
          <a:bodyPr/>
          <a:lstStyle/>
          <a:p>
            <a:r>
              <a:rPr lang="en-US" altLang="ja-JP" dirty="0"/>
              <a:t>JINS</a:t>
            </a:r>
            <a:r>
              <a:rPr lang="ja-JP" altLang="en-US" dirty="0"/>
              <a:t>ランキング</a:t>
            </a:r>
            <a:endParaRPr kumimoji="1" lang="ja-JP" altLang="en-US" dirty="0"/>
          </a:p>
        </p:txBody>
      </p:sp>
      <p:pic>
        <p:nvPicPr>
          <p:cNvPr id="6" name="コンテンツ プレースホルダー 5">
            <a:extLst>
              <a:ext uri="{FF2B5EF4-FFF2-40B4-BE49-F238E27FC236}">
                <a16:creationId xmlns:a16="http://schemas.microsoft.com/office/drawing/2014/main" id="{76CFB3FD-806B-4485-818B-C1995E8397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2079" y="573979"/>
            <a:ext cx="6780674" cy="5710041"/>
          </a:xfrm>
        </p:spPr>
      </p:pic>
      <p:sp>
        <p:nvSpPr>
          <p:cNvPr id="4" name="テキスト プレースホルダー 3">
            <a:extLst>
              <a:ext uri="{FF2B5EF4-FFF2-40B4-BE49-F238E27FC236}">
                <a16:creationId xmlns:a16="http://schemas.microsoft.com/office/drawing/2014/main" id="{09DED60C-CD57-4BED-941C-F02A6C5BB2CC}"/>
              </a:ext>
            </a:extLst>
          </p:cNvPr>
          <p:cNvSpPr>
            <a:spLocks noGrp="1"/>
          </p:cNvSpPr>
          <p:nvPr>
            <p:ph type="body" sz="half" idx="2"/>
          </p:nvPr>
        </p:nvSpPr>
        <p:spPr/>
        <p:txBody>
          <a:bodyPr>
            <a:normAutofit/>
          </a:bodyPr>
          <a:lstStyle/>
          <a:p>
            <a:pPr algn="dist"/>
            <a:endParaRPr kumimoji="1" lang="en-US" altLang="ja-JP" sz="2000" dirty="0"/>
          </a:p>
          <a:p>
            <a:pPr algn="dist"/>
            <a:endParaRPr lang="en-US" altLang="ja-JP" sz="2000" dirty="0"/>
          </a:p>
          <a:p>
            <a:pPr algn="dist"/>
            <a:r>
              <a:rPr kumimoji="1" lang="en-US" altLang="ja-JP" sz="2000" dirty="0"/>
              <a:t>JINS</a:t>
            </a:r>
            <a:r>
              <a:rPr kumimoji="1" lang="ja-JP" altLang="en-US" sz="2000" dirty="0"/>
              <a:t>の男女別</a:t>
            </a:r>
            <a:endParaRPr kumimoji="1" lang="en-US" altLang="ja-JP" sz="2000" dirty="0"/>
          </a:p>
          <a:p>
            <a:pPr algn="dist"/>
            <a:r>
              <a:rPr kumimoji="1" lang="ja-JP" altLang="en-US" sz="2000" dirty="0"/>
              <a:t>人気ランキングの比較</a:t>
            </a:r>
          </a:p>
        </p:txBody>
      </p:sp>
    </p:spTree>
    <p:extLst>
      <p:ext uri="{BB962C8B-B14F-4D97-AF65-F5344CB8AC3E}">
        <p14:creationId xmlns:p14="http://schemas.microsoft.com/office/powerpoint/2010/main" val="13760752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FC0F16-29C2-4A6B-88B5-63ACB0CF53AE}"/>
              </a:ext>
            </a:extLst>
          </p:cNvPr>
          <p:cNvSpPr>
            <a:spLocks noGrp="1"/>
          </p:cNvSpPr>
          <p:nvPr>
            <p:ph type="title"/>
          </p:nvPr>
        </p:nvSpPr>
        <p:spPr/>
        <p:txBody>
          <a:bodyPr/>
          <a:lstStyle/>
          <a:p>
            <a:r>
              <a:rPr kumimoji="1" lang="ja-JP" altLang="en-US" dirty="0"/>
              <a:t>結論</a:t>
            </a:r>
          </a:p>
        </p:txBody>
      </p:sp>
      <p:sp>
        <p:nvSpPr>
          <p:cNvPr id="3" name="コンテンツ プレースホルダー 2">
            <a:extLst>
              <a:ext uri="{FF2B5EF4-FFF2-40B4-BE49-F238E27FC236}">
                <a16:creationId xmlns:a16="http://schemas.microsoft.com/office/drawing/2014/main" id="{D0410CDF-1E55-41F8-A436-BF3AF1BF22DF}"/>
              </a:ext>
            </a:extLst>
          </p:cNvPr>
          <p:cNvSpPr>
            <a:spLocks noGrp="1"/>
          </p:cNvSpPr>
          <p:nvPr>
            <p:ph idx="1"/>
          </p:nvPr>
        </p:nvSpPr>
        <p:spPr>
          <a:xfrm>
            <a:off x="1069848" y="1881711"/>
            <a:ext cx="10058400" cy="4050792"/>
          </a:xfrm>
        </p:spPr>
        <p:txBody>
          <a:bodyPr>
            <a:normAutofit/>
          </a:bodyPr>
          <a:lstStyle/>
          <a:p>
            <a:pPr>
              <a:lnSpc>
                <a:spcPct val="150000"/>
              </a:lnSpc>
            </a:pPr>
            <a:endParaRPr kumimoji="1" lang="en-US" altLang="ja-JP" sz="2800" dirty="0"/>
          </a:p>
          <a:p>
            <a:pPr>
              <a:lnSpc>
                <a:spcPct val="150000"/>
              </a:lnSpc>
            </a:pPr>
            <a:r>
              <a:rPr kumimoji="1" lang="ja-JP" altLang="en-US" sz="2800" dirty="0"/>
              <a:t>メガネをかけている人に対する印象は女で大差がなかった。</a:t>
            </a:r>
            <a:endParaRPr kumimoji="1" lang="en-US" altLang="ja-JP" sz="2800" dirty="0"/>
          </a:p>
          <a:p>
            <a:pPr marL="0" indent="0">
              <a:lnSpc>
                <a:spcPct val="150000"/>
              </a:lnSpc>
              <a:buNone/>
            </a:pPr>
            <a:endParaRPr kumimoji="1" lang="en-US" altLang="ja-JP" sz="2800" dirty="0"/>
          </a:p>
          <a:p>
            <a:pPr>
              <a:lnSpc>
                <a:spcPct val="150000"/>
              </a:lnSpc>
            </a:pPr>
            <a:r>
              <a:rPr kumimoji="1" lang="ja-JP" altLang="en-US" sz="2800" dirty="0"/>
              <a:t>男女でメガネのデザインに差が出るのは、女性はデザイン重視・男性は機能性重視で選んでいる人が多い傾向にあるから。</a:t>
            </a:r>
          </a:p>
        </p:txBody>
      </p:sp>
    </p:spTree>
    <p:extLst>
      <p:ext uri="{BB962C8B-B14F-4D97-AF65-F5344CB8AC3E}">
        <p14:creationId xmlns:p14="http://schemas.microsoft.com/office/powerpoint/2010/main" val="1502789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DB95601D-E24F-437C-9C88-A6B096BBCD5A}"/>
              </a:ext>
            </a:extLst>
          </p:cNvPr>
          <p:cNvSpPr>
            <a:spLocks noGrp="1"/>
          </p:cNvSpPr>
          <p:nvPr>
            <p:ph idx="1"/>
          </p:nvPr>
        </p:nvSpPr>
        <p:spPr>
          <a:xfrm>
            <a:off x="491231" y="674349"/>
            <a:ext cx="3574742" cy="5469000"/>
          </a:xfrm>
        </p:spPr>
        <p:txBody>
          <a:bodyPr anchor="ctr">
            <a:normAutofit lnSpcReduction="10000"/>
          </a:bodyPr>
          <a:lstStyle/>
          <a:p>
            <a:pPr algn="dist">
              <a:lnSpc>
                <a:spcPct val="160000"/>
              </a:lnSpc>
            </a:pPr>
            <a:r>
              <a:rPr lang="ja-JP" altLang="en-US" sz="2800" dirty="0"/>
              <a:t>     </a:t>
            </a:r>
            <a:r>
              <a:rPr kumimoji="1" lang="ja-JP" altLang="en-US" sz="2800" dirty="0"/>
              <a:t>テーマ：</a:t>
            </a:r>
            <a:endParaRPr kumimoji="1" lang="en-US" altLang="ja-JP" sz="2800" dirty="0"/>
          </a:p>
          <a:p>
            <a:pPr algn="dist">
              <a:lnSpc>
                <a:spcPct val="160000"/>
              </a:lnSpc>
            </a:pPr>
            <a:r>
              <a:rPr kumimoji="1" lang="en-US" altLang="ja-JP" sz="2800" dirty="0"/>
              <a:t>   Member</a:t>
            </a:r>
            <a:r>
              <a:rPr kumimoji="1" lang="ja-JP" altLang="en-US" sz="2800" dirty="0"/>
              <a:t>：</a:t>
            </a:r>
            <a:endParaRPr kumimoji="1" lang="en-US" altLang="ja-JP" sz="2800" dirty="0"/>
          </a:p>
          <a:p>
            <a:pPr algn="dist">
              <a:lnSpc>
                <a:spcPct val="160000"/>
              </a:lnSpc>
            </a:pPr>
            <a:r>
              <a:rPr lang="ja-JP" altLang="en-US" sz="2800" dirty="0"/>
              <a:t>        理由：</a:t>
            </a:r>
            <a:endParaRPr lang="en-US" altLang="ja-JP" sz="2800" dirty="0"/>
          </a:p>
          <a:p>
            <a:pPr algn="dist">
              <a:lnSpc>
                <a:spcPct val="160000"/>
              </a:lnSpc>
            </a:pPr>
            <a:endParaRPr lang="en-US" altLang="ja-JP" sz="2800" dirty="0"/>
          </a:p>
          <a:p>
            <a:pPr marL="0" indent="0" algn="dist">
              <a:lnSpc>
                <a:spcPct val="160000"/>
              </a:lnSpc>
              <a:buNone/>
            </a:pPr>
            <a:endParaRPr lang="en-US" altLang="ja-JP" sz="2800" dirty="0"/>
          </a:p>
          <a:p>
            <a:pPr algn="dist">
              <a:lnSpc>
                <a:spcPct val="160000"/>
              </a:lnSpc>
            </a:pPr>
            <a:r>
              <a:rPr lang="ja-JP" altLang="en-US" sz="2800" dirty="0"/>
              <a:t>    観察場所：</a:t>
            </a:r>
            <a:endParaRPr lang="en-US" altLang="ja-JP" sz="2800" dirty="0"/>
          </a:p>
          <a:p>
            <a:pPr algn="dist">
              <a:lnSpc>
                <a:spcPct val="160000"/>
              </a:lnSpc>
            </a:pPr>
            <a:r>
              <a:rPr kumimoji="1" lang="ja-JP" altLang="en-US" sz="2800" dirty="0"/>
              <a:t>インタビュー場所</a:t>
            </a:r>
            <a:r>
              <a:rPr lang="ja-JP" altLang="en-US" sz="2800" dirty="0"/>
              <a:t>：</a:t>
            </a:r>
            <a:endParaRPr kumimoji="1" lang="en-US" altLang="ja-JP" sz="2800" dirty="0"/>
          </a:p>
        </p:txBody>
      </p:sp>
      <p:sp>
        <p:nvSpPr>
          <p:cNvPr id="2" name="テキスト ボックス 1">
            <a:extLst>
              <a:ext uri="{FF2B5EF4-FFF2-40B4-BE49-F238E27FC236}">
                <a16:creationId xmlns:a16="http://schemas.microsoft.com/office/drawing/2014/main" id="{E6E59FCC-133C-4896-91DD-14B493FD872C}"/>
              </a:ext>
            </a:extLst>
          </p:cNvPr>
          <p:cNvSpPr txBox="1"/>
          <p:nvPr/>
        </p:nvSpPr>
        <p:spPr>
          <a:xfrm>
            <a:off x="4065973" y="484795"/>
            <a:ext cx="7492753" cy="6305380"/>
          </a:xfrm>
          <a:prstGeom prst="rect">
            <a:avLst/>
          </a:prstGeom>
          <a:noFill/>
        </p:spPr>
        <p:txBody>
          <a:bodyPr wrap="square" rtlCol="0" anchor="ctr">
            <a:spAutoFit/>
          </a:bodyPr>
          <a:lstStyle/>
          <a:p>
            <a:pPr>
              <a:lnSpc>
                <a:spcPct val="250000"/>
              </a:lnSpc>
            </a:pPr>
            <a:r>
              <a:rPr kumimoji="1" lang="ja-JP" altLang="en-US" sz="2000" dirty="0"/>
              <a:t>衣</a:t>
            </a:r>
            <a:r>
              <a:rPr kumimoji="1" lang="en-US" altLang="ja-JP" sz="2000" dirty="0"/>
              <a:t>(</a:t>
            </a:r>
            <a:r>
              <a:rPr kumimoji="1" lang="ja-JP" altLang="en-US" sz="2000" dirty="0"/>
              <a:t>メガネ</a:t>
            </a:r>
            <a:r>
              <a:rPr kumimoji="1" lang="en-US" altLang="ja-JP" sz="2000" dirty="0"/>
              <a:t>)</a:t>
            </a:r>
          </a:p>
          <a:p>
            <a:pPr>
              <a:lnSpc>
                <a:spcPct val="300000"/>
              </a:lnSpc>
            </a:pPr>
            <a:r>
              <a:rPr kumimoji="1" lang="en-US" altLang="ja-JP" sz="2000" dirty="0" err="1"/>
              <a:t>Yurina</a:t>
            </a:r>
            <a:r>
              <a:rPr kumimoji="1" lang="en-US" altLang="ja-JP" sz="2000" dirty="0"/>
              <a:t>, </a:t>
            </a:r>
            <a:r>
              <a:rPr kumimoji="1" lang="ja-JP" altLang="en-US" sz="2000" dirty="0"/>
              <a:t>りんたろー</a:t>
            </a:r>
            <a:r>
              <a:rPr kumimoji="1" lang="en-US" altLang="ja-JP" sz="2000" dirty="0"/>
              <a:t>, </a:t>
            </a:r>
            <a:r>
              <a:rPr kumimoji="1" lang="en-US" altLang="ja-JP" sz="2000" dirty="0" err="1"/>
              <a:t>haru.ta</a:t>
            </a:r>
            <a:r>
              <a:rPr kumimoji="1" lang="en-US" altLang="ja-JP" sz="2000" dirty="0"/>
              <a:t>, </a:t>
            </a:r>
            <a:r>
              <a:rPr kumimoji="1" lang="ja-JP" altLang="en-US" sz="2000" dirty="0"/>
              <a:t>シンシン</a:t>
            </a:r>
            <a:r>
              <a:rPr kumimoji="1" lang="en-US" altLang="ja-JP" sz="2000" dirty="0"/>
              <a:t>, </a:t>
            </a:r>
            <a:r>
              <a:rPr kumimoji="1" lang="en-US" altLang="ja-JP" sz="2000" dirty="0" err="1"/>
              <a:t>Fuxase</a:t>
            </a:r>
            <a:endParaRPr kumimoji="1" lang="en-US" altLang="ja-JP" sz="2000" dirty="0"/>
          </a:p>
          <a:p>
            <a:pPr marL="342900" indent="-342900">
              <a:lnSpc>
                <a:spcPct val="250000"/>
              </a:lnSpc>
              <a:buFont typeface="Arial" panose="020B0604020202020204" pitchFamily="34" charset="0"/>
              <a:buChar char="•"/>
            </a:pPr>
            <a:r>
              <a:rPr kumimoji="1" lang="ja-JP" altLang="en-US" sz="2000" dirty="0"/>
              <a:t>他の人と被らなそうだから</a:t>
            </a:r>
            <a:endParaRPr kumimoji="1" lang="en-US" altLang="ja-JP" sz="2000" dirty="0"/>
          </a:p>
          <a:p>
            <a:pPr marL="342900" indent="-342900">
              <a:lnSpc>
                <a:spcPct val="250000"/>
              </a:lnSpc>
              <a:buFont typeface="Arial" panose="020B0604020202020204" pitchFamily="34" charset="0"/>
              <a:buChar char="•"/>
            </a:pPr>
            <a:r>
              <a:rPr kumimoji="1" lang="ja-JP" altLang="en-US" sz="2000" dirty="0"/>
              <a:t>見た目でわかりやすそうだから</a:t>
            </a:r>
            <a:endParaRPr kumimoji="1" lang="en-US" altLang="ja-JP" sz="2000" dirty="0"/>
          </a:p>
          <a:p>
            <a:pPr marL="342900" indent="-342900">
              <a:lnSpc>
                <a:spcPct val="250000"/>
              </a:lnSpc>
              <a:buFont typeface="Arial" panose="020B0604020202020204" pitchFamily="34" charset="0"/>
              <a:buChar char="•"/>
            </a:pPr>
            <a:r>
              <a:rPr kumimoji="1" lang="ja-JP" altLang="en-US" sz="2000" dirty="0"/>
              <a:t>服ではなく装飾品をテーマに観察したいと思ったから</a:t>
            </a:r>
            <a:endParaRPr kumimoji="1" lang="en-US" altLang="ja-JP" sz="2000" dirty="0"/>
          </a:p>
          <a:p>
            <a:pPr>
              <a:lnSpc>
                <a:spcPct val="250000"/>
              </a:lnSpc>
            </a:pPr>
            <a:r>
              <a:rPr kumimoji="1" lang="en-US" altLang="ja-JP" sz="2000" dirty="0"/>
              <a:t>MMC</a:t>
            </a:r>
            <a:r>
              <a:rPr kumimoji="1" lang="ja-JP" altLang="en-US" sz="2000" dirty="0"/>
              <a:t>内・美術館前の通り</a:t>
            </a:r>
            <a:endParaRPr kumimoji="1" lang="en-US" altLang="ja-JP" sz="2000" dirty="0"/>
          </a:p>
          <a:p>
            <a:pPr>
              <a:lnSpc>
                <a:spcPct val="250000"/>
              </a:lnSpc>
            </a:pPr>
            <a:r>
              <a:rPr kumimoji="1" lang="en-US" altLang="ja-JP" sz="2000" dirty="0"/>
              <a:t>MMC</a:t>
            </a:r>
            <a:r>
              <a:rPr kumimoji="1" lang="ja-JP" altLang="en-US" sz="2000" dirty="0"/>
              <a:t>一階</a:t>
            </a:r>
            <a:endParaRPr kumimoji="1" lang="en-US" altLang="ja-JP" sz="2000" dirty="0"/>
          </a:p>
          <a:p>
            <a:pPr>
              <a:lnSpc>
                <a:spcPct val="200000"/>
              </a:lnSpc>
            </a:pPr>
            <a:endParaRPr kumimoji="1" lang="ja-JP" altLang="en-US" sz="2000" dirty="0"/>
          </a:p>
        </p:txBody>
      </p:sp>
    </p:spTree>
    <p:extLst>
      <p:ext uri="{BB962C8B-B14F-4D97-AF65-F5344CB8AC3E}">
        <p14:creationId xmlns:p14="http://schemas.microsoft.com/office/powerpoint/2010/main" val="2149549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27763E-268F-4E77-AEE0-28747E010412}"/>
              </a:ext>
            </a:extLst>
          </p:cNvPr>
          <p:cNvSpPr>
            <a:spLocks noGrp="1"/>
          </p:cNvSpPr>
          <p:nvPr>
            <p:ph type="title"/>
          </p:nvPr>
        </p:nvSpPr>
        <p:spPr/>
        <p:txBody>
          <a:bodyPr/>
          <a:lstStyle/>
          <a:p>
            <a:r>
              <a:rPr kumimoji="1" lang="ja-JP" altLang="en-US" dirty="0"/>
              <a:t>観察結果</a:t>
            </a:r>
          </a:p>
        </p:txBody>
      </p:sp>
      <p:sp>
        <p:nvSpPr>
          <p:cNvPr id="3" name="テキスト プレースホルダー 2">
            <a:extLst>
              <a:ext uri="{FF2B5EF4-FFF2-40B4-BE49-F238E27FC236}">
                <a16:creationId xmlns:a16="http://schemas.microsoft.com/office/drawing/2014/main" id="{1492AD62-6510-4175-AD5C-D12D9F94B57C}"/>
              </a:ext>
            </a:extLst>
          </p:cNvPr>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2653107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F6952F-82B7-40BD-9FE9-6BD7D32B5702}"/>
              </a:ext>
            </a:extLst>
          </p:cNvPr>
          <p:cNvSpPr>
            <a:spLocks noGrp="1"/>
          </p:cNvSpPr>
          <p:nvPr>
            <p:ph type="title"/>
          </p:nvPr>
        </p:nvSpPr>
        <p:spPr/>
        <p:txBody>
          <a:bodyPr/>
          <a:lstStyle/>
          <a:p>
            <a:pPr algn="ctr"/>
            <a:r>
              <a:rPr lang="ja-JP" altLang="en-US" dirty="0"/>
              <a:t>メガネの有無の割合</a:t>
            </a:r>
            <a:endParaRPr kumimoji="1" lang="ja-JP" altLang="en-US" dirty="0"/>
          </a:p>
        </p:txBody>
      </p:sp>
      <p:pic>
        <p:nvPicPr>
          <p:cNvPr id="6" name="コンテンツ プレースホルダー 5">
            <a:extLst>
              <a:ext uri="{FF2B5EF4-FFF2-40B4-BE49-F238E27FC236}">
                <a16:creationId xmlns:a16="http://schemas.microsoft.com/office/drawing/2014/main" id="{CEC382B3-0ED6-4F21-B740-4D6DA3CD530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72658" y="2537000"/>
            <a:ext cx="4749196" cy="3292125"/>
          </a:xfrm>
        </p:spPr>
      </p:pic>
      <p:pic>
        <p:nvPicPr>
          <p:cNvPr id="8" name="コンテンツ プレースホルダー 7">
            <a:extLst>
              <a:ext uri="{FF2B5EF4-FFF2-40B4-BE49-F238E27FC236}">
                <a16:creationId xmlns:a16="http://schemas.microsoft.com/office/drawing/2014/main" id="{84F93A65-CAFC-48C6-9DF1-1EB99A2B6A30}"/>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364288" y="2537253"/>
            <a:ext cx="4754562" cy="3291619"/>
          </a:xfrm>
        </p:spPr>
      </p:pic>
    </p:spTree>
    <p:extLst>
      <p:ext uri="{BB962C8B-B14F-4D97-AF65-F5344CB8AC3E}">
        <p14:creationId xmlns:p14="http://schemas.microsoft.com/office/powerpoint/2010/main" val="1672930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B0244D-88FA-4CFC-ABDF-2BEE85CA950D}"/>
              </a:ext>
            </a:extLst>
          </p:cNvPr>
          <p:cNvSpPr>
            <a:spLocks noGrp="1"/>
          </p:cNvSpPr>
          <p:nvPr>
            <p:ph type="title"/>
          </p:nvPr>
        </p:nvSpPr>
        <p:spPr>
          <a:xfrm>
            <a:off x="1069848" y="440243"/>
            <a:ext cx="10058400" cy="1609344"/>
          </a:xfrm>
        </p:spPr>
        <p:txBody>
          <a:bodyPr/>
          <a:lstStyle/>
          <a:p>
            <a:pPr algn="ctr"/>
            <a:r>
              <a:rPr kumimoji="1" lang="ja-JP" altLang="en-US" dirty="0"/>
              <a:t>メガネの種類とその割合</a:t>
            </a:r>
          </a:p>
        </p:txBody>
      </p:sp>
      <p:sp>
        <p:nvSpPr>
          <p:cNvPr id="5" name="テキスト プレースホルダー 4">
            <a:extLst>
              <a:ext uri="{FF2B5EF4-FFF2-40B4-BE49-F238E27FC236}">
                <a16:creationId xmlns:a16="http://schemas.microsoft.com/office/drawing/2014/main" id="{B6D92478-8906-426F-8E1C-A38692C16179}"/>
              </a:ext>
            </a:extLst>
          </p:cNvPr>
          <p:cNvSpPr>
            <a:spLocks noGrp="1"/>
          </p:cNvSpPr>
          <p:nvPr>
            <p:ph type="body" idx="1"/>
          </p:nvPr>
        </p:nvSpPr>
        <p:spPr/>
        <p:txBody>
          <a:bodyPr>
            <a:normAutofit/>
          </a:bodyPr>
          <a:lstStyle/>
          <a:p>
            <a:r>
              <a:rPr lang="ja-JP" altLang="en-US" sz="2800" dirty="0"/>
              <a:t>気付いたこと・傾向</a:t>
            </a:r>
          </a:p>
        </p:txBody>
      </p:sp>
      <p:sp>
        <p:nvSpPr>
          <p:cNvPr id="6" name="コンテンツ プレースホルダー 5">
            <a:extLst>
              <a:ext uri="{FF2B5EF4-FFF2-40B4-BE49-F238E27FC236}">
                <a16:creationId xmlns:a16="http://schemas.microsoft.com/office/drawing/2014/main" id="{A30E5BDF-2BD6-496F-A671-D624EE01ADFD}"/>
              </a:ext>
            </a:extLst>
          </p:cNvPr>
          <p:cNvSpPr>
            <a:spLocks noGrp="1"/>
          </p:cNvSpPr>
          <p:nvPr>
            <p:ph sz="half" idx="2"/>
          </p:nvPr>
        </p:nvSpPr>
        <p:spPr>
          <a:xfrm>
            <a:off x="1069848" y="2805343"/>
            <a:ext cx="4754880" cy="3533313"/>
          </a:xfrm>
        </p:spPr>
        <p:txBody>
          <a:bodyPr>
            <a:noAutofit/>
          </a:bodyPr>
          <a:lstStyle/>
          <a:p>
            <a:r>
              <a:rPr lang="ja-JP" altLang="en-US" sz="2400" dirty="0"/>
              <a:t>年配の男性はフチなしメガネの人が多かった。</a:t>
            </a:r>
            <a:endParaRPr lang="en-US" altLang="ja-JP" sz="2400" dirty="0"/>
          </a:p>
          <a:p>
            <a:r>
              <a:rPr lang="ja-JP" altLang="en-US" sz="2400" dirty="0"/>
              <a:t>女性は年齢関係なく大きい四角や丸メガネをかけている人が多かった。</a:t>
            </a:r>
            <a:endParaRPr lang="en-US" altLang="ja-JP" sz="2400" dirty="0"/>
          </a:p>
          <a:p>
            <a:r>
              <a:rPr lang="ja-JP" altLang="en-US" sz="2400" dirty="0"/>
              <a:t>女子大生のメガネ率は低かった。</a:t>
            </a:r>
            <a:endParaRPr lang="en-US" altLang="ja-JP" sz="2400" dirty="0"/>
          </a:p>
          <a:p>
            <a:r>
              <a:rPr lang="ja-JP" altLang="en-US" sz="2400" dirty="0"/>
              <a:t>データから、男性より女性のほうがかけているメガネのデザインに偏りがあった。</a:t>
            </a:r>
            <a:endParaRPr lang="en-US" altLang="ja-JP" sz="2400" dirty="0"/>
          </a:p>
        </p:txBody>
      </p:sp>
      <p:pic>
        <p:nvPicPr>
          <p:cNvPr id="10" name="コンテンツ プレースホルダー 9">
            <a:extLst>
              <a:ext uri="{FF2B5EF4-FFF2-40B4-BE49-F238E27FC236}">
                <a16:creationId xmlns:a16="http://schemas.microsoft.com/office/drawing/2014/main" id="{D6015AA1-CEA1-433D-ACD9-5F32BAEBD960}"/>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5821680" y="1870703"/>
            <a:ext cx="5739032" cy="4370308"/>
          </a:xfrm>
        </p:spPr>
      </p:pic>
    </p:spTree>
    <p:extLst>
      <p:ext uri="{BB962C8B-B14F-4D97-AF65-F5344CB8AC3E}">
        <p14:creationId xmlns:p14="http://schemas.microsoft.com/office/powerpoint/2010/main" val="3944571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1000"/>
                                        <p:tgtEl>
                                          <p:spTgt spid="6">
                                            <p:txEl>
                                              <p:pRg st="3" end="3"/>
                                            </p:txEl>
                                          </p:spTgt>
                                        </p:tgtEl>
                                      </p:cBhvr>
                                    </p:animEffect>
                                    <p:anim calcmode="lin" valueType="num">
                                      <p:cBhvr>
                                        <p:cTn id="2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41BD43-57DE-4EB3-84DA-DF73A77B8391}"/>
              </a:ext>
            </a:extLst>
          </p:cNvPr>
          <p:cNvSpPr>
            <a:spLocks noGrp="1"/>
          </p:cNvSpPr>
          <p:nvPr>
            <p:ph type="title"/>
          </p:nvPr>
        </p:nvSpPr>
        <p:spPr>
          <a:xfrm>
            <a:off x="1069848" y="484632"/>
            <a:ext cx="10058400" cy="1876828"/>
          </a:xfrm>
        </p:spPr>
        <p:txBody>
          <a:bodyPr>
            <a:normAutofit fontScale="90000"/>
          </a:bodyPr>
          <a:lstStyle/>
          <a:p>
            <a:pPr algn="ctr"/>
            <a:br>
              <a:rPr lang="en-US" altLang="ja-JP" dirty="0"/>
            </a:br>
            <a:r>
              <a:rPr lang="ja-JP" altLang="en-US" sz="8900" dirty="0"/>
              <a:t>疑問</a:t>
            </a:r>
            <a:endParaRPr kumimoji="1" lang="ja-JP" altLang="en-US" sz="8900" dirty="0"/>
          </a:p>
        </p:txBody>
      </p:sp>
      <p:sp>
        <p:nvSpPr>
          <p:cNvPr id="3" name="コンテンツ プレースホルダー 2">
            <a:extLst>
              <a:ext uri="{FF2B5EF4-FFF2-40B4-BE49-F238E27FC236}">
                <a16:creationId xmlns:a16="http://schemas.microsoft.com/office/drawing/2014/main" id="{704C1722-D567-483A-92F1-725BC6AC19E1}"/>
              </a:ext>
            </a:extLst>
          </p:cNvPr>
          <p:cNvSpPr>
            <a:spLocks noGrp="1"/>
          </p:cNvSpPr>
          <p:nvPr>
            <p:ph idx="1"/>
          </p:nvPr>
        </p:nvSpPr>
        <p:spPr>
          <a:xfrm>
            <a:off x="523783" y="2121408"/>
            <a:ext cx="11097087" cy="4050792"/>
          </a:xfrm>
        </p:spPr>
        <p:txBody>
          <a:bodyPr>
            <a:normAutofit/>
          </a:bodyPr>
          <a:lstStyle/>
          <a:p>
            <a:pPr marL="0" indent="0" algn="ctr">
              <a:buNone/>
            </a:pPr>
            <a:endParaRPr lang="en-US" altLang="ja-JP" sz="4000" dirty="0">
              <a:solidFill>
                <a:schemeClr val="accent2">
                  <a:lumMod val="75000"/>
                </a:schemeClr>
              </a:solidFill>
            </a:endParaRPr>
          </a:p>
          <a:p>
            <a:pPr marL="0" indent="0" algn="ctr">
              <a:buNone/>
            </a:pPr>
            <a:endParaRPr lang="en-US" altLang="ja-JP" sz="4000" dirty="0">
              <a:solidFill>
                <a:schemeClr val="accent2">
                  <a:lumMod val="75000"/>
                </a:schemeClr>
              </a:solidFill>
            </a:endParaRPr>
          </a:p>
          <a:p>
            <a:pPr marL="0" indent="0" algn="ctr">
              <a:buNone/>
            </a:pPr>
            <a:r>
              <a:rPr lang="ja-JP" altLang="en-US" sz="4000" dirty="0">
                <a:solidFill>
                  <a:schemeClr val="accent1">
                    <a:lumMod val="75000"/>
                  </a:schemeClr>
                </a:solidFill>
              </a:rPr>
              <a:t>なぜ、男女でメガネの種類に差が出るのか</a:t>
            </a:r>
            <a:endParaRPr lang="en-US" altLang="ja-JP" sz="4000" dirty="0">
              <a:solidFill>
                <a:schemeClr val="accent1">
                  <a:lumMod val="75000"/>
                </a:schemeClr>
              </a:solidFill>
            </a:endParaRPr>
          </a:p>
        </p:txBody>
      </p:sp>
    </p:spTree>
    <p:extLst>
      <p:ext uri="{BB962C8B-B14F-4D97-AF65-F5344CB8AC3E}">
        <p14:creationId xmlns:p14="http://schemas.microsoft.com/office/powerpoint/2010/main" val="2283871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7" dur="1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41BD43-57DE-4EB3-84DA-DF73A77B8391}"/>
              </a:ext>
            </a:extLst>
          </p:cNvPr>
          <p:cNvSpPr>
            <a:spLocks noGrp="1"/>
          </p:cNvSpPr>
          <p:nvPr>
            <p:ph type="title"/>
          </p:nvPr>
        </p:nvSpPr>
        <p:spPr>
          <a:xfrm>
            <a:off x="1069848" y="484632"/>
            <a:ext cx="10058400" cy="1876828"/>
          </a:xfrm>
        </p:spPr>
        <p:txBody>
          <a:bodyPr>
            <a:normAutofit fontScale="90000"/>
          </a:bodyPr>
          <a:lstStyle/>
          <a:p>
            <a:pPr algn="ctr"/>
            <a:br>
              <a:rPr lang="en-US" altLang="ja-JP" dirty="0"/>
            </a:br>
            <a:r>
              <a:rPr lang="ja-JP" altLang="en-US" sz="8900" dirty="0"/>
              <a:t>仮説１</a:t>
            </a:r>
            <a:endParaRPr kumimoji="1" lang="ja-JP" altLang="en-US" sz="8900" dirty="0"/>
          </a:p>
        </p:txBody>
      </p:sp>
      <p:sp>
        <p:nvSpPr>
          <p:cNvPr id="3" name="コンテンツ プレースホルダー 2">
            <a:extLst>
              <a:ext uri="{FF2B5EF4-FFF2-40B4-BE49-F238E27FC236}">
                <a16:creationId xmlns:a16="http://schemas.microsoft.com/office/drawing/2014/main" id="{704C1722-D567-483A-92F1-725BC6AC19E1}"/>
              </a:ext>
            </a:extLst>
          </p:cNvPr>
          <p:cNvSpPr>
            <a:spLocks noGrp="1"/>
          </p:cNvSpPr>
          <p:nvPr>
            <p:ph idx="1"/>
          </p:nvPr>
        </p:nvSpPr>
        <p:spPr>
          <a:xfrm>
            <a:off x="523783" y="2121408"/>
            <a:ext cx="11097087" cy="4050792"/>
          </a:xfrm>
        </p:spPr>
        <p:txBody>
          <a:bodyPr>
            <a:normAutofit/>
          </a:bodyPr>
          <a:lstStyle/>
          <a:p>
            <a:pPr marL="0" indent="0" algn="ctr">
              <a:buNone/>
            </a:pPr>
            <a:endParaRPr lang="en-US" altLang="ja-JP" sz="4000" dirty="0">
              <a:solidFill>
                <a:schemeClr val="accent2">
                  <a:lumMod val="75000"/>
                </a:schemeClr>
              </a:solidFill>
            </a:endParaRPr>
          </a:p>
          <a:p>
            <a:pPr marL="0" indent="0" algn="ctr">
              <a:buNone/>
            </a:pPr>
            <a:endParaRPr lang="en-US" altLang="ja-JP" sz="4000" dirty="0">
              <a:solidFill>
                <a:schemeClr val="accent2">
                  <a:lumMod val="75000"/>
                </a:schemeClr>
              </a:solidFill>
            </a:endParaRPr>
          </a:p>
          <a:p>
            <a:pPr marL="0" indent="0" algn="ctr">
              <a:buNone/>
            </a:pPr>
            <a:r>
              <a:rPr lang="ja-JP" altLang="en-US" sz="4000" dirty="0">
                <a:solidFill>
                  <a:schemeClr val="accent2">
                    <a:lumMod val="75000"/>
                  </a:schemeClr>
                </a:solidFill>
              </a:rPr>
              <a:t>相手に与えたい</a:t>
            </a:r>
            <a:endParaRPr lang="en-US" altLang="ja-JP" sz="4000" dirty="0">
              <a:solidFill>
                <a:schemeClr val="accent2">
                  <a:lumMod val="75000"/>
                </a:schemeClr>
              </a:solidFill>
            </a:endParaRPr>
          </a:p>
          <a:p>
            <a:pPr marL="0" indent="0" algn="ctr">
              <a:buNone/>
            </a:pPr>
            <a:r>
              <a:rPr lang="ja-JP" altLang="en-US" sz="4000" dirty="0">
                <a:solidFill>
                  <a:schemeClr val="accent2">
                    <a:lumMod val="75000"/>
                  </a:schemeClr>
                </a:solidFill>
              </a:rPr>
              <a:t>印象の違いからくるのではないか</a:t>
            </a:r>
            <a:endParaRPr lang="en-US" altLang="ja-JP" sz="4000" dirty="0">
              <a:solidFill>
                <a:schemeClr val="accent2">
                  <a:lumMod val="75000"/>
                </a:schemeClr>
              </a:solidFill>
            </a:endParaRPr>
          </a:p>
        </p:txBody>
      </p:sp>
    </p:spTree>
    <p:extLst>
      <p:ext uri="{BB962C8B-B14F-4D97-AF65-F5344CB8AC3E}">
        <p14:creationId xmlns:p14="http://schemas.microsoft.com/office/powerpoint/2010/main" val="3340086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7" dur="1500"/>
                                        <p:tgtEl>
                                          <p:spTgt spid="3">
                                            <p:txEl>
                                              <p:pRg st="2" end="2"/>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0" dur="1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CC1F44-F5A2-43E0-B0B4-309B07281845}"/>
              </a:ext>
            </a:extLst>
          </p:cNvPr>
          <p:cNvSpPr>
            <a:spLocks noGrp="1"/>
          </p:cNvSpPr>
          <p:nvPr>
            <p:ph type="title"/>
          </p:nvPr>
        </p:nvSpPr>
        <p:spPr/>
        <p:txBody>
          <a:bodyPr/>
          <a:lstStyle/>
          <a:p>
            <a:r>
              <a:rPr kumimoji="1" lang="ja-JP" altLang="en-US" dirty="0"/>
              <a:t>メガネ</a:t>
            </a:r>
            <a:r>
              <a:rPr lang="ja-JP" altLang="en-US" dirty="0"/>
              <a:t>を</a:t>
            </a:r>
            <a:br>
              <a:rPr lang="en-US" altLang="ja-JP" dirty="0"/>
            </a:br>
            <a:r>
              <a:rPr lang="ja-JP" altLang="en-US" dirty="0"/>
              <a:t>している人に</a:t>
            </a:r>
            <a:br>
              <a:rPr lang="en-US" altLang="ja-JP" dirty="0"/>
            </a:br>
            <a:r>
              <a:rPr kumimoji="1" lang="ja-JP" altLang="en-US" dirty="0"/>
              <a:t>対する印象</a:t>
            </a:r>
          </a:p>
        </p:txBody>
      </p:sp>
      <p:pic>
        <p:nvPicPr>
          <p:cNvPr id="6" name="コンテンツ プレースホルダー 5">
            <a:extLst>
              <a:ext uri="{FF2B5EF4-FFF2-40B4-BE49-F238E27FC236}">
                <a16:creationId xmlns:a16="http://schemas.microsoft.com/office/drawing/2014/main" id="{54F477CE-CAD0-4EC0-89C6-85C8C4F14D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1879" y="292147"/>
            <a:ext cx="7962210" cy="6273706"/>
          </a:xfrm>
        </p:spPr>
      </p:pic>
      <p:sp>
        <p:nvSpPr>
          <p:cNvPr id="4" name="テキスト プレースホルダー 3">
            <a:extLst>
              <a:ext uri="{FF2B5EF4-FFF2-40B4-BE49-F238E27FC236}">
                <a16:creationId xmlns:a16="http://schemas.microsoft.com/office/drawing/2014/main" id="{0E353C99-886F-47D6-9F7B-CEBAB0929F2D}"/>
              </a:ext>
            </a:extLst>
          </p:cNvPr>
          <p:cNvSpPr>
            <a:spLocks noGrp="1"/>
          </p:cNvSpPr>
          <p:nvPr>
            <p:ph type="body" sz="half" idx="2"/>
          </p:nvPr>
        </p:nvSpPr>
        <p:spPr>
          <a:xfrm>
            <a:off x="8549640" y="2831976"/>
            <a:ext cx="3200400" cy="2883023"/>
          </a:xfrm>
        </p:spPr>
        <p:txBody>
          <a:bodyPr>
            <a:normAutofit/>
          </a:bodyPr>
          <a:lstStyle/>
          <a:p>
            <a:pPr algn="dist"/>
            <a:endParaRPr lang="en-US" altLang="ja-JP" sz="2000" dirty="0"/>
          </a:p>
          <a:p>
            <a:pPr algn="dist"/>
            <a:r>
              <a:rPr lang="ja-JP" altLang="en-US" sz="2000" dirty="0"/>
              <a:t>男女ともに</a:t>
            </a:r>
            <a:endParaRPr lang="en-US" altLang="ja-JP" sz="2000" dirty="0"/>
          </a:p>
          <a:p>
            <a:pPr algn="dist"/>
            <a:r>
              <a:rPr lang="ja-JP" altLang="en-US" sz="2000" dirty="0"/>
              <a:t>メガネをしている人</a:t>
            </a:r>
            <a:endParaRPr lang="en-US" altLang="ja-JP" sz="2000" dirty="0"/>
          </a:p>
          <a:p>
            <a:pPr algn="dist"/>
            <a:r>
              <a:rPr lang="ja-JP" altLang="en-US" sz="2000" dirty="0"/>
              <a:t>にどんな印象を持つのか</a:t>
            </a:r>
            <a:endParaRPr kumimoji="1" lang="en-US" altLang="ja-JP" sz="2000" dirty="0"/>
          </a:p>
        </p:txBody>
      </p:sp>
    </p:spTree>
    <p:extLst>
      <p:ext uri="{BB962C8B-B14F-4D97-AF65-F5344CB8AC3E}">
        <p14:creationId xmlns:p14="http://schemas.microsoft.com/office/powerpoint/2010/main" val="2214450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41BD43-57DE-4EB3-84DA-DF73A77B8391}"/>
              </a:ext>
            </a:extLst>
          </p:cNvPr>
          <p:cNvSpPr>
            <a:spLocks noGrp="1"/>
          </p:cNvSpPr>
          <p:nvPr>
            <p:ph type="title"/>
          </p:nvPr>
        </p:nvSpPr>
        <p:spPr>
          <a:xfrm>
            <a:off x="1069848" y="484632"/>
            <a:ext cx="10058400" cy="1876828"/>
          </a:xfrm>
        </p:spPr>
        <p:txBody>
          <a:bodyPr>
            <a:normAutofit fontScale="90000"/>
          </a:bodyPr>
          <a:lstStyle/>
          <a:p>
            <a:pPr algn="ctr"/>
            <a:br>
              <a:rPr lang="en-US" altLang="ja-JP" dirty="0"/>
            </a:br>
            <a:r>
              <a:rPr lang="ja-JP" altLang="en-US" sz="8900" dirty="0"/>
              <a:t>仮説２</a:t>
            </a:r>
            <a:endParaRPr kumimoji="1" lang="ja-JP" altLang="en-US" sz="8900" dirty="0"/>
          </a:p>
        </p:txBody>
      </p:sp>
      <p:sp>
        <p:nvSpPr>
          <p:cNvPr id="3" name="コンテンツ プレースホルダー 2">
            <a:extLst>
              <a:ext uri="{FF2B5EF4-FFF2-40B4-BE49-F238E27FC236}">
                <a16:creationId xmlns:a16="http://schemas.microsoft.com/office/drawing/2014/main" id="{704C1722-D567-483A-92F1-725BC6AC19E1}"/>
              </a:ext>
            </a:extLst>
          </p:cNvPr>
          <p:cNvSpPr>
            <a:spLocks noGrp="1"/>
          </p:cNvSpPr>
          <p:nvPr>
            <p:ph idx="1"/>
          </p:nvPr>
        </p:nvSpPr>
        <p:spPr>
          <a:xfrm>
            <a:off x="523783" y="2121408"/>
            <a:ext cx="11097087" cy="4050792"/>
          </a:xfrm>
        </p:spPr>
        <p:txBody>
          <a:bodyPr anchor="ctr">
            <a:normAutofit/>
          </a:bodyPr>
          <a:lstStyle/>
          <a:p>
            <a:pPr marL="0" indent="0" algn="ctr">
              <a:lnSpc>
                <a:spcPct val="200000"/>
              </a:lnSpc>
              <a:buNone/>
            </a:pPr>
            <a:r>
              <a:rPr lang="ja-JP" altLang="en-US" sz="4000" dirty="0">
                <a:solidFill>
                  <a:schemeClr val="accent2">
                    <a:lumMod val="75000"/>
                  </a:schemeClr>
                </a:solidFill>
              </a:rPr>
              <a:t>メガネ本来の機能以外に</a:t>
            </a:r>
            <a:endParaRPr lang="en-US" altLang="ja-JP" sz="4000" dirty="0">
              <a:solidFill>
                <a:schemeClr val="accent2">
                  <a:lumMod val="75000"/>
                </a:schemeClr>
              </a:solidFill>
            </a:endParaRPr>
          </a:p>
          <a:p>
            <a:pPr marL="0" indent="0" algn="ctr">
              <a:buNone/>
            </a:pPr>
            <a:r>
              <a:rPr lang="ja-JP" altLang="en-US" sz="4000" dirty="0">
                <a:solidFill>
                  <a:schemeClr val="accent2">
                    <a:lumMod val="75000"/>
                  </a:schemeClr>
                </a:solidFill>
              </a:rPr>
              <a:t>何を求めるか</a:t>
            </a:r>
            <a:endParaRPr lang="en-US" altLang="ja-JP" sz="4000" dirty="0">
              <a:solidFill>
                <a:schemeClr val="accent2">
                  <a:lumMod val="75000"/>
                </a:schemeClr>
              </a:solidFill>
            </a:endParaRPr>
          </a:p>
        </p:txBody>
      </p:sp>
    </p:spTree>
    <p:extLst>
      <p:ext uri="{BB962C8B-B14F-4D97-AF65-F5344CB8AC3E}">
        <p14:creationId xmlns:p14="http://schemas.microsoft.com/office/powerpoint/2010/main" val="2967923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1500"/>
                                        <p:tgtEl>
                                          <p:spTgt spid="3">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0" dur="1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木版活字">
  <a:themeElements>
    <a:clrScheme name="ペーパー">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木版活字">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木版活字">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木版活字</Template>
  <TotalTime>7146</TotalTime>
  <Words>428</Words>
  <Application>Microsoft Office PowerPoint</Application>
  <PresentationFormat>ワイド画面</PresentationFormat>
  <Paragraphs>98</Paragraphs>
  <Slides>17</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17</vt:i4>
      </vt:variant>
    </vt:vector>
  </HeadingPairs>
  <TitlesOfParts>
    <vt:vector size="22" baseType="lpstr">
      <vt:lpstr>Arial</vt:lpstr>
      <vt:lpstr>Rockwell</vt:lpstr>
      <vt:lpstr>Rockwell Condensed</vt:lpstr>
      <vt:lpstr>Wingdings</vt:lpstr>
      <vt:lpstr>木版活字</vt:lpstr>
      <vt:lpstr>メガネ</vt:lpstr>
      <vt:lpstr>PowerPoint プレゼンテーション</vt:lpstr>
      <vt:lpstr>観察結果</vt:lpstr>
      <vt:lpstr>メガネの有無の割合</vt:lpstr>
      <vt:lpstr>メガネの種類とその割合</vt:lpstr>
      <vt:lpstr> 疑問</vt:lpstr>
      <vt:lpstr> 仮説１</vt:lpstr>
      <vt:lpstr>メガネを している人に 対する印象</vt:lpstr>
      <vt:lpstr> 仮説２</vt:lpstr>
      <vt:lpstr>調査</vt:lpstr>
      <vt:lpstr>調査方法</vt:lpstr>
      <vt:lpstr>アンケート調査</vt:lpstr>
      <vt:lpstr>メガネを 選ぶときの基準</vt:lpstr>
      <vt:lpstr>アンケートから</vt:lpstr>
      <vt:lpstr>インタビューから</vt:lpstr>
      <vt:lpstr>JINSランキング</vt:lpstr>
      <vt:lpstr>結論</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中野 由梨奈</dc:creator>
  <cp:lastModifiedBy>202101867</cp:lastModifiedBy>
  <cp:revision>2</cp:revision>
  <dcterms:created xsi:type="dcterms:W3CDTF">2022-01-11T05:42:51Z</dcterms:created>
  <dcterms:modified xsi:type="dcterms:W3CDTF">2022-01-17T15:29:40Z</dcterms:modified>
</cp:coreProperties>
</file>