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12192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6" roundtripDataSignature="AMtx7mjk6LzIIeVBTaVZyxKxOTkxoeG/0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1" name="Google Shape;49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3" name="Google Shape;24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4" name="Google Shape;24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6" name="Google Shape;35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8" name="Google Shape;37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1.png"/><Relationship Id="rId10" Type="http://schemas.openxmlformats.org/officeDocument/2006/relationships/image" Target="../media/image14.png"/><Relationship Id="rId13" Type="http://schemas.openxmlformats.org/officeDocument/2006/relationships/image" Target="../media/image5.png"/><Relationship Id="rId1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49.png"/><Relationship Id="rId4" Type="http://schemas.openxmlformats.org/officeDocument/2006/relationships/image" Target="../media/image35.png"/><Relationship Id="rId9" Type="http://schemas.openxmlformats.org/officeDocument/2006/relationships/image" Target="../media/image12.png"/><Relationship Id="rId14" Type="http://schemas.openxmlformats.org/officeDocument/2006/relationships/image" Target="../media/image4.png"/><Relationship Id="rId5" Type="http://schemas.openxmlformats.org/officeDocument/2006/relationships/image" Target="../media/image28.png"/><Relationship Id="rId6" Type="http://schemas.openxmlformats.org/officeDocument/2006/relationships/image" Target="../media/image9.png"/><Relationship Id="rId7" Type="http://schemas.openxmlformats.org/officeDocument/2006/relationships/image" Target="../media/image6.png"/><Relationship Id="rId8" Type="http://schemas.openxmlformats.org/officeDocument/2006/relationships/image" Target="../media/image247.png"/></Relationships>
</file>

<file path=ppt/slides/_rels/slide10.xml.rels><?xml version="1.0" encoding="UTF-8" standalone="yes"?><Relationships xmlns="http://schemas.openxmlformats.org/package/2006/relationships"><Relationship Id="rId20" Type="http://schemas.openxmlformats.org/officeDocument/2006/relationships/image" Target="../media/image218.png"/><Relationship Id="rId22" Type="http://schemas.openxmlformats.org/officeDocument/2006/relationships/image" Target="../media/image219.png"/><Relationship Id="rId21" Type="http://schemas.openxmlformats.org/officeDocument/2006/relationships/image" Target="../media/image221.png"/><Relationship Id="rId24" Type="http://schemas.openxmlformats.org/officeDocument/2006/relationships/image" Target="../media/image220.png"/><Relationship Id="rId23" Type="http://schemas.openxmlformats.org/officeDocument/2006/relationships/image" Target="../media/image223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05.png"/><Relationship Id="rId4" Type="http://schemas.openxmlformats.org/officeDocument/2006/relationships/image" Target="../media/image52.png"/><Relationship Id="rId9" Type="http://schemas.openxmlformats.org/officeDocument/2006/relationships/image" Target="../media/image204.png"/><Relationship Id="rId26" Type="http://schemas.openxmlformats.org/officeDocument/2006/relationships/image" Target="../media/image236.png"/><Relationship Id="rId25" Type="http://schemas.openxmlformats.org/officeDocument/2006/relationships/image" Target="../media/image222.png"/><Relationship Id="rId28" Type="http://schemas.openxmlformats.org/officeDocument/2006/relationships/image" Target="../media/image61.png"/><Relationship Id="rId27" Type="http://schemas.openxmlformats.org/officeDocument/2006/relationships/image" Target="../media/image21.png"/><Relationship Id="rId5" Type="http://schemas.openxmlformats.org/officeDocument/2006/relationships/image" Target="../media/image202.png"/><Relationship Id="rId6" Type="http://schemas.openxmlformats.org/officeDocument/2006/relationships/image" Target="../media/image195.png"/><Relationship Id="rId7" Type="http://schemas.openxmlformats.org/officeDocument/2006/relationships/image" Target="../media/image200.png"/><Relationship Id="rId8" Type="http://schemas.openxmlformats.org/officeDocument/2006/relationships/image" Target="../media/image199.png"/><Relationship Id="rId11" Type="http://schemas.openxmlformats.org/officeDocument/2006/relationships/image" Target="../media/image206.png"/><Relationship Id="rId10" Type="http://schemas.openxmlformats.org/officeDocument/2006/relationships/image" Target="../media/image203.png"/><Relationship Id="rId13" Type="http://schemas.openxmlformats.org/officeDocument/2006/relationships/image" Target="../media/image207.png"/><Relationship Id="rId12" Type="http://schemas.openxmlformats.org/officeDocument/2006/relationships/image" Target="../media/image208.png"/><Relationship Id="rId15" Type="http://schemas.openxmlformats.org/officeDocument/2006/relationships/image" Target="../media/image210.png"/><Relationship Id="rId14" Type="http://schemas.openxmlformats.org/officeDocument/2006/relationships/image" Target="../media/image213.png"/><Relationship Id="rId17" Type="http://schemas.openxmlformats.org/officeDocument/2006/relationships/image" Target="../media/image212.png"/><Relationship Id="rId16" Type="http://schemas.openxmlformats.org/officeDocument/2006/relationships/image" Target="../media/image217.png"/><Relationship Id="rId19" Type="http://schemas.openxmlformats.org/officeDocument/2006/relationships/image" Target="../media/image211.png"/><Relationship Id="rId18" Type="http://schemas.openxmlformats.org/officeDocument/2006/relationships/image" Target="../media/image20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5.png"/><Relationship Id="rId4" Type="http://schemas.openxmlformats.org/officeDocument/2006/relationships/image" Target="../media/image52.png"/><Relationship Id="rId9" Type="http://schemas.openxmlformats.org/officeDocument/2006/relationships/image" Target="../media/image226.png"/><Relationship Id="rId5" Type="http://schemas.openxmlformats.org/officeDocument/2006/relationships/image" Target="../media/image240.png"/><Relationship Id="rId6" Type="http://schemas.openxmlformats.org/officeDocument/2006/relationships/image" Target="../media/image225.png"/><Relationship Id="rId7" Type="http://schemas.openxmlformats.org/officeDocument/2006/relationships/image" Target="../media/image234.png"/><Relationship Id="rId8" Type="http://schemas.openxmlformats.org/officeDocument/2006/relationships/image" Target="../media/image227.png"/><Relationship Id="rId11" Type="http://schemas.openxmlformats.org/officeDocument/2006/relationships/image" Target="../media/image230.png"/><Relationship Id="rId10" Type="http://schemas.openxmlformats.org/officeDocument/2006/relationships/image" Target="../media/image228.png"/><Relationship Id="rId13" Type="http://schemas.openxmlformats.org/officeDocument/2006/relationships/image" Target="../media/image231.png"/><Relationship Id="rId12" Type="http://schemas.openxmlformats.org/officeDocument/2006/relationships/image" Target="../media/image242.png"/><Relationship Id="rId14" Type="http://schemas.openxmlformats.org/officeDocument/2006/relationships/image" Target="../media/image61.png"/></Relationships>
</file>

<file path=ppt/slides/_rels/slide2.xml.rels><?xml version="1.0" encoding="UTF-8" standalone="yes"?><Relationships xmlns="http://schemas.openxmlformats.org/package/2006/relationships"><Relationship Id="rId20" Type="http://schemas.openxmlformats.org/officeDocument/2006/relationships/image" Target="../media/image33.png"/><Relationship Id="rId11" Type="http://schemas.openxmlformats.org/officeDocument/2006/relationships/image" Target="../media/image23.png"/><Relationship Id="rId22" Type="http://schemas.openxmlformats.org/officeDocument/2006/relationships/image" Target="../media/image31.png"/><Relationship Id="rId10" Type="http://schemas.openxmlformats.org/officeDocument/2006/relationships/image" Target="../media/image26.png"/><Relationship Id="rId21" Type="http://schemas.openxmlformats.org/officeDocument/2006/relationships/image" Target="../media/image30.png"/><Relationship Id="rId13" Type="http://schemas.openxmlformats.org/officeDocument/2006/relationships/image" Target="../media/image25.png"/><Relationship Id="rId12" Type="http://schemas.openxmlformats.org/officeDocument/2006/relationships/image" Target="../media/image21.png"/><Relationship Id="rId23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05.png"/><Relationship Id="rId4" Type="http://schemas.openxmlformats.org/officeDocument/2006/relationships/image" Target="../media/image52.png"/><Relationship Id="rId9" Type="http://schemas.openxmlformats.org/officeDocument/2006/relationships/image" Target="../media/image18.png"/><Relationship Id="rId15" Type="http://schemas.openxmlformats.org/officeDocument/2006/relationships/image" Target="../media/image20.png"/><Relationship Id="rId14" Type="http://schemas.openxmlformats.org/officeDocument/2006/relationships/image" Target="../media/image15.png"/><Relationship Id="rId17" Type="http://schemas.openxmlformats.org/officeDocument/2006/relationships/image" Target="../media/image19.png"/><Relationship Id="rId16" Type="http://schemas.openxmlformats.org/officeDocument/2006/relationships/image" Target="../media/image22.png"/><Relationship Id="rId5" Type="http://schemas.openxmlformats.org/officeDocument/2006/relationships/image" Target="../media/image1.png"/><Relationship Id="rId19" Type="http://schemas.openxmlformats.org/officeDocument/2006/relationships/image" Target="../media/image29.png"/><Relationship Id="rId6" Type="http://schemas.openxmlformats.org/officeDocument/2006/relationships/image" Target="../media/image2.png"/><Relationship Id="rId18" Type="http://schemas.openxmlformats.org/officeDocument/2006/relationships/image" Target="../media/image24.png"/><Relationship Id="rId7" Type="http://schemas.openxmlformats.org/officeDocument/2006/relationships/image" Target="../media/image13.png"/><Relationship Id="rId8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20" Type="http://schemas.openxmlformats.org/officeDocument/2006/relationships/image" Target="../media/image53.png"/><Relationship Id="rId22" Type="http://schemas.openxmlformats.org/officeDocument/2006/relationships/image" Target="../media/image51.png"/><Relationship Id="rId21" Type="http://schemas.openxmlformats.org/officeDocument/2006/relationships/image" Target="../media/image50.png"/><Relationship Id="rId24" Type="http://schemas.openxmlformats.org/officeDocument/2006/relationships/image" Target="../media/image59.png"/><Relationship Id="rId23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41.png"/><Relationship Id="rId4" Type="http://schemas.openxmlformats.org/officeDocument/2006/relationships/image" Target="../media/image52.png"/><Relationship Id="rId9" Type="http://schemas.openxmlformats.org/officeDocument/2006/relationships/image" Target="../media/image38.png"/><Relationship Id="rId26" Type="http://schemas.openxmlformats.org/officeDocument/2006/relationships/image" Target="../media/image153.png"/><Relationship Id="rId25" Type="http://schemas.openxmlformats.org/officeDocument/2006/relationships/image" Target="../media/image58.png"/><Relationship Id="rId28" Type="http://schemas.openxmlformats.org/officeDocument/2006/relationships/image" Target="../media/image61.png"/><Relationship Id="rId27" Type="http://schemas.openxmlformats.org/officeDocument/2006/relationships/image" Target="../media/image55.png"/><Relationship Id="rId5" Type="http://schemas.openxmlformats.org/officeDocument/2006/relationships/image" Target="../media/image96.png"/><Relationship Id="rId6" Type="http://schemas.openxmlformats.org/officeDocument/2006/relationships/image" Target="../media/image36.png"/><Relationship Id="rId7" Type="http://schemas.openxmlformats.org/officeDocument/2006/relationships/image" Target="../media/image42.png"/><Relationship Id="rId8" Type="http://schemas.openxmlformats.org/officeDocument/2006/relationships/image" Target="../media/image34.png"/><Relationship Id="rId11" Type="http://schemas.openxmlformats.org/officeDocument/2006/relationships/image" Target="../media/image37.png"/><Relationship Id="rId10" Type="http://schemas.openxmlformats.org/officeDocument/2006/relationships/image" Target="../media/image40.png"/><Relationship Id="rId13" Type="http://schemas.openxmlformats.org/officeDocument/2006/relationships/image" Target="../media/image46.png"/><Relationship Id="rId12" Type="http://schemas.openxmlformats.org/officeDocument/2006/relationships/image" Target="../media/image39.png"/><Relationship Id="rId15" Type="http://schemas.openxmlformats.org/officeDocument/2006/relationships/image" Target="../media/image43.png"/><Relationship Id="rId14" Type="http://schemas.openxmlformats.org/officeDocument/2006/relationships/image" Target="../media/image41.png"/><Relationship Id="rId17" Type="http://schemas.openxmlformats.org/officeDocument/2006/relationships/image" Target="../media/image45.png"/><Relationship Id="rId16" Type="http://schemas.openxmlformats.org/officeDocument/2006/relationships/image" Target="../media/image44.png"/><Relationship Id="rId19" Type="http://schemas.openxmlformats.org/officeDocument/2006/relationships/image" Target="../media/image47.png"/><Relationship Id="rId18" Type="http://schemas.openxmlformats.org/officeDocument/2006/relationships/image" Target="../media/image4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05.png"/><Relationship Id="rId4" Type="http://schemas.openxmlformats.org/officeDocument/2006/relationships/image" Target="../media/image52.png"/><Relationship Id="rId9" Type="http://schemas.openxmlformats.org/officeDocument/2006/relationships/image" Target="../media/image68.png"/><Relationship Id="rId5" Type="http://schemas.openxmlformats.org/officeDocument/2006/relationships/image" Target="../media/image63.png"/><Relationship Id="rId6" Type="http://schemas.openxmlformats.org/officeDocument/2006/relationships/image" Target="../media/image60.png"/><Relationship Id="rId7" Type="http://schemas.openxmlformats.org/officeDocument/2006/relationships/image" Target="../media/image65.png"/><Relationship Id="rId8" Type="http://schemas.openxmlformats.org/officeDocument/2006/relationships/image" Target="../media/image64.png"/><Relationship Id="rId11" Type="http://schemas.openxmlformats.org/officeDocument/2006/relationships/image" Target="../media/image69.png"/><Relationship Id="rId10" Type="http://schemas.openxmlformats.org/officeDocument/2006/relationships/image" Target="../media/image70.png"/><Relationship Id="rId13" Type="http://schemas.openxmlformats.org/officeDocument/2006/relationships/image" Target="../media/image74.png"/><Relationship Id="rId12" Type="http://schemas.openxmlformats.org/officeDocument/2006/relationships/image" Target="../media/image76.png"/><Relationship Id="rId15" Type="http://schemas.openxmlformats.org/officeDocument/2006/relationships/image" Target="../media/image79.png"/><Relationship Id="rId14" Type="http://schemas.openxmlformats.org/officeDocument/2006/relationships/image" Target="../media/image78.png"/><Relationship Id="rId17" Type="http://schemas.openxmlformats.org/officeDocument/2006/relationships/image" Target="../media/image86.png"/><Relationship Id="rId16" Type="http://schemas.openxmlformats.org/officeDocument/2006/relationships/image" Target="../media/image81.png"/><Relationship Id="rId19" Type="http://schemas.openxmlformats.org/officeDocument/2006/relationships/image" Target="../media/image61.png"/><Relationship Id="rId18" Type="http://schemas.openxmlformats.org/officeDocument/2006/relationships/image" Target="../media/image80.png"/></Relationships>
</file>

<file path=ppt/slides/_rels/slide5.xml.rels><?xml version="1.0" encoding="UTF-8" standalone="yes"?><Relationships xmlns="http://schemas.openxmlformats.org/package/2006/relationships"><Relationship Id="rId20" Type="http://schemas.openxmlformats.org/officeDocument/2006/relationships/image" Target="../media/image146.png"/><Relationship Id="rId22" Type="http://schemas.openxmlformats.org/officeDocument/2006/relationships/image" Target="../media/image61.png"/><Relationship Id="rId21" Type="http://schemas.openxmlformats.org/officeDocument/2006/relationships/image" Target="../media/image10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05.png"/><Relationship Id="rId4" Type="http://schemas.openxmlformats.org/officeDocument/2006/relationships/image" Target="../media/image52.png"/><Relationship Id="rId9" Type="http://schemas.openxmlformats.org/officeDocument/2006/relationships/image" Target="../media/image85.png"/><Relationship Id="rId5" Type="http://schemas.openxmlformats.org/officeDocument/2006/relationships/image" Target="../media/image83.png"/><Relationship Id="rId6" Type="http://schemas.openxmlformats.org/officeDocument/2006/relationships/image" Target="../media/image82.png"/><Relationship Id="rId7" Type="http://schemas.openxmlformats.org/officeDocument/2006/relationships/image" Target="../media/image84.png"/><Relationship Id="rId8" Type="http://schemas.openxmlformats.org/officeDocument/2006/relationships/image" Target="../media/image108.png"/><Relationship Id="rId11" Type="http://schemas.openxmlformats.org/officeDocument/2006/relationships/image" Target="../media/image89.png"/><Relationship Id="rId10" Type="http://schemas.openxmlformats.org/officeDocument/2006/relationships/image" Target="../media/image87.png"/><Relationship Id="rId13" Type="http://schemas.openxmlformats.org/officeDocument/2006/relationships/image" Target="../media/image92.png"/><Relationship Id="rId12" Type="http://schemas.openxmlformats.org/officeDocument/2006/relationships/image" Target="../media/image90.png"/><Relationship Id="rId15" Type="http://schemas.openxmlformats.org/officeDocument/2006/relationships/image" Target="../media/image91.png"/><Relationship Id="rId14" Type="http://schemas.openxmlformats.org/officeDocument/2006/relationships/image" Target="../media/image93.png"/><Relationship Id="rId17" Type="http://schemas.openxmlformats.org/officeDocument/2006/relationships/image" Target="../media/image94.png"/><Relationship Id="rId16" Type="http://schemas.openxmlformats.org/officeDocument/2006/relationships/image" Target="../media/image193.png"/><Relationship Id="rId19" Type="http://schemas.openxmlformats.org/officeDocument/2006/relationships/image" Target="../media/image55.png"/><Relationship Id="rId18" Type="http://schemas.openxmlformats.org/officeDocument/2006/relationships/image" Target="../media/image95.png"/></Relationships>
</file>

<file path=ppt/slides/_rels/slide6.xml.rels><?xml version="1.0" encoding="UTF-8" standalone="yes"?><Relationships xmlns="http://schemas.openxmlformats.org/package/2006/relationships"><Relationship Id="rId20" Type="http://schemas.openxmlformats.org/officeDocument/2006/relationships/image" Target="../media/image127.png"/><Relationship Id="rId22" Type="http://schemas.openxmlformats.org/officeDocument/2006/relationships/image" Target="../media/image131.png"/><Relationship Id="rId21" Type="http://schemas.openxmlformats.org/officeDocument/2006/relationships/image" Target="../media/image128.png"/><Relationship Id="rId24" Type="http://schemas.openxmlformats.org/officeDocument/2006/relationships/image" Target="../media/image132.png"/><Relationship Id="rId23" Type="http://schemas.openxmlformats.org/officeDocument/2006/relationships/image" Target="../media/image176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37.png"/><Relationship Id="rId4" Type="http://schemas.openxmlformats.org/officeDocument/2006/relationships/image" Target="../media/image52.png"/><Relationship Id="rId9" Type="http://schemas.openxmlformats.org/officeDocument/2006/relationships/image" Target="../media/image107.png"/><Relationship Id="rId25" Type="http://schemas.openxmlformats.org/officeDocument/2006/relationships/image" Target="../media/image61.png"/><Relationship Id="rId5" Type="http://schemas.openxmlformats.org/officeDocument/2006/relationships/image" Target="../media/image102.png"/><Relationship Id="rId6" Type="http://schemas.openxmlformats.org/officeDocument/2006/relationships/image" Target="../media/image105.png"/><Relationship Id="rId7" Type="http://schemas.openxmlformats.org/officeDocument/2006/relationships/image" Target="../media/image103.png"/><Relationship Id="rId8" Type="http://schemas.openxmlformats.org/officeDocument/2006/relationships/image" Target="../media/image104.png"/><Relationship Id="rId11" Type="http://schemas.openxmlformats.org/officeDocument/2006/relationships/image" Target="../media/image111.png"/><Relationship Id="rId10" Type="http://schemas.openxmlformats.org/officeDocument/2006/relationships/image" Target="../media/image112.png"/><Relationship Id="rId13" Type="http://schemas.openxmlformats.org/officeDocument/2006/relationships/image" Target="../media/image116.png"/><Relationship Id="rId12" Type="http://schemas.openxmlformats.org/officeDocument/2006/relationships/image" Target="../media/image117.png"/><Relationship Id="rId15" Type="http://schemas.openxmlformats.org/officeDocument/2006/relationships/image" Target="../media/image114.png"/><Relationship Id="rId14" Type="http://schemas.openxmlformats.org/officeDocument/2006/relationships/image" Target="../media/image113.png"/><Relationship Id="rId17" Type="http://schemas.openxmlformats.org/officeDocument/2006/relationships/image" Target="../media/image125.png"/><Relationship Id="rId16" Type="http://schemas.openxmlformats.org/officeDocument/2006/relationships/image" Target="../media/image119.png"/><Relationship Id="rId19" Type="http://schemas.openxmlformats.org/officeDocument/2006/relationships/image" Target="../media/image123.png"/><Relationship Id="rId18" Type="http://schemas.openxmlformats.org/officeDocument/2006/relationships/image" Target="../media/image126.png"/></Relationships>
</file>

<file path=ppt/slides/_rels/slide7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8.png"/><Relationship Id="rId22" Type="http://schemas.openxmlformats.org/officeDocument/2006/relationships/image" Target="../media/image61.png"/><Relationship Id="rId21" Type="http://schemas.openxmlformats.org/officeDocument/2006/relationships/image" Target="../media/image5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46.png"/><Relationship Id="rId4" Type="http://schemas.openxmlformats.org/officeDocument/2006/relationships/image" Target="../media/image52.png"/><Relationship Id="rId9" Type="http://schemas.openxmlformats.org/officeDocument/2006/relationships/image" Target="../media/image138.png"/><Relationship Id="rId5" Type="http://schemas.openxmlformats.org/officeDocument/2006/relationships/image" Target="../media/image134.png"/><Relationship Id="rId6" Type="http://schemas.openxmlformats.org/officeDocument/2006/relationships/image" Target="../media/image136.png"/><Relationship Id="rId7" Type="http://schemas.openxmlformats.org/officeDocument/2006/relationships/image" Target="../media/image133.png"/><Relationship Id="rId8" Type="http://schemas.openxmlformats.org/officeDocument/2006/relationships/image" Target="../media/image137.png"/><Relationship Id="rId11" Type="http://schemas.openxmlformats.org/officeDocument/2006/relationships/image" Target="../media/image140.png"/><Relationship Id="rId10" Type="http://schemas.openxmlformats.org/officeDocument/2006/relationships/image" Target="../media/image135.png"/><Relationship Id="rId13" Type="http://schemas.openxmlformats.org/officeDocument/2006/relationships/image" Target="../media/image143.png"/><Relationship Id="rId12" Type="http://schemas.openxmlformats.org/officeDocument/2006/relationships/image" Target="../media/image142.png"/><Relationship Id="rId15" Type="http://schemas.openxmlformats.org/officeDocument/2006/relationships/image" Target="../media/image148.png"/><Relationship Id="rId14" Type="http://schemas.openxmlformats.org/officeDocument/2006/relationships/image" Target="../media/image145.png"/><Relationship Id="rId17" Type="http://schemas.openxmlformats.org/officeDocument/2006/relationships/image" Target="../media/image149.png"/><Relationship Id="rId16" Type="http://schemas.openxmlformats.org/officeDocument/2006/relationships/image" Target="../media/image147.png"/><Relationship Id="rId19" Type="http://schemas.openxmlformats.org/officeDocument/2006/relationships/image" Target="../media/image150.png"/><Relationship Id="rId18" Type="http://schemas.openxmlformats.org/officeDocument/2006/relationships/image" Target="../media/image15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5.png"/><Relationship Id="rId4" Type="http://schemas.openxmlformats.org/officeDocument/2006/relationships/image" Target="../media/image52.png"/><Relationship Id="rId9" Type="http://schemas.openxmlformats.org/officeDocument/2006/relationships/image" Target="../media/image61.png"/><Relationship Id="rId5" Type="http://schemas.openxmlformats.org/officeDocument/2006/relationships/image" Target="../media/image156.png"/><Relationship Id="rId6" Type="http://schemas.openxmlformats.org/officeDocument/2006/relationships/image" Target="../media/image155.png"/><Relationship Id="rId7" Type="http://schemas.openxmlformats.org/officeDocument/2006/relationships/image" Target="../media/image55.png"/><Relationship Id="rId8" Type="http://schemas.openxmlformats.org/officeDocument/2006/relationships/image" Target="../media/image159.png"/></Relationships>
</file>

<file path=ppt/slides/_rels/slide9.xml.rels><?xml version="1.0" encoding="UTF-8" standalone="yes"?><Relationships xmlns="http://schemas.openxmlformats.org/package/2006/relationships"><Relationship Id="rId20" Type="http://schemas.openxmlformats.org/officeDocument/2006/relationships/image" Target="../media/image191.png"/><Relationship Id="rId22" Type="http://schemas.openxmlformats.org/officeDocument/2006/relationships/image" Target="../media/image187.png"/><Relationship Id="rId21" Type="http://schemas.openxmlformats.org/officeDocument/2006/relationships/image" Target="../media/image183.png"/><Relationship Id="rId24" Type="http://schemas.openxmlformats.org/officeDocument/2006/relationships/image" Target="../media/image186.png"/><Relationship Id="rId23" Type="http://schemas.openxmlformats.org/officeDocument/2006/relationships/image" Target="../media/image185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5.png"/><Relationship Id="rId4" Type="http://schemas.openxmlformats.org/officeDocument/2006/relationships/image" Target="../media/image52.png"/><Relationship Id="rId9" Type="http://schemas.openxmlformats.org/officeDocument/2006/relationships/image" Target="../media/image169.png"/><Relationship Id="rId26" Type="http://schemas.openxmlformats.org/officeDocument/2006/relationships/image" Target="../media/image189.png"/><Relationship Id="rId25" Type="http://schemas.openxmlformats.org/officeDocument/2006/relationships/image" Target="../media/image184.png"/><Relationship Id="rId28" Type="http://schemas.openxmlformats.org/officeDocument/2006/relationships/image" Target="../media/image238.png"/><Relationship Id="rId27" Type="http://schemas.openxmlformats.org/officeDocument/2006/relationships/image" Target="../media/image192.png"/><Relationship Id="rId5" Type="http://schemas.openxmlformats.org/officeDocument/2006/relationships/image" Target="../media/image163.png"/><Relationship Id="rId6" Type="http://schemas.openxmlformats.org/officeDocument/2006/relationships/image" Target="../media/image162.png"/><Relationship Id="rId29" Type="http://schemas.openxmlformats.org/officeDocument/2006/relationships/image" Target="../media/image194.png"/><Relationship Id="rId7" Type="http://schemas.openxmlformats.org/officeDocument/2006/relationships/image" Target="../media/image164.png"/><Relationship Id="rId8" Type="http://schemas.openxmlformats.org/officeDocument/2006/relationships/image" Target="../media/image166.png"/><Relationship Id="rId30" Type="http://schemas.openxmlformats.org/officeDocument/2006/relationships/image" Target="../media/image61.png"/><Relationship Id="rId11" Type="http://schemas.openxmlformats.org/officeDocument/2006/relationships/image" Target="../media/image167.png"/><Relationship Id="rId10" Type="http://schemas.openxmlformats.org/officeDocument/2006/relationships/image" Target="../media/image168.png"/><Relationship Id="rId13" Type="http://schemas.openxmlformats.org/officeDocument/2006/relationships/image" Target="../media/image173.png"/><Relationship Id="rId12" Type="http://schemas.openxmlformats.org/officeDocument/2006/relationships/image" Target="../media/image170.png"/><Relationship Id="rId15" Type="http://schemas.openxmlformats.org/officeDocument/2006/relationships/image" Target="../media/image175.png"/><Relationship Id="rId14" Type="http://schemas.openxmlformats.org/officeDocument/2006/relationships/image" Target="../media/image172.png"/><Relationship Id="rId17" Type="http://schemas.openxmlformats.org/officeDocument/2006/relationships/image" Target="../media/image177.png"/><Relationship Id="rId16" Type="http://schemas.openxmlformats.org/officeDocument/2006/relationships/image" Target="../media/image178.png"/><Relationship Id="rId19" Type="http://schemas.openxmlformats.org/officeDocument/2006/relationships/image" Target="../media/image182.png"/><Relationship Id="rId18" Type="http://schemas.openxmlformats.org/officeDocument/2006/relationships/image" Target="../media/image17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6" name="Google Shape;1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" name="Google Shape;1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8" name="Google Shape;1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0" y="6781800"/>
            <a:ext cx="12192000" cy="76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9" name="Google Shape;19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81000" y="2057400"/>
            <a:ext cx="571500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" name="Google Shape;20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239500" y="1828800"/>
            <a:ext cx="571500" cy="3200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" name="Google Shape;21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809750" y="1028700"/>
            <a:ext cx="8572500" cy="4800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2" name="Google Shape;22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238750" y="2676525"/>
            <a:ext cx="60960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3" name="Google Shape;23;p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00750" y="2552700"/>
            <a:ext cx="1905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" name="Google Shape;24;p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343650" y="2676525"/>
            <a:ext cx="609600" cy="19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" name="Google Shape;25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190750" y="3657600"/>
            <a:ext cx="7810500" cy="176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" name="Google Shape;26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343150" y="3848100"/>
            <a:ext cx="350955" cy="2834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" name="Google Shape;27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934357" y="4223845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8" name="Google Shape;28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172200" y="4223845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9" name="Google Shape;29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917935" y="4900448"/>
            <a:ext cx="246888" cy="2468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0" name="Google Shape;30;p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172200" y="4916871"/>
            <a:ext cx="246888" cy="246888"/>
          </a:xfrm>
          <a:prstGeom prst="rect">
            <a:avLst/>
          </a:prstGeom>
          <a:noFill/>
          <a:ln>
            <a:noFill/>
          </a:ln>
        </p:spPr>
      </p:pic>
      <p:sp>
        <p:nvSpPr>
          <p:cNvPr id="31" name="Google Shape;31;p1"/>
          <p:cNvSpPr/>
          <p:nvPr/>
        </p:nvSpPr>
        <p:spPr>
          <a:xfrm>
            <a:off x="2190750" y="1409700"/>
            <a:ext cx="78105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E8B57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2E8B57"/>
                </a:solidFill>
                <a:latin typeface="Arial"/>
                <a:ea typeface="Arial"/>
                <a:cs typeface="Arial"/>
                <a:sym typeface="Arial"/>
              </a:rPr>
              <a:t>Sri Lanka Agricultural Yield Prediction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1409700" y="3048000"/>
            <a:ext cx="93726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Group FDM_MLB_G05 - Mining Minds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/>
          <p:nvPr/>
        </p:nvSpPr>
        <p:spPr>
          <a:xfrm>
            <a:off x="2788854" y="3804745"/>
            <a:ext cx="7505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500"/>
              <a:buFont typeface="Arial"/>
              <a:buNone/>
            </a:pPr>
            <a:r>
              <a:rPr b="1" i="0" lang="en-US" sz="19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Team Members</a:t>
            </a:r>
            <a:endParaRPr b="0" i="0" sz="1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"/>
          <p:cNvSpPr/>
          <p:nvPr/>
        </p:nvSpPr>
        <p:spPr>
          <a:xfrm>
            <a:off x="3245069" y="4213334"/>
            <a:ext cx="2657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200"/>
              <a:buFont typeface="Arial"/>
              <a:buNone/>
            </a:pPr>
            <a:r>
              <a:rPr b="0" i="0" lang="en-US" sz="150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O S Jayathilaka - IT23247390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"/>
          <p:cNvSpPr/>
          <p:nvPr/>
        </p:nvSpPr>
        <p:spPr>
          <a:xfrm>
            <a:off x="6482912" y="4196912"/>
            <a:ext cx="2152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200"/>
              <a:buFont typeface="Arial"/>
              <a:buNone/>
            </a:pPr>
            <a:r>
              <a:rPr b="0" i="0" lang="en-US" sz="150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S.Vashika - IT23190498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"/>
          <p:cNvSpPr/>
          <p:nvPr/>
        </p:nvSpPr>
        <p:spPr>
          <a:xfrm>
            <a:off x="3228647" y="4873516"/>
            <a:ext cx="2694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200"/>
              <a:buFont typeface="Arial"/>
              <a:buNone/>
            </a:pPr>
            <a:r>
              <a:rPr b="0" i="0" lang="en-US" sz="150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H N Ranaweera - IT23214248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"/>
          <p:cNvSpPr/>
          <p:nvPr/>
        </p:nvSpPr>
        <p:spPr>
          <a:xfrm>
            <a:off x="6466490" y="4873516"/>
            <a:ext cx="2106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200"/>
              <a:buFont typeface="Arial"/>
              <a:buNone/>
            </a:pPr>
            <a:r>
              <a:rPr b="0" i="0" lang="en-US" sz="150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Perera N.T IT23218680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40" name="Google Shape;440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1" name="Google Shape;44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2" name="Google Shape;442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50" y="1504950"/>
            <a:ext cx="11620500" cy="38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3" name="Google Shape;443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28825" y="142875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4" name="Google Shape;444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096000" y="142875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5" name="Google Shape;445;p1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163175" y="142875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6" name="Google Shape;446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85750" y="1847850"/>
            <a:ext cx="36702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7" name="Google Shape;447;p1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787426" y="2038350"/>
            <a:ext cx="666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8" name="Google Shape;448;p10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968401" y="2181225"/>
            <a:ext cx="3048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9" name="Google Shape;449;p1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76250" y="3305175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0" name="Google Shape;450;p10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76250" y="3648075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1" name="Google Shape;451;p10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76250" y="3990975"/>
            <a:ext cx="1143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2" name="Google Shape;452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76250" y="4352925"/>
            <a:ext cx="1047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3" name="Google Shape;453;p10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60800" y="1847850"/>
            <a:ext cx="3670250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4" name="Google Shape;454;p10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5762476" y="2038350"/>
            <a:ext cx="666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5" name="Google Shape;455;p10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5924401" y="2181225"/>
            <a:ext cx="34290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6" name="Google Shape;456;p10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51300" y="3305175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7" name="Google Shape;457;p10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451300" y="3648075"/>
            <a:ext cx="1714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8" name="Google Shape;458;p1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451300" y="3990975"/>
            <a:ext cx="1714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9" name="Google Shape;459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51300" y="4352925"/>
            <a:ext cx="1047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0" name="Google Shape;460;p1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8235851" y="1847850"/>
            <a:ext cx="3670399" cy="28670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1" name="Google Shape;461;p1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9737675" y="2038350"/>
            <a:ext cx="666750" cy="666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2" name="Google Shape;462;p10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9856738" y="2181225"/>
            <a:ext cx="4286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3" name="Google Shape;463;p10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426351" y="3305175"/>
            <a:ext cx="1143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4" name="Google Shape;464;p10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426351" y="3648075"/>
            <a:ext cx="1905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5" name="Google Shape;465;p10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426351" y="3990975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6" name="Google Shape;466;p10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26351" y="4352925"/>
            <a:ext cx="104775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7" name="Google Shape;467;p10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285750" y="5019675"/>
            <a:ext cx="116205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8" name="Google Shape;468;p10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438150" y="5248275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9" name="Google Shape;469;p10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0" y="6505575"/>
            <a:ext cx="121920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10"/>
          <p:cNvSpPr/>
          <p:nvPr/>
        </p:nvSpPr>
        <p:spPr>
          <a:xfrm>
            <a:off x="190500" y="190500"/>
            <a:ext cx="1181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1" name="Google Shape;471;p10"/>
          <p:cNvSpPr/>
          <p:nvPr/>
        </p:nvSpPr>
        <p:spPr>
          <a:xfrm>
            <a:off x="-876300" y="1009650"/>
            <a:ext cx="13944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50"/>
              <a:buFont typeface="Arial"/>
              <a:buNone/>
            </a:pPr>
            <a:r>
              <a:rPr b="0" i="0" lang="en-US" sz="13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Enhancements to further improve the agricultural yield prediction system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2" name="Google Shape;472;p10"/>
          <p:cNvSpPr/>
          <p:nvPr/>
        </p:nvSpPr>
        <p:spPr>
          <a:xfrm>
            <a:off x="147325" y="2847975"/>
            <a:ext cx="3947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D4ED8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D4ED8"/>
                </a:solidFill>
                <a:latin typeface="Arial"/>
                <a:ea typeface="Arial"/>
                <a:cs typeface="Arial"/>
                <a:sym typeface="Arial"/>
              </a:rPr>
              <a:t>External Data Integration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3" name="Google Shape;473;p10"/>
          <p:cNvSpPr/>
          <p:nvPr/>
        </p:nvSpPr>
        <p:spPr>
          <a:xfrm>
            <a:off x="742950" y="3228975"/>
            <a:ext cx="1996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Pest outbreak records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4" name="Google Shape;474;p10"/>
          <p:cNvSpPr/>
          <p:nvPr/>
        </p:nvSpPr>
        <p:spPr>
          <a:xfrm>
            <a:off x="742950" y="3571875"/>
            <a:ext cx="225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Extreme weather events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5" name="Google Shape;475;p10"/>
          <p:cNvSpPr/>
          <p:nvPr/>
        </p:nvSpPr>
        <p:spPr>
          <a:xfrm>
            <a:off x="704850" y="3914775"/>
            <a:ext cx="18873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Government policies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6" name="Google Shape;476;p10"/>
          <p:cNvSpPr/>
          <p:nvPr/>
        </p:nvSpPr>
        <p:spPr>
          <a:xfrm>
            <a:off x="619125" y="4295775"/>
            <a:ext cx="3947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6B7280"/>
              </a:buClr>
              <a:buSzPts val="1050"/>
              <a:buFont typeface="Arial"/>
              <a:buNone/>
            </a:pPr>
            <a:r>
              <a:rPr b="0" i="1" lang="en-US" sz="1050" u="none" cap="none" strike="noStrike">
                <a:solidFill>
                  <a:srgbClr val="6B7280"/>
                </a:solidFill>
                <a:latin typeface="Arial"/>
                <a:ea typeface="Arial"/>
                <a:cs typeface="Arial"/>
                <a:sym typeface="Arial"/>
              </a:rPr>
              <a:t> Improve model accuracy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10"/>
          <p:cNvSpPr/>
          <p:nvPr/>
        </p:nvSpPr>
        <p:spPr>
          <a:xfrm>
            <a:off x="4122375" y="2847975"/>
            <a:ext cx="3947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5803D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5803D"/>
                </a:solidFill>
                <a:latin typeface="Arial"/>
                <a:ea typeface="Arial"/>
                <a:cs typeface="Arial"/>
                <a:sym typeface="Arial"/>
              </a:rPr>
              <a:t>Visualization Dashboards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10"/>
          <p:cNvSpPr/>
          <p:nvPr/>
        </p:nvSpPr>
        <p:spPr>
          <a:xfrm>
            <a:off x="4718000" y="3228975"/>
            <a:ext cx="1931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Policy maker insights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10"/>
          <p:cNvSpPr/>
          <p:nvPr/>
        </p:nvSpPr>
        <p:spPr>
          <a:xfrm>
            <a:off x="4737050" y="3571875"/>
            <a:ext cx="1706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Vulnerable regions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10"/>
          <p:cNvSpPr/>
          <p:nvPr/>
        </p:nvSpPr>
        <p:spPr>
          <a:xfrm>
            <a:off x="4737050" y="3914775"/>
            <a:ext cx="2077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Interactive exploration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10"/>
          <p:cNvSpPr/>
          <p:nvPr/>
        </p:nvSpPr>
        <p:spPr>
          <a:xfrm>
            <a:off x="4594175" y="4295775"/>
            <a:ext cx="3947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6B7280"/>
              </a:buClr>
              <a:buSzPts val="1050"/>
              <a:buFont typeface="Arial"/>
              <a:buNone/>
            </a:pPr>
            <a:r>
              <a:rPr b="0" i="1" lang="en-US" sz="1050" u="none" cap="none" strike="noStrike">
                <a:solidFill>
                  <a:srgbClr val="6B7280"/>
                </a:solidFill>
                <a:latin typeface="Arial"/>
                <a:ea typeface="Arial"/>
                <a:cs typeface="Arial"/>
                <a:sym typeface="Arial"/>
              </a:rPr>
              <a:t> Data-driven decisions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2" name="Google Shape;482;p10"/>
          <p:cNvSpPr/>
          <p:nvPr/>
        </p:nvSpPr>
        <p:spPr>
          <a:xfrm>
            <a:off x="8097411" y="2847975"/>
            <a:ext cx="3947279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7E22CE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7E22CE"/>
                </a:solidFill>
                <a:latin typeface="Arial"/>
                <a:ea typeface="Arial"/>
                <a:cs typeface="Arial"/>
                <a:sym typeface="Arial"/>
              </a:rPr>
              <a:t>Cloud Deployment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3" name="Google Shape;483;p10"/>
          <p:cNvSpPr/>
          <p:nvPr/>
        </p:nvSpPr>
        <p:spPr>
          <a:xfrm>
            <a:off x="8654951" y="3228975"/>
            <a:ext cx="2046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Real-time accessibility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4" name="Google Shape;484;p10"/>
          <p:cNvSpPr/>
          <p:nvPr/>
        </p:nvSpPr>
        <p:spPr>
          <a:xfrm>
            <a:off x="8731151" y="3571875"/>
            <a:ext cx="1557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Direct to farmers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5" name="Google Shape;485;p10"/>
          <p:cNvSpPr/>
          <p:nvPr/>
        </p:nvSpPr>
        <p:spPr>
          <a:xfrm>
            <a:off x="8693051" y="3914775"/>
            <a:ext cx="1171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Live updates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p10"/>
          <p:cNvSpPr/>
          <p:nvPr/>
        </p:nvSpPr>
        <p:spPr>
          <a:xfrm>
            <a:off x="8569226" y="4295775"/>
            <a:ext cx="32895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6B7280"/>
              </a:buClr>
              <a:buSzPts val="1050"/>
              <a:buFont typeface="Arial"/>
              <a:buNone/>
            </a:pPr>
            <a:r>
              <a:rPr b="0" i="1" lang="en-US" sz="1050" u="none" cap="none" strike="noStrike">
                <a:solidFill>
                  <a:srgbClr val="6B7280"/>
                </a:solidFill>
                <a:latin typeface="Arial"/>
                <a:ea typeface="Arial"/>
                <a:cs typeface="Arial"/>
                <a:sym typeface="Arial"/>
              </a:rPr>
              <a:t> Timely information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7" name="Google Shape;487;p10"/>
          <p:cNvSpPr/>
          <p:nvPr/>
        </p:nvSpPr>
        <p:spPr>
          <a:xfrm>
            <a:off x="742950" y="5229232"/>
            <a:ext cx="10934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These enhancements will significantly improve the yield prediction system, making it more accurate, accessible and impactful for Sri Lankan agriculture.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10"/>
          <p:cNvSpPr/>
          <p:nvPr/>
        </p:nvSpPr>
        <p:spPr>
          <a:xfrm>
            <a:off x="190500" y="6600825"/>
            <a:ext cx="596913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Sri Lanka Agricultural Yield Prediction | Group FDM_MLB_G05 Mining Minds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94" name="Google Shape;49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5" name="Google Shape;495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6" name="Google Shape;496;p1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50" y="1009650"/>
            <a:ext cx="11620500" cy="2324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7" name="Google Shape;497;p1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892201" y="165735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8" name="Google Shape;498;p1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149376" y="1866900"/>
            <a:ext cx="2476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9" name="Google Shape;499;p1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714851" y="165735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0" name="Google Shape;500;p1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952976" y="1866900"/>
            <a:ext cx="2857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1" name="Google Shape;501;p1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537650" y="1657350"/>
            <a:ext cx="76200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2" name="Google Shape;502;p1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809113" y="1866900"/>
            <a:ext cx="219075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3" name="Google Shape;503;p1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85750" y="3638550"/>
            <a:ext cx="11620500" cy="17049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4" name="Google Shape;504;p1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410588" y="3816350"/>
            <a:ext cx="579113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5" name="Google Shape;505;p1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0" y="6505575"/>
            <a:ext cx="121920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11"/>
          <p:cNvSpPr/>
          <p:nvPr/>
        </p:nvSpPr>
        <p:spPr>
          <a:xfrm>
            <a:off x="190500" y="190500"/>
            <a:ext cx="1181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End 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7" name="Google Shape;507;p11"/>
          <p:cNvSpPr/>
          <p:nvPr/>
        </p:nvSpPr>
        <p:spPr>
          <a:xfrm>
            <a:off x="476250" y="1200150"/>
            <a:ext cx="11239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Project Summary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8" name="Google Shape;508;p11"/>
          <p:cNvSpPr/>
          <p:nvPr/>
        </p:nvSpPr>
        <p:spPr>
          <a:xfrm>
            <a:off x="476250" y="2686050"/>
            <a:ext cx="3594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Implemented comprehensive data mining pipeline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9" name="Google Shape;509;p11"/>
          <p:cNvSpPr/>
          <p:nvPr/>
        </p:nvSpPr>
        <p:spPr>
          <a:xfrm>
            <a:off x="4125947" y="2686050"/>
            <a:ext cx="3939957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Developed accurate yield prediction model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0" name="Google Shape;510;p11"/>
          <p:cNvSpPr/>
          <p:nvPr/>
        </p:nvSpPr>
        <p:spPr>
          <a:xfrm>
            <a:off x="7974122" y="2686050"/>
            <a:ext cx="388905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Created user-friendly Streamlit application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11"/>
          <p:cNvSpPr/>
          <p:nvPr/>
        </p:nvSpPr>
        <p:spPr>
          <a:xfrm>
            <a:off x="4736083" y="3879850"/>
            <a:ext cx="31959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rgbClr val="EA580C"/>
              </a:buClr>
              <a:buSzPts val="3600"/>
              <a:buFont typeface="Arial"/>
              <a:buNone/>
            </a:pPr>
            <a:r>
              <a:rPr b="1" i="0" lang="en-US" sz="3600" u="none" cap="none" strike="noStrike">
                <a:solidFill>
                  <a:srgbClr val="EA580C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b="0" i="0" sz="3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11"/>
          <p:cNvSpPr/>
          <p:nvPr/>
        </p:nvSpPr>
        <p:spPr>
          <a:xfrm>
            <a:off x="-647700" y="4448175"/>
            <a:ext cx="13487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16666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We extend our sincere gratitude for your attention and interest in our work.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11"/>
          <p:cNvSpPr/>
          <p:nvPr/>
        </p:nvSpPr>
        <p:spPr>
          <a:xfrm>
            <a:off x="-647700" y="4867275"/>
            <a:ext cx="13487400" cy="285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500"/>
              <a:buFont typeface="Arial"/>
              <a:buNone/>
            </a:pPr>
            <a:r>
              <a:rPr b="0" i="1" lang="en-US" sz="150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"Data mining applied to real-world agriculture creates impactful change."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4" name="Google Shape;514;p11"/>
          <p:cNvSpPr/>
          <p:nvPr/>
        </p:nvSpPr>
        <p:spPr>
          <a:xfrm>
            <a:off x="190500" y="6600825"/>
            <a:ext cx="596913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Sri Lanka Agricultural Yield Prediction | Group FDM_MLB_G05 Mining Minds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3" name="Google Shape;4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4" name="Google Shape;44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5" name="Google Shape;45;p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50" y="10382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6" name="Google Shape;46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750" y="1466850"/>
            <a:ext cx="55816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7" name="Google Shape;47;p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8625" y="1647825"/>
            <a:ext cx="2571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8" name="Google Shape;48;p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85750" y="2619375"/>
            <a:ext cx="5581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9" name="Google Shape;49;p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8625" y="2800350"/>
            <a:ext cx="2000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0" name="Google Shape;50;p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750" y="3543300"/>
            <a:ext cx="55816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1" name="Google Shape;51;p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28625" y="3724275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2" name="Google Shape;52;p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5750" y="4781550"/>
            <a:ext cx="5581650" cy="1028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3" name="Google Shape;53;p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8150" y="4940300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4" name="Google Shape;54;p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096000" y="1009650"/>
            <a:ext cx="5810250" cy="52292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5" name="Google Shape;55;p2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324600" y="10382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6" name="Google Shape;56;p2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324600" y="1466850"/>
            <a:ext cx="5581650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7" name="Google Shape;57;p2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467475" y="1647825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8" name="Google Shape;58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324600" y="2619375"/>
            <a:ext cx="5581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59" name="Google Shape;59;p2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467475" y="2800350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0" name="Google Shape;60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324600" y="3543300"/>
            <a:ext cx="5581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1" name="Google Shape;61;p2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467475" y="3724275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2" name="Google Shape;62;p2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324600" y="4467225"/>
            <a:ext cx="5581650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3" name="Google Shape;63;p2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6467475" y="4648200"/>
            <a:ext cx="2000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4" name="Google Shape;64;p2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324600" y="5476875"/>
            <a:ext cx="5581650" cy="76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5" name="Google Shape;65;p2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6477000" y="5683250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6" name="Google Shape;66;p2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0" y="6505575"/>
            <a:ext cx="121920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/>
          <p:nvPr/>
        </p:nvSpPr>
        <p:spPr>
          <a:xfrm>
            <a:off x="190500" y="190500"/>
            <a:ext cx="1181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Background &amp; Motivation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2"/>
          <p:cNvSpPr/>
          <p:nvPr/>
        </p:nvSpPr>
        <p:spPr>
          <a:xfrm>
            <a:off x="590550" y="1009650"/>
            <a:ext cx="6697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Agriculture in Sri Lanka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800100" y="1609725"/>
            <a:ext cx="492442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Key Economic Sector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00100" y="1876425"/>
            <a:ext cx="49244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Sustains nearly 27% of the population through direct and indirect employment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/>
          <p:nvPr/>
        </p:nvSpPr>
        <p:spPr>
          <a:xfrm>
            <a:off x="742950" y="2762250"/>
            <a:ext cx="471904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Food Security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2"/>
          <p:cNvSpPr/>
          <p:nvPr/>
        </p:nvSpPr>
        <p:spPr>
          <a:xfrm>
            <a:off x="742950" y="3028950"/>
            <a:ext cx="566285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Crucial for national food security and rural income generation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" name="Google Shape;73;p2"/>
          <p:cNvSpPr/>
          <p:nvPr/>
        </p:nvSpPr>
        <p:spPr>
          <a:xfrm>
            <a:off x="771525" y="3686175"/>
            <a:ext cx="4953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Diverse Cultivation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2"/>
          <p:cNvSpPr/>
          <p:nvPr/>
        </p:nvSpPr>
        <p:spPr>
          <a:xfrm>
            <a:off x="771525" y="3952875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Encompasses paddy, tea, rubber, coconut, spices, fruits and vegetables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2"/>
          <p:cNvSpPr/>
          <p:nvPr/>
        </p:nvSpPr>
        <p:spPr>
          <a:xfrm>
            <a:off x="781050" y="4933950"/>
            <a:ext cx="49339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854D0E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854D0E"/>
                </a:solidFill>
                <a:latin typeface="Arial"/>
                <a:ea typeface="Arial"/>
                <a:cs typeface="Arial"/>
                <a:sym typeface="Arial"/>
              </a:rPr>
              <a:t>Project Goal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" name="Google Shape;76;p2"/>
          <p:cNvSpPr/>
          <p:nvPr/>
        </p:nvSpPr>
        <p:spPr>
          <a:xfrm>
            <a:off x="781050" y="5200650"/>
            <a:ext cx="49339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 data mining &amp; machine learning to develop predictive models for agricultural yield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/>
          <p:nvPr/>
        </p:nvSpPr>
        <p:spPr>
          <a:xfrm>
            <a:off x="6629400" y="1009650"/>
            <a:ext cx="669798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The Challenge of Uncertainty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6810375" y="1609725"/>
            <a:ext cx="4953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Rainfall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/>
          <p:nvPr/>
        </p:nvSpPr>
        <p:spPr>
          <a:xfrm>
            <a:off x="6810375" y="1876425"/>
            <a:ext cx="4953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Erratic patterns, including droughts and floods, directly impact crop growth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2"/>
          <p:cNvSpPr/>
          <p:nvPr/>
        </p:nvSpPr>
        <p:spPr>
          <a:xfrm>
            <a:off x="6810375" y="2762250"/>
            <a:ext cx="4752082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Temperature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/>
          <p:nvPr/>
        </p:nvSpPr>
        <p:spPr>
          <a:xfrm>
            <a:off x="6810375" y="3028950"/>
            <a:ext cx="5702498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Fluctuations affect plant development stages and productivity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2"/>
          <p:cNvSpPr/>
          <p:nvPr/>
        </p:nvSpPr>
        <p:spPr>
          <a:xfrm>
            <a:off x="6810375" y="3686175"/>
            <a:ext cx="4857601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Soil Quality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6810375" y="3952875"/>
            <a:ext cx="582912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Regional variations influence crop suitability and yield potential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781800" y="4610100"/>
            <a:ext cx="4513808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Fertilizer &amp; Pests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6781800" y="4876800"/>
            <a:ext cx="541657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Inconsistent fertilizer use and pest outbreaks reduce yields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/>
          <p:nvPr/>
        </p:nvSpPr>
        <p:spPr>
          <a:xfrm>
            <a:off x="6705600" y="5591175"/>
            <a:ext cx="5057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These uncertainties lead to resource allocation challenges and pricing risks for farmers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/>
          <p:nvPr/>
        </p:nvSpPr>
        <p:spPr>
          <a:xfrm>
            <a:off x="190500" y="6600825"/>
            <a:ext cx="596913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Sri Lanka Agricultural Yield Prediction | Group FDM_MLB_G05 Mining Minds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93" name="Google Shape;9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4316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4" name="Google Shape;94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5" name="Google Shape;9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" y="806683"/>
            <a:ext cx="11811003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6" name="Google Shape;96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33375" y="1025758"/>
            <a:ext cx="24765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7" name="Google Shape;97;p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90500" y="1710810"/>
            <a:ext cx="190500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8" name="Google Shape;98;p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14375" y="1858974"/>
            <a:ext cx="3936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99" name="Google Shape;99;p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57250" y="2033164"/>
            <a:ext cx="5143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0" name="Google Shape;100;p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71550" y="2147464"/>
            <a:ext cx="2857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1" name="Google Shape;101;p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178600" y="1996204"/>
            <a:ext cx="3936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2" name="Google Shape;102;p3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321475" y="2139079"/>
            <a:ext cx="457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3" name="Google Shape;103;p3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435775" y="2253379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4" name="Google Shape;104;p3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104900" y="3050473"/>
            <a:ext cx="3936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5" name="Google Shape;105;p3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1247775" y="3193348"/>
            <a:ext cx="51435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6" name="Google Shape;106;p3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1362075" y="3307648"/>
            <a:ext cx="2857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7" name="Google Shape;107;p3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626275" y="3193503"/>
            <a:ext cx="39369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8" name="Google Shape;108;p3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769150" y="3336378"/>
            <a:ext cx="457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09" name="Google Shape;109;p3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883450" y="3450678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0" name="Google Shape;110;p3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1600200" y="4269499"/>
            <a:ext cx="39369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1" name="Google Shape;111;p3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1743075" y="4412374"/>
            <a:ext cx="457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2" name="Google Shape;112;p3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1857375" y="4526674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3" name="Google Shape;113;p3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7207300" y="4400878"/>
            <a:ext cx="3936950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4" name="Google Shape;114;p3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7350175" y="4543753"/>
            <a:ext cx="45720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5" name="Google Shape;115;p3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7464475" y="4658053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6" name="Google Shape;116;p3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171450" y="5441731"/>
            <a:ext cx="11811002" cy="876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23850" y="5975131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8" name="Google Shape;118;p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3423940" y="5975131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9" name="Google Shape;119;p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6641157" y="5975131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0" name="Google Shape;120;p3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9990683" y="5975131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21" name="Google Shape;121;p3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0" y="6507546"/>
            <a:ext cx="12191996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3"/>
          <p:cNvSpPr/>
          <p:nvPr/>
        </p:nvSpPr>
        <p:spPr>
          <a:xfrm>
            <a:off x="190500" y="190500"/>
            <a:ext cx="1181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Scope of Work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" name="Google Shape;123;p3"/>
          <p:cNvSpPr/>
          <p:nvPr/>
        </p:nvSpPr>
        <p:spPr>
          <a:xfrm>
            <a:off x="733425" y="949558"/>
            <a:ext cx="6615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Comprehensive Dataset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3"/>
          <p:cNvSpPr/>
          <p:nvPr/>
        </p:nvSpPr>
        <p:spPr>
          <a:xfrm>
            <a:off x="733425" y="1216258"/>
            <a:ext cx="7938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Utilized over </a:t>
            </a:r>
            <a:r>
              <a:rPr b="1" i="0" lang="en-US" sz="1200" u="none" cap="none" strike="noStrike">
                <a:solidFill>
                  <a:srgbClr val="EA580C"/>
                </a:solidFill>
                <a:latin typeface="Arial"/>
                <a:ea typeface="Arial"/>
                <a:cs typeface="Arial"/>
                <a:sym typeface="Arial"/>
              </a:rPr>
              <a:t>20,000+</a:t>
            </a: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agricultural records to develop a robust yield prediction system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5" name="Google Shape;125;p3"/>
          <p:cNvSpPr/>
          <p:nvPr/>
        </p:nvSpPr>
        <p:spPr>
          <a:xfrm>
            <a:off x="457200" y="1634610"/>
            <a:ext cx="11811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Project Methodology Pipeline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1485900" y="2033164"/>
            <a:ext cx="362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Data Collection &amp; Cleaning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1485900" y="2299864"/>
            <a:ext cx="3022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Initial acquisition of raw agricultural data followed by rigorous cleaning processes to handle inconsistencies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892975" y="2139079"/>
            <a:ext cx="3695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E40AF"/>
                </a:solidFill>
                <a:latin typeface="Arial"/>
                <a:ea typeface="Arial"/>
                <a:cs typeface="Arial"/>
                <a:sym typeface="Arial"/>
              </a:rPr>
              <a:t>Exploratory Data Analysis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6892975" y="2405779"/>
            <a:ext cx="3079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In-depth analysis to uncover patterns, relationships and anomalies in the cleaned data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1876425" y="3193348"/>
            <a:ext cx="3627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6B21A8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6B21A8"/>
                </a:solidFill>
                <a:latin typeface="Arial"/>
                <a:ea typeface="Arial"/>
                <a:cs typeface="Arial"/>
                <a:sym typeface="Arial"/>
              </a:rPr>
              <a:t>Feature Engineering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/>
          <p:nvPr/>
        </p:nvSpPr>
        <p:spPr>
          <a:xfrm>
            <a:off x="1876425" y="3460048"/>
            <a:ext cx="3022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Creation of new, more informative features from existing data to enhance predictive power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p3"/>
          <p:cNvSpPr/>
          <p:nvPr/>
        </p:nvSpPr>
        <p:spPr>
          <a:xfrm>
            <a:off x="7340650" y="3336378"/>
            <a:ext cx="3695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991B1B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991B1B"/>
                </a:solidFill>
                <a:latin typeface="Arial"/>
                <a:ea typeface="Arial"/>
                <a:cs typeface="Arial"/>
                <a:sym typeface="Arial"/>
              </a:rPr>
              <a:t>Predictive Model Building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p3"/>
          <p:cNvSpPr/>
          <p:nvPr/>
        </p:nvSpPr>
        <p:spPr>
          <a:xfrm>
            <a:off x="7340650" y="3603078"/>
            <a:ext cx="307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Development and training of various machine learning models to predict agricultural yield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3"/>
          <p:cNvSpPr/>
          <p:nvPr/>
        </p:nvSpPr>
        <p:spPr>
          <a:xfrm>
            <a:off x="2314575" y="4412374"/>
            <a:ext cx="3079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854D0E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854D0E"/>
                </a:solidFill>
                <a:latin typeface="Arial"/>
                <a:ea typeface="Arial"/>
                <a:cs typeface="Arial"/>
                <a:sym typeface="Arial"/>
              </a:rPr>
              <a:t>Evaluation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3"/>
          <p:cNvSpPr/>
          <p:nvPr/>
        </p:nvSpPr>
        <p:spPr>
          <a:xfrm>
            <a:off x="2314575" y="4679074"/>
            <a:ext cx="307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Assessment of model performance using RMSE, MAE and R² metrics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3"/>
          <p:cNvSpPr/>
          <p:nvPr/>
        </p:nvSpPr>
        <p:spPr>
          <a:xfrm>
            <a:off x="7921675" y="4543753"/>
            <a:ext cx="3079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15E59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15E59"/>
                </a:solidFill>
                <a:latin typeface="Arial"/>
                <a:ea typeface="Arial"/>
                <a:cs typeface="Arial"/>
                <a:sym typeface="Arial"/>
              </a:rPr>
              <a:t>Deployment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3"/>
          <p:cNvSpPr/>
          <p:nvPr/>
        </p:nvSpPr>
        <p:spPr>
          <a:xfrm>
            <a:off x="7921675" y="4810453"/>
            <a:ext cx="30798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Integration of the best-performing model into an interactive web application using Streamlit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3"/>
          <p:cNvSpPr/>
          <p:nvPr/>
        </p:nvSpPr>
        <p:spPr>
          <a:xfrm>
            <a:off x="323850" y="5594131"/>
            <a:ext cx="11506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Key Benefits of the Structured Approach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3"/>
          <p:cNvSpPr/>
          <p:nvPr/>
        </p:nvSpPr>
        <p:spPr>
          <a:xfrm>
            <a:off x="552450" y="5911631"/>
            <a:ext cx="2144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Robust data foundation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3"/>
          <p:cNvSpPr/>
          <p:nvPr/>
        </p:nvSpPr>
        <p:spPr>
          <a:xfrm>
            <a:off x="3652540" y="5911631"/>
            <a:ext cx="2285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In-depth feature analysis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3"/>
          <p:cNvSpPr/>
          <p:nvPr/>
        </p:nvSpPr>
        <p:spPr>
          <a:xfrm>
            <a:off x="6869757" y="5911631"/>
            <a:ext cx="2443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Optimized model selection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3"/>
          <p:cNvSpPr/>
          <p:nvPr/>
        </p:nvSpPr>
        <p:spPr>
          <a:xfrm>
            <a:off x="10219283" y="5924331"/>
            <a:ext cx="1932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Practical deployment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3"/>
          <p:cNvSpPr/>
          <p:nvPr/>
        </p:nvSpPr>
        <p:spPr>
          <a:xfrm>
            <a:off x="190500" y="6602796"/>
            <a:ext cx="5969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Sri Lanka Agricultural Yield Prediction | Group FDM_MLB_G05 Mining Minds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49" name="Google Shape;149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0" name="Google Shape;150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1" name="Google Shape;151;p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3238" y="1619250"/>
            <a:ext cx="182880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2" name="Google Shape;152;p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98888" y="3600450"/>
            <a:ext cx="285750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3" name="Google Shape;15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8500" y="914400"/>
            <a:ext cx="27558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4" name="Google Shape;15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46750" y="914400"/>
            <a:ext cx="27558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5" name="Google Shape;155;p4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6289625" y="1057275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6" name="Google Shape;15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55001" y="914400"/>
            <a:ext cx="2755999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7" name="Google Shape;157;p4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197876" y="1057275"/>
            <a:ext cx="2571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8" name="Google Shape;158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8500" y="2190750"/>
            <a:ext cx="27558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59" name="Google Shape;159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46750" y="2190750"/>
            <a:ext cx="27558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0" name="Google Shape;160;p4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6289625" y="2333625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1" name="Google Shape;161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55001" y="2190750"/>
            <a:ext cx="2755999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2" name="Google Shape;162;p4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197876" y="2333625"/>
            <a:ext cx="2571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3" name="Google Shape;163;p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238500" y="3467100"/>
            <a:ext cx="2755850" cy="981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4" name="Google Shape;164;p4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146750" y="3467100"/>
            <a:ext cx="2755850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5" name="Google Shape;165;p4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289625" y="3609975"/>
            <a:ext cx="2857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6" name="Google Shape;166;p4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055001" y="3467100"/>
            <a:ext cx="2755999" cy="1123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7" name="Google Shape;167;p4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97876" y="3609975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8" name="Google Shape;168;p4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238500" y="4743450"/>
            <a:ext cx="2755850" cy="7524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69" name="Google Shape;169;p4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6146750" y="4743450"/>
            <a:ext cx="5664250" cy="895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0" name="Google Shape;170;p4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289625" y="4886325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71" name="Google Shape;171;p4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0" y="6505575"/>
            <a:ext cx="121920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4"/>
          <p:cNvSpPr/>
          <p:nvPr/>
        </p:nvSpPr>
        <p:spPr>
          <a:xfrm>
            <a:off x="190500" y="190500"/>
            <a:ext cx="1181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Tools &amp; Technologies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4"/>
          <p:cNvSpPr/>
          <p:nvPr/>
        </p:nvSpPr>
        <p:spPr>
          <a:xfrm>
            <a:off x="196018" y="3752850"/>
            <a:ext cx="3063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E40AF"/>
                </a:solidFill>
                <a:latin typeface="Arial"/>
                <a:ea typeface="Arial"/>
                <a:cs typeface="Arial"/>
                <a:sym typeface="Arial"/>
              </a:rPr>
              <a:t>Python Ecosystem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4"/>
          <p:cNvSpPr/>
          <p:nvPr/>
        </p:nvSpPr>
        <p:spPr>
          <a:xfrm>
            <a:off x="451288" y="4095750"/>
            <a:ext cx="25527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 robust suite of libraries for data processing, visualization and machine learning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4"/>
          <p:cNvSpPr/>
          <p:nvPr/>
        </p:nvSpPr>
        <p:spPr>
          <a:xfrm>
            <a:off x="3381375" y="1009650"/>
            <a:ext cx="296412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Data Processing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4"/>
          <p:cNvSpPr/>
          <p:nvPr/>
        </p:nvSpPr>
        <p:spPr>
          <a:xfrm>
            <a:off x="6632525" y="1038225"/>
            <a:ext cx="19836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Pandas &amp; NumPy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4"/>
          <p:cNvSpPr/>
          <p:nvPr/>
        </p:nvSpPr>
        <p:spPr>
          <a:xfrm>
            <a:off x="6289625" y="1438275"/>
            <a:ext cx="247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Data cleaning, manipulation and transformation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4"/>
          <p:cNvSpPr/>
          <p:nvPr/>
        </p:nvSpPr>
        <p:spPr>
          <a:xfrm>
            <a:off x="9569351" y="1038225"/>
            <a:ext cx="1057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Pipelines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4"/>
          <p:cNvSpPr/>
          <p:nvPr/>
        </p:nvSpPr>
        <p:spPr>
          <a:xfrm>
            <a:off x="9197876" y="1438275"/>
            <a:ext cx="24702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Consistent workflow, preventing data leakage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0" name="Google Shape;180;p4"/>
          <p:cNvSpPr/>
          <p:nvPr/>
        </p:nvSpPr>
        <p:spPr>
          <a:xfrm>
            <a:off x="3381375" y="2286000"/>
            <a:ext cx="296412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Visualization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4"/>
          <p:cNvSpPr/>
          <p:nvPr/>
        </p:nvSpPr>
        <p:spPr>
          <a:xfrm>
            <a:off x="6632525" y="2314575"/>
            <a:ext cx="1187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Matplotlib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4"/>
          <p:cNvSpPr/>
          <p:nvPr/>
        </p:nvSpPr>
        <p:spPr>
          <a:xfrm>
            <a:off x="6289625" y="2714625"/>
            <a:ext cx="29641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Data analysis and visualization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4"/>
          <p:cNvSpPr/>
          <p:nvPr/>
        </p:nvSpPr>
        <p:spPr>
          <a:xfrm>
            <a:off x="9569351" y="2314575"/>
            <a:ext cx="963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Seaborn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4"/>
          <p:cNvSpPr/>
          <p:nvPr/>
        </p:nvSpPr>
        <p:spPr>
          <a:xfrm>
            <a:off x="9197876" y="2714625"/>
            <a:ext cx="24702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Advanced statistical visualizations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4"/>
          <p:cNvSpPr/>
          <p:nvPr/>
        </p:nvSpPr>
        <p:spPr>
          <a:xfrm>
            <a:off x="3381375" y="3562350"/>
            <a:ext cx="296412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Machine Learning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4"/>
          <p:cNvSpPr/>
          <p:nvPr/>
        </p:nvSpPr>
        <p:spPr>
          <a:xfrm>
            <a:off x="6689675" y="3590925"/>
            <a:ext cx="1328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Scikit-learn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4"/>
          <p:cNvSpPr/>
          <p:nvPr/>
        </p:nvSpPr>
        <p:spPr>
          <a:xfrm>
            <a:off x="6289625" y="3990975"/>
            <a:ext cx="2470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Data preprocessing and modeling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4"/>
          <p:cNvSpPr/>
          <p:nvPr/>
        </p:nvSpPr>
        <p:spPr>
          <a:xfrm>
            <a:off x="9540776" y="3590925"/>
            <a:ext cx="987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4"/>
          <p:cNvSpPr/>
          <p:nvPr/>
        </p:nvSpPr>
        <p:spPr>
          <a:xfrm>
            <a:off x="9197876" y="3990975"/>
            <a:ext cx="2470249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Advanced gradient boosting for high performance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4"/>
          <p:cNvSpPr/>
          <p:nvPr/>
        </p:nvSpPr>
        <p:spPr>
          <a:xfrm>
            <a:off x="3381375" y="4838700"/>
            <a:ext cx="2470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Application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4"/>
          <p:cNvSpPr/>
          <p:nvPr/>
        </p:nvSpPr>
        <p:spPr>
          <a:xfrm>
            <a:off x="6632525" y="4867275"/>
            <a:ext cx="1080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4"/>
          <p:cNvSpPr/>
          <p:nvPr/>
        </p:nvSpPr>
        <p:spPr>
          <a:xfrm>
            <a:off x="6289625" y="5267325"/>
            <a:ext cx="6454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Interactive web application for real-time yield prediction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190500" y="6600825"/>
            <a:ext cx="592466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Sri Lanka Agricultural Yield Prediction | </a:t>
            </a:r>
            <a:r>
              <a:rPr lang="en-US" sz="1050">
                <a:solidFill>
                  <a:schemeClr val="lt1"/>
                </a:solidFill>
              </a:rPr>
              <a:t>Group FDM_MLB_G05 Mining Minds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99" name="Google Shape;1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0" name="Google Shape;20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1" name="Google Shape;20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67088" y="914400"/>
            <a:ext cx="1470720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2" name="Google Shape;202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481388" y="1028700"/>
            <a:ext cx="2000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3" name="Google Shape;203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33057" y="1066800"/>
            <a:ext cx="2000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4" name="Google Shape;204;p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228332" y="914400"/>
            <a:ext cx="1258788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5" name="Google Shape;205;p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42632" y="1028700"/>
            <a:ext cx="2857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6" name="Google Shape;206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582370" y="1066800"/>
            <a:ext cx="200025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7" name="Google Shape;207;p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877645" y="914400"/>
            <a:ext cx="1947267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8" name="Google Shape;208;p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991945" y="1028700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09" name="Google Shape;209;p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381000" y="2057400"/>
            <a:ext cx="5600700" cy="160873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0" name="Google Shape;210;p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33400" y="2257425"/>
            <a:ext cx="1333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1" name="Google Shape;211;p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6210300" y="2057400"/>
            <a:ext cx="5600700" cy="16087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2" name="Google Shape;212;p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6362700" y="2257425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3" name="Google Shape;213;p5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361950" y="3875033"/>
            <a:ext cx="11430004" cy="1143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4" name="Google Shape;214;p5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514350" y="439890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5" name="Google Shape;215;p5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514350" y="466560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6" name="Google Shape;216;p5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6076950" y="4649185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7" name="Google Shape;217;p5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61950" y="5185870"/>
            <a:ext cx="11430001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8" name="Google Shape;218;p5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76250" y="5347795"/>
            <a:ext cx="171450" cy="1714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19" name="Google Shape;219;p5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0" y="6505575"/>
            <a:ext cx="121920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5"/>
          <p:cNvSpPr/>
          <p:nvPr/>
        </p:nvSpPr>
        <p:spPr>
          <a:xfrm>
            <a:off x="190500" y="190500"/>
            <a:ext cx="1181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Data Cleaning &amp; Missing Values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5"/>
          <p:cNvSpPr/>
          <p:nvPr/>
        </p:nvSpPr>
        <p:spPr>
          <a:xfrm>
            <a:off x="3757613" y="1066800"/>
            <a:ext cx="1159073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E40AF"/>
                </a:solidFill>
                <a:latin typeface="Arial"/>
                <a:ea typeface="Arial"/>
                <a:cs typeface="Arial"/>
                <a:sym typeface="Arial"/>
              </a:rPr>
              <a:t>Raw Dataset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2" name="Google Shape;222;p5"/>
          <p:cNvSpPr/>
          <p:nvPr/>
        </p:nvSpPr>
        <p:spPr>
          <a:xfrm>
            <a:off x="5704582" y="1066800"/>
            <a:ext cx="801886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54D0E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854D0E"/>
                </a:solidFill>
                <a:latin typeface="Arial"/>
                <a:ea typeface="Arial"/>
                <a:cs typeface="Arial"/>
                <a:sym typeface="Arial"/>
              </a:rPr>
              <a:t>Cleaning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3" name="Google Shape;223;p5"/>
          <p:cNvSpPr/>
          <p:nvPr/>
        </p:nvSpPr>
        <p:spPr>
          <a:xfrm>
            <a:off x="7296745" y="1066800"/>
            <a:ext cx="169664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Processed Dataset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4" name="Google Shape;224;p5"/>
          <p:cNvSpPr/>
          <p:nvPr/>
        </p:nvSpPr>
        <p:spPr>
          <a:xfrm>
            <a:off x="393700" y="1676400"/>
            <a:ext cx="5600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Numeric Features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5" name="Google Shape;225;p5"/>
          <p:cNvSpPr/>
          <p:nvPr/>
        </p:nvSpPr>
        <p:spPr>
          <a:xfrm>
            <a:off x="742950" y="2171700"/>
            <a:ext cx="5295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Median Imputation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6" name="Google Shape;226;p5"/>
          <p:cNvSpPr/>
          <p:nvPr/>
        </p:nvSpPr>
        <p:spPr>
          <a:xfrm>
            <a:off x="533400" y="2552700"/>
            <a:ext cx="63550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Used for continuous numerical variables: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7" name="Google Shape;227;p5"/>
          <p:cNvSpPr/>
          <p:nvPr/>
        </p:nvSpPr>
        <p:spPr>
          <a:xfrm>
            <a:off x="533400" y="2895600"/>
            <a:ext cx="63550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Rainfall</a:t>
            </a: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 Less sensitive to outliers than mean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8" name="Google Shape;228;p5"/>
          <p:cNvSpPr/>
          <p:nvPr/>
        </p:nvSpPr>
        <p:spPr>
          <a:xfrm>
            <a:off x="533400" y="3124200"/>
            <a:ext cx="63550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Fertilizer</a:t>
            </a: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 More stable estimate for missing values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5"/>
          <p:cNvSpPr/>
          <p:nvPr/>
        </p:nvSpPr>
        <p:spPr>
          <a:xfrm>
            <a:off x="6210300" y="1676400"/>
            <a:ext cx="5600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Categorical Features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p5"/>
          <p:cNvSpPr/>
          <p:nvPr/>
        </p:nvSpPr>
        <p:spPr>
          <a:xfrm>
            <a:off x="6610350" y="2171700"/>
            <a:ext cx="52959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 &amp; "Missing" Token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1" name="Google Shape;231;p5"/>
          <p:cNvSpPr/>
          <p:nvPr/>
        </p:nvSpPr>
        <p:spPr>
          <a:xfrm>
            <a:off x="6362700" y="2552700"/>
            <a:ext cx="63550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Strategies for discrete variables: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5"/>
          <p:cNvSpPr/>
          <p:nvPr/>
        </p:nvSpPr>
        <p:spPr>
          <a:xfrm>
            <a:off x="6362700" y="2895600"/>
            <a:ext cx="63550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Crop type</a:t>
            </a: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 Used mode (most frequent category)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3" name="Google Shape;233;p5"/>
          <p:cNvSpPr/>
          <p:nvPr/>
        </p:nvSpPr>
        <p:spPr>
          <a:xfrm>
            <a:off x="6362700" y="3124200"/>
            <a:ext cx="635508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•"/>
            </a:pPr>
            <a:r>
              <a:rPr b="1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Season</a:t>
            </a: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 Added "missing" category to preserve information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4" name="Google Shape;234;p5"/>
          <p:cNvSpPr/>
          <p:nvPr/>
        </p:nvSpPr>
        <p:spPr>
          <a:xfrm>
            <a:off x="514350" y="4027433"/>
            <a:ext cx="11125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 Variable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5" name="Google Shape;235;p5"/>
          <p:cNvSpPr/>
          <p:nvPr/>
        </p:nvSpPr>
        <p:spPr>
          <a:xfrm>
            <a:off x="753368" y="4332233"/>
            <a:ext cx="111252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Yield_mt_per_ha</a:t>
            </a: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: Critical for prediction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5"/>
          <p:cNvSpPr/>
          <p:nvPr/>
        </p:nvSpPr>
        <p:spPr>
          <a:xfrm>
            <a:off x="704850" y="4598933"/>
            <a:ext cx="667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Dropped rows with missing target values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5"/>
          <p:cNvSpPr/>
          <p:nvPr/>
        </p:nvSpPr>
        <p:spPr>
          <a:xfrm>
            <a:off x="6267450" y="4598933"/>
            <a:ext cx="6675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Preserved valuable feature data while maintaining model integrity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5"/>
          <p:cNvSpPr/>
          <p:nvPr/>
        </p:nvSpPr>
        <p:spPr>
          <a:xfrm>
            <a:off x="723900" y="5262070"/>
            <a:ext cx="112014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5"/>
          <p:cNvSpPr/>
          <p:nvPr/>
        </p:nvSpPr>
        <p:spPr>
          <a:xfrm>
            <a:off x="476250" y="5566870"/>
            <a:ext cx="134418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Comprehensive strategy resulted in a reliable dataset, minimizing data loss while effectively addressing inconsistencies and gaps.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5"/>
          <p:cNvSpPr/>
          <p:nvPr/>
        </p:nvSpPr>
        <p:spPr>
          <a:xfrm>
            <a:off x="190500" y="6600825"/>
            <a:ext cx="586734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Sri Lanka Agricultural Yield Prediction | </a:t>
            </a:r>
            <a:r>
              <a:rPr lang="en-US" sz="1050">
                <a:solidFill>
                  <a:schemeClr val="lt1"/>
                </a:solidFill>
              </a:rPr>
              <a:t>Group FDM_MLB_G05 Mining Minds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246" name="Google Shape;24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339"/>
            <a:ext cx="12191999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7" name="Google Shape;24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8" name="Google Shape;248;p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50" y="1038225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49" name="Google Shape;249;p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5984" y="1466850"/>
            <a:ext cx="2000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0" name="Google Shape;250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714798" y="1638300"/>
            <a:ext cx="1333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1" name="Google Shape;251;p6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900214" y="1466850"/>
            <a:ext cx="2857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2" name="Google Shape;252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238030" y="1638300"/>
            <a:ext cx="1333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3" name="Google Shape;253;p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529560" y="1466850"/>
            <a:ext cx="2000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4" name="Google Shape;254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87914" y="1638300"/>
            <a:ext cx="1333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5" name="Google Shape;255;p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750820" y="1390650"/>
            <a:ext cx="1518493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6" name="Google Shape;256;p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381405" y="1466850"/>
            <a:ext cx="25717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7" name="Google Shape;257;p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9998869" y="1638300"/>
            <a:ext cx="13335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8" name="Google Shape;258;p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078766" y="1466850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59" name="Google Shape;259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5750" y="2266950"/>
            <a:ext cx="2790276" cy="891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0" name="Google Shape;260;p6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00050" y="2387146"/>
            <a:ext cx="172208" cy="191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1" name="Google Shape;261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228396" y="2266950"/>
            <a:ext cx="2790276" cy="891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2" name="Google Shape;262;p6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3374295" y="2398486"/>
            <a:ext cx="172208" cy="191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3" name="Google Shape;263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6171042" y="2266950"/>
            <a:ext cx="2790276" cy="891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4" name="Google Shape;264;p6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6314522" y="2387146"/>
            <a:ext cx="172208" cy="191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5" name="Google Shape;265;p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113688" y="2266950"/>
            <a:ext cx="2790276" cy="891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6" name="Google Shape;266;p6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9232070" y="2387146"/>
            <a:ext cx="193734" cy="191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7" name="Google Shape;267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285750" y="3368561"/>
            <a:ext cx="2790276" cy="891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8" name="Google Shape;268;p6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00050" y="3461694"/>
            <a:ext cx="150682" cy="191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69" name="Google Shape;269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3228396" y="3368561"/>
            <a:ext cx="2790276" cy="891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0" name="Google Shape;270;p6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3351616" y="3473033"/>
            <a:ext cx="129156" cy="191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1" name="Google Shape;271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6171042" y="3368561"/>
            <a:ext cx="2790276" cy="891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2" name="Google Shape;272;p6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6280504" y="3461694"/>
            <a:ext cx="172208" cy="191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3" name="Google Shape;273;p6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9113688" y="3368561"/>
            <a:ext cx="2790276" cy="89178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4" name="Google Shape;274;p6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9209391" y="3450355"/>
            <a:ext cx="172208" cy="1917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5" name="Google Shape;275;p6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285750" y="4550244"/>
            <a:ext cx="11620498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6" name="Google Shape;276;p6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438150" y="4740744"/>
            <a:ext cx="21907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277" name="Google Shape;277;p6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0" y="6505575"/>
            <a:ext cx="121920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278" name="Google Shape;278;p6"/>
          <p:cNvSpPr/>
          <p:nvPr/>
        </p:nvSpPr>
        <p:spPr>
          <a:xfrm>
            <a:off x="190500" y="190500"/>
            <a:ext cx="1181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Model Training &amp; Algorithms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6"/>
          <p:cNvSpPr/>
          <p:nvPr/>
        </p:nvSpPr>
        <p:spPr>
          <a:xfrm>
            <a:off x="514350" y="971550"/>
            <a:ext cx="13944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Eight regression models were evaluated for agricultural yield prediction, progressing from simple baselines to advanced ensemble techniques.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6"/>
          <p:cNvSpPr/>
          <p:nvPr/>
        </p:nvSpPr>
        <p:spPr>
          <a:xfrm>
            <a:off x="634901" y="1771650"/>
            <a:ext cx="382191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6B728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6B7280"/>
                </a:solidFill>
                <a:latin typeface="Arial"/>
                <a:ea typeface="Arial"/>
                <a:cs typeface="Arial"/>
                <a:sym typeface="Arial"/>
              </a:rPr>
              <a:t>Data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6"/>
          <p:cNvSpPr/>
          <p:nvPr/>
        </p:nvSpPr>
        <p:spPr>
          <a:xfrm>
            <a:off x="2484626" y="1771650"/>
            <a:ext cx="1116925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6B728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6B7280"/>
                </a:solidFill>
                <a:latin typeface="Arial"/>
                <a:ea typeface="Arial"/>
                <a:cs typeface="Arial"/>
                <a:sym typeface="Arial"/>
              </a:rPr>
              <a:t>Preprocessing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6"/>
          <p:cNvSpPr/>
          <p:nvPr/>
        </p:nvSpPr>
        <p:spPr>
          <a:xfrm>
            <a:off x="4995193" y="1771650"/>
            <a:ext cx="1268909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6B728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6B7280"/>
                </a:solidFill>
                <a:latin typeface="Arial"/>
                <a:ea typeface="Arial"/>
                <a:cs typeface="Arial"/>
                <a:sym typeface="Arial"/>
              </a:rPr>
              <a:t>Model Selection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6"/>
          <p:cNvSpPr/>
          <p:nvPr/>
        </p:nvSpPr>
        <p:spPr>
          <a:xfrm>
            <a:off x="7690411" y="1771650"/>
            <a:ext cx="1639312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CA8A04"/>
              </a:buClr>
              <a:buSzPts val="1050"/>
              <a:buFont typeface="Arial"/>
              <a:buNone/>
            </a:pPr>
            <a:r>
              <a:rPr b="1" i="0" lang="en-US" sz="1050" u="none" cap="none" strike="noStrike">
                <a:solidFill>
                  <a:srgbClr val="CA8A04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6"/>
          <p:cNvSpPr/>
          <p:nvPr/>
        </p:nvSpPr>
        <p:spPr>
          <a:xfrm>
            <a:off x="10795516" y="1771650"/>
            <a:ext cx="795099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6B7280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6B7280"/>
                </a:solidFill>
                <a:latin typeface="Arial"/>
                <a:ea typeface="Arial"/>
                <a:cs typeface="Arial"/>
                <a:sym typeface="Arial"/>
              </a:rPr>
              <a:t>Prediction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6"/>
          <p:cNvSpPr/>
          <p:nvPr/>
        </p:nvSpPr>
        <p:spPr>
          <a:xfrm>
            <a:off x="628650" y="2293711"/>
            <a:ext cx="2333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200"/>
              <a:buFont typeface="Arial"/>
              <a:buNone/>
            </a:pPr>
            <a:r>
              <a:rPr b="1" i="0" lang="en-US" sz="150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Dummy Regressor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6"/>
          <p:cNvSpPr/>
          <p:nvPr/>
        </p:nvSpPr>
        <p:spPr>
          <a:xfrm>
            <a:off x="400050" y="2757261"/>
            <a:ext cx="2562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3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Baseline model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6"/>
          <p:cNvSpPr/>
          <p:nvPr/>
        </p:nvSpPr>
        <p:spPr>
          <a:xfrm>
            <a:off x="3594554" y="2293711"/>
            <a:ext cx="23337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200"/>
              <a:buFont typeface="Arial"/>
              <a:buNone/>
            </a:pPr>
            <a:r>
              <a:rPr b="1" i="0" lang="en-US" sz="150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Linear Regression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6"/>
          <p:cNvSpPr/>
          <p:nvPr/>
        </p:nvSpPr>
        <p:spPr>
          <a:xfrm>
            <a:off x="3343275" y="2757261"/>
            <a:ext cx="3074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3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Linear relationship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6"/>
          <p:cNvSpPr/>
          <p:nvPr/>
        </p:nvSpPr>
        <p:spPr>
          <a:xfrm>
            <a:off x="6560457" y="2293711"/>
            <a:ext cx="2446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200"/>
              <a:buFont typeface="Arial"/>
              <a:buNone/>
            </a:pPr>
            <a:r>
              <a:rPr b="1" i="0" lang="en-US" sz="150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Ridge Regression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6"/>
          <p:cNvSpPr/>
          <p:nvPr/>
        </p:nvSpPr>
        <p:spPr>
          <a:xfrm>
            <a:off x="6286500" y="2757261"/>
            <a:ext cx="3074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3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L2 regularization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6"/>
          <p:cNvSpPr/>
          <p:nvPr/>
        </p:nvSpPr>
        <p:spPr>
          <a:xfrm>
            <a:off x="9500054" y="2305050"/>
            <a:ext cx="2333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200"/>
              <a:buFont typeface="Arial"/>
              <a:buNone/>
            </a:pPr>
            <a:r>
              <a:rPr b="1" i="0" lang="en-US" sz="150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Decision Tree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6"/>
          <p:cNvSpPr/>
          <p:nvPr/>
        </p:nvSpPr>
        <p:spPr>
          <a:xfrm>
            <a:off x="9229725" y="2757261"/>
            <a:ext cx="3074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3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Non-linear partitions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6"/>
          <p:cNvSpPr/>
          <p:nvPr/>
        </p:nvSpPr>
        <p:spPr>
          <a:xfrm>
            <a:off x="609600" y="3365954"/>
            <a:ext cx="23337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200"/>
              <a:buFont typeface="Arial"/>
              <a:buNone/>
            </a:pPr>
            <a:r>
              <a:rPr b="1" i="0" lang="en-US" sz="150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Random Forest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6"/>
          <p:cNvSpPr/>
          <p:nvPr/>
        </p:nvSpPr>
        <p:spPr>
          <a:xfrm>
            <a:off x="400050" y="3852182"/>
            <a:ext cx="2562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3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Ensemble trees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6"/>
          <p:cNvSpPr/>
          <p:nvPr/>
        </p:nvSpPr>
        <p:spPr>
          <a:xfrm>
            <a:off x="3533775" y="3388632"/>
            <a:ext cx="2446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200"/>
              <a:buFont typeface="Arial"/>
              <a:buNone/>
            </a:pPr>
            <a:r>
              <a:rPr b="1" i="0" lang="en-US" sz="150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Gradient Boosting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6" name="Google Shape;296;p6"/>
          <p:cNvSpPr/>
          <p:nvPr/>
        </p:nvSpPr>
        <p:spPr>
          <a:xfrm>
            <a:off x="3343275" y="3840843"/>
            <a:ext cx="3074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3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Sequential correction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6"/>
          <p:cNvSpPr/>
          <p:nvPr/>
        </p:nvSpPr>
        <p:spPr>
          <a:xfrm>
            <a:off x="6515100" y="3377293"/>
            <a:ext cx="24462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200"/>
              <a:buFont typeface="Arial"/>
              <a:buNone/>
            </a:pPr>
            <a:r>
              <a:rPr b="1" i="0" lang="en-US" sz="150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Hist. Gradient Boosting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8" name="Google Shape;298;p6"/>
          <p:cNvSpPr/>
          <p:nvPr/>
        </p:nvSpPr>
        <p:spPr>
          <a:xfrm>
            <a:off x="6286500" y="3840843"/>
            <a:ext cx="25623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3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Binned features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9" name="Google Shape;299;p6"/>
          <p:cNvSpPr/>
          <p:nvPr/>
        </p:nvSpPr>
        <p:spPr>
          <a:xfrm>
            <a:off x="9458325" y="3354614"/>
            <a:ext cx="2271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200"/>
              <a:buFont typeface="Arial"/>
              <a:buNone/>
            </a:pPr>
            <a:r>
              <a:rPr b="1" i="0" lang="en-US" sz="150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XGBoost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6"/>
          <p:cNvSpPr/>
          <p:nvPr/>
        </p:nvSpPr>
        <p:spPr>
          <a:xfrm>
            <a:off x="9229725" y="3840843"/>
            <a:ext cx="30747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3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Optimized boosting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6"/>
          <p:cNvSpPr/>
          <p:nvPr/>
        </p:nvSpPr>
        <p:spPr>
          <a:xfrm>
            <a:off x="733425" y="4664544"/>
            <a:ext cx="11315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854D0E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854D0E"/>
                </a:solidFill>
                <a:latin typeface="Arial"/>
                <a:ea typeface="Arial"/>
                <a:cs typeface="Arial"/>
                <a:sym typeface="Arial"/>
              </a:rPr>
              <a:t>Optimal Model: Gradient Boosting Regressor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6"/>
          <p:cNvSpPr/>
          <p:nvPr/>
        </p:nvSpPr>
        <p:spPr>
          <a:xfrm>
            <a:off x="666750" y="4969344"/>
            <a:ext cx="133044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Selected for its superior performance in capturing complex relationships within the agricultural data.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3" name="Google Shape;303;p6"/>
          <p:cNvSpPr/>
          <p:nvPr/>
        </p:nvSpPr>
        <p:spPr>
          <a:xfrm>
            <a:off x="190500" y="6600825"/>
            <a:ext cx="596913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Sri Lanka Agricultural Yield Prediction | Group FDM_MLB_G05 Mining Minds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09" name="Google Shape;309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7981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0" name="Google Shape;31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1" name="Google Shape;311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50" y="1038225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2" name="Google Shape;312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750" y="1466850"/>
            <a:ext cx="36702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3" name="Google Shape;313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536900" y="1657350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4" name="Google Shape;314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76250" y="285750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5" name="Google Shape;315;p7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60800" y="1466850"/>
            <a:ext cx="36702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6" name="Google Shape;316;p7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511951" y="1657350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7" name="Google Shape;317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451300" y="285750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8" name="Google Shape;318;p7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8235851" y="1466850"/>
            <a:ext cx="3670250" cy="1752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19" name="Google Shape;319;p7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1544151" y="1657350"/>
            <a:ext cx="171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0" name="Google Shape;320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8426351" y="2857500"/>
            <a:ext cx="133350" cy="133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1" name="Google Shape;321;p7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285750" y="3499304"/>
            <a:ext cx="228600" cy="228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2" name="Google Shape;322;p7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285750" y="3927929"/>
            <a:ext cx="3670249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3" name="Google Shape;323;p7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8625" y="4108904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4" name="Google Shape;324;p7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260800" y="3927929"/>
            <a:ext cx="3670249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5" name="Google Shape;325;p7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403675" y="4108904"/>
            <a:ext cx="200025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6" name="Google Shape;326;p7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8235851" y="3927929"/>
            <a:ext cx="3670249" cy="10096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7" name="Google Shape;327;p7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8378726" y="4108904"/>
            <a:ext cx="22860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8" name="Google Shape;328;p7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285750" y="5216072"/>
            <a:ext cx="11620499" cy="533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29" name="Google Shape;329;p7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438150" y="5397047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30" name="Google Shape;330;p7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0" y="6506936"/>
            <a:ext cx="12191996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7"/>
          <p:cNvSpPr/>
          <p:nvPr/>
        </p:nvSpPr>
        <p:spPr>
          <a:xfrm>
            <a:off x="190500" y="190500"/>
            <a:ext cx="1181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Accuracy &amp; Results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7"/>
          <p:cNvSpPr/>
          <p:nvPr/>
        </p:nvSpPr>
        <p:spPr>
          <a:xfrm>
            <a:off x="590550" y="1009650"/>
            <a:ext cx="11620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Performance Metrics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7"/>
          <p:cNvSpPr/>
          <p:nvPr/>
        </p:nvSpPr>
        <p:spPr>
          <a:xfrm>
            <a:off x="476250" y="1676400"/>
            <a:ext cx="652046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RMSE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4" name="Google Shape;334;p7"/>
          <p:cNvSpPr/>
          <p:nvPr/>
        </p:nvSpPr>
        <p:spPr>
          <a:xfrm>
            <a:off x="476250" y="2114550"/>
            <a:ext cx="32892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DC2626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DC2626"/>
                </a:solidFill>
                <a:latin typeface="Arial"/>
                <a:ea typeface="Arial"/>
                <a:cs typeface="Arial"/>
                <a:sym typeface="Arial"/>
              </a:rPr>
              <a:t>Lowest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p7"/>
          <p:cNvSpPr/>
          <p:nvPr/>
        </p:nvSpPr>
        <p:spPr>
          <a:xfrm>
            <a:off x="476250" y="2495550"/>
            <a:ext cx="328925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Error rate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6" name="Google Shape;336;p7"/>
          <p:cNvSpPr/>
          <p:nvPr/>
        </p:nvSpPr>
        <p:spPr>
          <a:xfrm>
            <a:off x="647700" y="2838450"/>
            <a:ext cx="3947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 Indicates high accuracy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7" name="Google Shape;337;p7"/>
          <p:cNvSpPr/>
          <p:nvPr/>
        </p:nvSpPr>
        <p:spPr>
          <a:xfrm>
            <a:off x="4451300" y="1676400"/>
            <a:ext cx="504527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MAE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8" name="Google Shape;338;p7"/>
          <p:cNvSpPr/>
          <p:nvPr/>
        </p:nvSpPr>
        <p:spPr>
          <a:xfrm>
            <a:off x="4451300" y="2114550"/>
            <a:ext cx="32892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CA8A04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CA8A04"/>
                </a:solidFill>
                <a:latin typeface="Arial"/>
                <a:ea typeface="Arial"/>
                <a:cs typeface="Arial"/>
                <a:sym typeface="Arial"/>
              </a:rPr>
              <a:t>Low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9" name="Google Shape;339;p7"/>
          <p:cNvSpPr/>
          <p:nvPr/>
        </p:nvSpPr>
        <p:spPr>
          <a:xfrm>
            <a:off x="4451300" y="2495550"/>
            <a:ext cx="328925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Average error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7"/>
          <p:cNvSpPr/>
          <p:nvPr/>
        </p:nvSpPr>
        <p:spPr>
          <a:xfrm>
            <a:off x="4622750" y="2838450"/>
            <a:ext cx="3947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 Small magnitude of errors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7"/>
          <p:cNvSpPr/>
          <p:nvPr/>
        </p:nvSpPr>
        <p:spPr>
          <a:xfrm>
            <a:off x="8426351" y="1676400"/>
            <a:ext cx="248603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R²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7"/>
          <p:cNvSpPr/>
          <p:nvPr/>
        </p:nvSpPr>
        <p:spPr>
          <a:xfrm>
            <a:off x="8426351" y="2114550"/>
            <a:ext cx="32892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2563EB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2563EB"/>
                </a:solidFill>
                <a:latin typeface="Arial"/>
                <a:ea typeface="Arial"/>
                <a:cs typeface="Arial"/>
                <a:sym typeface="Arial"/>
              </a:rPr>
              <a:t>High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7"/>
          <p:cNvSpPr/>
          <p:nvPr/>
        </p:nvSpPr>
        <p:spPr>
          <a:xfrm>
            <a:off x="8426351" y="2495550"/>
            <a:ext cx="328925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Variance explained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7"/>
          <p:cNvSpPr/>
          <p:nvPr/>
        </p:nvSpPr>
        <p:spPr>
          <a:xfrm>
            <a:off x="8597801" y="2838450"/>
            <a:ext cx="39471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4B5563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4B5563"/>
                </a:solidFill>
                <a:latin typeface="Arial"/>
                <a:ea typeface="Arial"/>
                <a:cs typeface="Arial"/>
                <a:sym typeface="Arial"/>
              </a:rPr>
              <a:t> Strong explanatory power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7"/>
          <p:cNvSpPr/>
          <p:nvPr/>
        </p:nvSpPr>
        <p:spPr>
          <a:xfrm>
            <a:off x="590550" y="3470729"/>
            <a:ext cx="11620500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Key Yield Factors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7"/>
          <p:cNvSpPr/>
          <p:nvPr/>
        </p:nvSpPr>
        <p:spPr>
          <a:xfrm>
            <a:off x="771525" y="4070804"/>
            <a:ext cx="2645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E40AF"/>
                </a:solidFill>
                <a:latin typeface="Arial"/>
                <a:ea typeface="Arial"/>
                <a:cs typeface="Arial"/>
                <a:sym typeface="Arial"/>
              </a:rPr>
              <a:t>Rainfall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7" name="Google Shape;347;p7"/>
          <p:cNvSpPr/>
          <p:nvPr/>
        </p:nvSpPr>
        <p:spPr>
          <a:xfrm>
            <a:off x="771525" y="4337504"/>
            <a:ext cx="31740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Strong predictor of yield outcomes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8" name="Google Shape;348;p7"/>
          <p:cNvSpPr/>
          <p:nvPr/>
        </p:nvSpPr>
        <p:spPr>
          <a:xfrm>
            <a:off x="4718000" y="4070804"/>
            <a:ext cx="30702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Fertilizer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9" name="Google Shape;349;p7"/>
          <p:cNvSpPr/>
          <p:nvPr/>
        </p:nvSpPr>
        <p:spPr>
          <a:xfrm>
            <a:off x="4718000" y="4337504"/>
            <a:ext cx="3070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Application amount impacts productivity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7"/>
          <p:cNvSpPr/>
          <p:nvPr/>
        </p:nvSpPr>
        <p:spPr>
          <a:xfrm>
            <a:off x="8721626" y="4070804"/>
            <a:ext cx="30417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854D0E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854D0E"/>
                </a:solidFill>
                <a:latin typeface="Arial"/>
                <a:ea typeface="Arial"/>
                <a:cs typeface="Arial"/>
                <a:sym typeface="Arial"/>
              </a:rPr>
              <a:t>Crop Type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7"/>
          <p:cNvSpPr/>
          <p:nvPr/>
        </p:nvSpPr>
        <p:spPr>
          <a:xfrm>
            <a:off x="8721626" y="4337504"/>
            <a:ext cx="30417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Different crops have varying yield potential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7"/>
          <p:cNvSpPr/>
          <p:nvPr/>
        </p:nvSpPr>
        <p:spPr>
          <a:xfrm>
            <a:off x="666750" y="5330372"/>
            <a:ext cx="1357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Results demonstrate the effectiveness of the Gradient Boosting approach for yield prediction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7"/>
          <p:cNvSpPr/>
          <p:nvPr/>
        </p:nvSpPr>
        <p:spPr>
          <a:xfrm>
            <a:off x="190500" y="6602186"/>
            <a:ext cx="59691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Sri Lanka Agricultural Yield Prediction | Group FDM_MLB_G05 Mining Minds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59" name="Google Shape;35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0" name="Google Shape;360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1" name="Google Shape;361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90500" y="914400"/>
            <a:ext cx="2022925" cy="234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2" name="Google Shape;362;p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308882" y="1116239"/>
            <a:ext cx="23812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3" name="Google Shape;363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900" y="225016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4" name="Google Shape;364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900" y="259306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5" name="Google Shape;365;p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42900" y="2935968"/>
            <a:ext cx="152400" cy="152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6" name="Google Shape;366;p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342900" y="4648200"/>
            <a:ext cx="3479750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67" name="Google Shape;367;p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0" y="6505575"/>
            <a:ext cx="121920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8"/>
          <p:cNvSpPr/>
          <p:nvPr/>
        </p:nvSpPr>
        <p:spPr>
          <a:xfrm>
            <a:off x="190500" y="190500"/>
            <a:ext cx="1181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Demonstration of Software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8"/>
          <p:cNvSpPr/>
          <p:nvPr/>
        </p:nvSpPr>
        <p:spPr>
          <a:xfrm>
            <a:off x="623207" y="1066800"/>
            <a:ext cx="1621800" cy="3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Streamlit</a:t>
            </a:r>
            <a:endParaRPr b="1" sz="1500">
              <a:solidFill>
                <a:srgbClr val="166534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Web Application</a:t>
            </a:r>
            <a:endParaRPr b="0" i="0" sz="1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8"/>
          <p:cNvSpPr/>
          <p:nvPr/>
        </p:nvSpPr>
        <p:spPr>
          <a:xfrm>
            <a:off x="297539" y="1703158"/>
            <a:ext cx="19134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Interactive interface for </a:t>
            </a:r>
            <a:endParaRPr b="0" i="0" sz="1200" u="none" cap="none" strike="noStrike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agricultural yield prediction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1" name="Google Shape;371;p8"/>
          <p:cNvSpPr/>
          <p:nvPr/>
        </p:nvSpPr>
        <p:spPr>
          <a:xfrm>
            <a:off x="571500" y="2196646"/>
            <a:ext cx="17889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User-friendly inputs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2" name="Google Shape;372;p8"/>
          <p:cNvSpPr/>
          <p:nvPr/>
        </p:nvSpPr>
        <p:spPr>
          <a:xfrm>
            <a:off x="571500" y="2539546"/>
            <a:ext cx="17076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Instant predictions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3" name="Google Shape;373;p8"/>
          <p:cNvSpPr/>
          <p:nvPr/>
        </p:nvSpPr>
        <p:spPr>
          <a:xfrm>
            <a:off x="571500" y="2882446"/>
            <a:ext cx="181410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Model transparency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8"/>
          <p:cNvSpPr/>
          <p:nvPr/>
        </p:nvSpPr>
        <p:spPr>
          <a:xfrm>
            <a:off x="190500" y="6600825"/>
            <a:ext cx="596913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Sri Lanka Agricultural Yield Prediction | Group FDM_MLB_G05 Mining Minds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5" name="Google Shape;375;p8"/>
          <p:cNvSpPr/>
          <p:nvPr/>
        </p:nvSpPr>
        <p:spPr>
          <a:xfrm>
            <a:off x="2313950" y="919475"/>
            <a:ext cx="9728100" cy="53742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UI to be added</a:t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1" name="Google Shape;381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2" name="Google Shape;382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0"/>
            <a:ext cx="12192000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3" name="Google Shape;383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5750" y="1009650"/>
            <a:ext cx="3721001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4" name="Google Shape;384;p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85750" y="1009650"/>
            <a:ext cx="3721001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5" name="Google Shape;385;p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38150" y="1162050"/>
            <a:ext cx="419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6" name="Google Shape;386;p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52450" y="1276350"/>
            <a:ext cx="1905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7" name="Google Shape;387;p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285750" y="2343150"/>
            <a:ext cx="372100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8" name="Google Shape;388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2060525" y="2419350"/>
            <a:ext cx="171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89" name="Google Shape;389;p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285750" y="2800350"/>
            <a:ext cx="3721001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0" name="Google Shape;390;p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438150" y="2952750"/>
            <a:ext cx="419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1" name="Google Shape;391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52450" y="3067050"/>
            <a:ext cx="1905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2" name="Google Shape;392;p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4235351" y="1009650"/>
            <a:ext cx="3721150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3" name="Google Shape;393;p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4235351" y="1009650"/>
            <a:ext cx="3721150" cy="133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4" name="Google Shape;394;p9"/>
          <p:cNvPicPr preferRelativeResize="0"/>
          <p:nvPr/>
        </p:nvPicPr>
        <p:blipFill rotWithShape="1">
          <a:blip r:embed="rId16">
            <a:alphaModFix/>
          </a:blip>
          <a:srcRect b="0" l="0" r="0" t="0"/>
          <a:stretch/>
        </p:blipFill>
        <p:spPr>
          <a:xfrm>
            <a:off x="4387751" y="1162050"/>
            <a:ext cx="419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5" name="Google Shape;395;p9"/>
          <p:cNvPicPr preferRelativeResize="0"/>
          <p:nvPr/>
        </p:nvPicPr>
        <p:blipFill rotWithShape="1">
          <a:blip r:embed="rId17">
            <a:alphaModFix/>
          </a:blip>
          <a:srcRect b="0" l="0" r="0" t="0"/>
          <a:stretch/>
        </p:blipFill>
        <p:spPr>
          <a:xfrm>
            <a:off x="4502051" y="1276350"/>
            <a:ext cx="1905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6" name="Google Shape;396;p9"/>
          <p:cNvPicPr preferRelativeResize="0"/>
          <p:nvPr/>
        </p:nvPicPr>
        <p:blipFill rotWithShape="1">
          <a:blip r:embed="rId18">
            <a:alphaModFix/>
          </a:blip>
          <a:srcRect b="0" l="0" r="0" t="0"/>
          <a:stretch/>
        </p:blipFill>
        <p:spPr>
          <a:xfrm>
            <a:off x="4235351" y="2343150"/>
            <a:ext cx="372115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7" name="Google Shape;397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6010126" y="2419350"/>
            <a:ext cx="171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8" name="Google Shape;398;p9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4235351" y="2800350"/>
            <a:ext cx="372115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399" name="Google Shape;399;p9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4387751" y="2952750"/>
            <a:ext cx="419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0" name="Google Shape;400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4502051" y="3067050"/>
            <a:ext cx="1905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1" name="Google Shape;401;p9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8185100" y="1009650"/>
            <a:ext cx="3721001" cy="3390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2" name="Google Shape;402;p9"/>
          <p:cNvPicPr preferRelativeResize="0"/>
          <p:nvPr/>
        </p:nvPicPr>
        <p:blipFill rotWithShape="1">
          <a:blip r:embed="rId22">
            <a:alphaModFix/>
          </a:blip>
          <a:srcRect b="0" l="0" r="0" t="0"/>
          <a:stretch/>
        </p:blipFill>
        <p:spPr>
          <a:xfrm>
            <a:off x="8185100" y="1009650"/>
            <a:ext cx="3721001" cy="1371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3" name="Google Shape;403;p9"/>
          <p:cNvPicPr preferRelativeResize="0"/>
          <p:nvPr/>
        </p:nvPicPr>
        <p:blipFill rotWithShape="1">
          <a:blip r:embed="rId23">
            <a:alphaModFix/>
          </a:blip>
          <a:srcRect b="0" l="0" r="0" t="0"/>
          <a:stretch/>
        </p:blipFill>
        <p:spPr>
          <a:xfrm>
            <a:off x="8337500" y="1181100"/>
            <a:ext cx="466725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4" name="Google Shape;404;p9"/>
          <p:cNvPicPr preferRelativeResize="0"/>
          <p:nvPr/>
        </p:nvPicPr>
        <p:blipFill rotWithShape="1">
          <a:blip r:embed="rId24">
            <a:alphaModFix/>
          </a:blip>
          <a:srcRect b="0" l="0" r="0" t="0"/>
          <a:stretch/>
        </p:blipFill>
        <p:spPr>
          <a:xfrm>
            <a:off x="8451800" y="1295400"/>
            <a:ext cx="238125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5" name="Google Shape;405;p9"/>
          <p:cNvPicPr preferRelativeResize="0"/>
          <p:nvPr/>
        </p:nvPicPr>
        <p:blipFill rotWithShape="1">
          <a:blip r:embed="rId25">
            <a:alphaModFix/>
          </a:blip>
          <a:srcRect b="0" l="0" r="0" t="0"/>
          <a:stretch/>
        </p:blipFill>
        <p:spPr>
          <a:xfrm>
            <a:off x="8185100" y="2381250"/>
            <a:ext cx="372100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6" name="Google Shape;406;p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9959876" y="2457450"/>
            <a:ext cx="171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7" name="Google Shape;407;p9"/>
          <p:cNvPicPr preferRelativeResize="0"/>
          <p:nvPr/>
        </p:nvPicPr>
        <p:blipFill rotWithShape="1">
          <a:blip r:embed="rId26">
            <a:alphaModFix/>
          </a:blip>
          <a:srcRect b="0" l="0" r="0" t="0"/>
          <a:stretch/>
        </p:blipFill>
        <p:spPr>
          <a:xfrm>
            <a:off x="8185100" y="2838450"/>
            <a:ext cx="3721001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8" name="Google Shape;408;p9"/>
          <p:cNvPicPr preferRelativeResize="0"/>
          <p:nvPr/>
        </p:nvPicPr>
        <p:blipFill rotWithShape="1">
          <a:blip r:embed="rId27">
            <a:alphaModFix/>
          </a:blip>
          <a:srcRect b="0" l="0" r="0" t="0"/>
          <a:stretch/>
        </p:blipFill>
        <p:spPr>
          <a:xfrm>
            <a:off x="8337500" y="2990850"/>
            <a:ext cx="419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09" name="Google Shape;409;p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8451800" y="3105150"/>
            <a:ext cx="190500" cy="2667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0" name="Google Shape;410;p9"/>
          <p:cNvPicPr preferRelativeResize="0"/>
          <p:nvPr/>
        </p:nvPicPr>
        <p:blipFill rotWithShape="1">
          <a:blip r:embed="rId28">
            <a:alphaModFix/>
          </a:blip>
          <a:srcRect b="0" l="0" r="0" t="0"/>
          <a:stretch/>
        </p:blipFill>
        <p:spPr>
          <a:xfrm>
            <a:off x="285750" y="4629150"/>
            <a:ext cx="11620500" cy="8001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1" name="Google Shape;411;p9"/>
          <p:cNvPicPr preferRelativeResize="0"/>
          <p:nvPr/>
        </p:nvPicPr>
        <p:blipFill rotWithShape="1">
          <a:blip r:embed="rId29">
            <a:alphaModFix/>
          </a:blip>
          <a:srcRect b="0" l="0" r="0" t="0"/>
          <a:stretch/>
        </p:blipFill>
        <p:spPr>
          <a:xfrm>
            <a:off x="438150" y="4876800"/>
            <a:ext cx="171450" cy="30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412" name="Google Shape;412;p9"/>
          <p:cNvPicPr preferRelativeResize="0"/>
          <p:nvPr/>
        </p:nvPicPr>
        <p:blipFill rotWithShape="1">
          <a:blip r:embed="rId30">
            <a:alphaModFix/>
          </a:blip>
          <a:srcRect b="0" l="0" r="0" t="0"/>
          <a:stretch/>
        </p:blipFill>
        <p:spPr>
          <a:xfrm>
            <a:off x="0" y="6505575"/>
            <a:ext cx="12192000" cy="352425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9"/>
          <p:cNvSpPr/>
          <p:nvPr/>
        </p:nvSpPr>
        <p:spPr>
          <a:xfrm>
            <a:off x="190500" y="190500"/>
            <a:ext cx="11811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250"/>
              <a:buFont typeface="Arial"/>
              <a:buNone/>
            </a:pPr>
            <a:r>
              <a:rPr b="1" i="0" lang="en-US" sz="22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Challenges &amp; Solutions</a:t>
            </a:r>
            <a:endParaRPr b="0" i="0" sz="22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4" name="Google Shape;414;p9"/>
          <p:cNvSpPr/>
          <p:nvPr/>
        </p:nvSpPr>
        <p:spPr>
          <a:xfrm>
            <a:off x="971550" y="1238250"/>
            <a:ext cx="17220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Missing Values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9"/>
          <p:cNvSpPr/>
          <p:nvPr/>
        </p:nvSpPr>
        <p:spPr>
          <a:xfrm>
            <a:off x="438150" y="1733550"/>
            <a:ext cx="34162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Inconsistent or missing data affected model training and reliability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9"/>
          <p:cNvSpPr/>
          <p:nvPr/>
        </p:nvSpPr>
        <p:spPr>
          <a:xfrm>
            <a:off x="971550" y="3028950"/>
            <a:ext cx="25548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Imputation Strategies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9"/>
          <p:cNvSpPr/>
          <p:nvPr/>
        </p:nvSpPr>
        <p:spPr>
          <a:xfrm>
            <a:off x="438150" y="3524250"/>
            <a:ext cx="409944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Median imputation for numeric features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9"/>
          <p:cNvSpPr/>
          <p:nvPr/>
        </p:nvSpPr>
        <p:spPr>
          <a:xfrm>
            <a:off x="438150" y="3752850"/>
            <a:ext cx="409944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Mode imputation for categoricals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9"/>
          <p:cNvSpPr/>
          <p:nvPr/>
        </p:nvSpPr>
        <p:spPr>
          <a:xfrm>
            <a:off x="438150" y="3981450"/>
            <a:ext cx="409944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"Missing" category for rare values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9"/>
          <p:cNvSpPr/>
          <p:nvPr/>
        </p:nvSpPr>
        <p:spPr>
          <a:xfrm>
            <a:off x="4921151" y="1238250"/>
            <a:ext cx="1590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Data Leakage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9"/>
          <p:cNvSpPr/>
          <p:nvPr/>
        </p:nvSpPr>
        <p:spPr>
          <a:xfrm>
            <a:off x="4387751" y="1733550"/>
            <a:ext cx="34163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Risk of overfitting due to improper data handling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9"/>
          <p:cNvSpPr/>
          <p:nvPr/>
        </p:nvSpPr>
        <p:spPr>
          <a:xfrm>
            <a:off x="4921151" y="3028950"/>
            <a:ext cx="2044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Feature Selection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9"/>
          <p:cNvSpPr/>
          <p:nvPr/>
        </p:nvSpPr>
        <p:spPr>
          <a:xfrm>
            <a:off x="4387751" y="3524250"/>
            <a:ext cx="40996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Careful selection of relevant features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9"/>
          <p:cNvSpPr/>
          <p:nvPr/>
        </p:nvSpPr>
        <p:spPr>
          <a:xfrm>
            <a:off x="4387751" y="3752850"/>
            <a:ext cx="40996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Removal of highly correlated features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9"/>
          <p:cNvSpPr/>
          <p:nvPr/>
        </p:nvSpPr>
        <p:spPr>
          <a:xfrm>
            <a:off x="8918525" y="1200150"/>
            <a:ext cx="2835300" cy="533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A3412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9A3412"/>
                </a:solidFill>
                <a:latin typeface="Arial"/>
                <a:ea typeface="Arial"/>
                <a:cs typeface="Arial"/>
                <a:sym typeface="Arial"/>
              </a:rPr>
              <a:t>Balance Accuracy &amp; Interpretability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9"/>
          <p:cNvSpPr/>
          <p:nvPr/>
        </p:nvSpPr>
        <p:spPr>
          <a:xfrm>
            <a:off x="4387751" y="3981450"/>
            <a:ext cx="409962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Use of pipelines to maintain consistency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9"/>
          <p:cNvSpPr/>
          <p:nvPr/>
        </p:nvSpPr>
        <p:spPr>
          <a:xfrm>
            <a:off x="8337500" y="1771650"/>
            <a:ext cx="3416201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Need to balance model complexity with practical understanding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9"/>
          <p:cNvSpPr/>
          <p:nvPr/>
        </p:nvSpPr>
        <p:spPr>
          <a:xfrm>
            <a:off x="8870900" y="3067050"/>
            <a:ext cx="15501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66534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66534"/>
                </a:solidFill>
                <a:latin typeface="Arial"/>
                <a:ea typeface="Arial"/>
                <a:cs typeface="Arial"/>
                <a:sym typeface="Arial"/>
              </a:rPr>
              <a:t>Model Tuning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9"/>
          <p:cNvSpPr/>
          <p:nvPr/>
        </p:nvSpPr>
        <p:spPr>
          <a:xfrm>
            <a:off x="8337500" y="3562350"/>
            <a:ext cx="409944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Optimized boosting models for accuracy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9"/>
          <p:cNvSpPr/>
          <p:nvPr/>
        </p:nvSpPr>
        <p:spPr>
          <a:xfrm>
            <a:off x="8337500" y="3790950"/>
            <a:ext cx="409944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Feature importance analysis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9"/>
          <p:cNvSpPr/>
          <p:nvPr/>
        </p:nvSpPr>
        <p:spPr>
          <a:xfrm>
            <a:off x="8337500" y="4019550"/>
            <a:ext cx="4099441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Char char="•"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Transparent model documentation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9"/>
          <p:cNvSpPr/>
          <p:nvPr/>
        </p:nvSpPr>
        <p:spPr>
          <a:xfrm>
            <a:off x="723900" y="4781550"/>
            <a:ext cx="10302925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5555"/>
              </a:lnSpc>
              <a:spcBef>
                <a:spcPts val="0"/>
              </a:spcBef>
              <a:spcAft>
                <a:spcPts val="0"/>
              </a:spcAft>
              <a:buClr>
                <a:srgbClr val="1E40AF"/>
              </a:buClr>
              <a:buSzPts val="1350"/>
              <a:buFont typeface="Arial"/>
              <a:buNone/>
            </a:pPr>
            <a:r>
              <a:rPr b="1" i="0" lang="en-US" sz="1350" u="none" cap="none" strike="noStrike">
                <a:solidFill>
                  <a:srgbClr val="1E40AF"/>
                </a:solidFill>
                <a:latin typeface="Arial"/>
                <a:ea typeface="Arial"/>
                <a:cs typeface="Arial"/>
                <a:sym typeface="Arial"/>
              </a:rPr>
              <a:t>Key Insight</a:t>
            </a:r>
            <a:endParaRPr b="0" i="0" sz="13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9"/>
          <p:cNvSpPr/>
          <p:nvPr/>
        </p:nvSpPr>
        <p:spPr>
          <a:xfrm>
            <a:off x="723900" y="5048250"/>
            <a:ext cx="12363510" cy="22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74151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Effective problem-solving framework identified and addressed key challenges, resulting in a robust and reliable yield prediction model.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9"/>
          <p:cNvSpPr/>
          <p:nvPr/>
        </p:nvSpPr>
        <p:spPr>
          <a:xfrm>
            <a:off x="190500" y="6600825"/>
            <a:ext cx="5969139" cy="1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4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50"/>
              <a:buFont typeface="Arial"/>
              <a:buNone/>
            </a:pPr>
            <a:r>
              <a:rPr b="0" i="0" lang="en-US" sz="10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Sri Lanka Agricultural Yield Prediction | Group FDM_MLB_G05 Mining Minds</a:t>
            </a:r>
            <a:endParaRPr b="0" i="0" sz="105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2025-10-04T16:53:40Z</dcterms:created>
  <dc:creator>PptxGenJS</dc:creator>
</cp:coreProperties>
</file>