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77" r:id="rId6"/>
    <p:sldId id="261" r:id="rId7"/>
    <p:sldId id="280" r:id="rId8"/>
    <p:sldId id="279" r:id="rId9"/>
    <p:sldId id="281" r:id="rId10"/>
    <p:sldId id="282" r:id="rId11"/>
    <p:sldId id="283" r:id="rId12"/>
    <p:sldId id="265" r:id="rId13"/>
    <p:sldId id="276" r:id="rId14"/>
    <p:sldId id="293" r:id="rId15"/>
    <p:sldId id="294" r:id="rId16"/>
    <p:sldId id="295" r:id="rId17"/>
    <p:sldId id="298" r:id="rId18"/>
    <p:sldId id="264" r:id="rId19"/>
    <p:sldId id="273" r:id="rId20"/>
    <p:sldId id="266" r:id="rId21"/>
    <p:sldId id="275" r:id="rId22"/>
    <p:sldId id="268" r:id="rId23"/>
    <p:sldId id="274" r:id="rId24"/>
    <p:sldId id="284" r:id="rId25"/>
    <p:sldId id="285" r:id="rId26"/>
    <p:sldId id="286" r:id="rId27"/>
    <p:sldId id="287" r:id="rId28"/>
    <p:sldId id="296" r:id="rId29"/>
    <p:sldId id="297" r:id="rId30"/>
    <p:sldId id="304" r:id="rId31"/>
    <p:sldId id="305" r:id="rId32"/>
    <p:sldId id="306" r:id="rId33"/>
    <p:sldId id="302" r:id="rId34"/>
    <p:sldId id="303" r:id="rId35"/>
    <p:sldId id="299" r:id="rId36"/>
    <p:sldId id="300" r:id="rId37"/>
    <p:sldId id="307" r:id="rId38"/>
    <p:sldId id="272"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D05D0-15A1-4A2E-B08A-244670669A24}" v="244" dt="2023-02-16T17:51:08.549"/>
    <p1510:client id="{359E3760-2F4D-4833-B37B-2DA03B64853E}" v="467" dt="2023-02-11T17:21:24.690"/>
    <p1510:client id="{365DF54D-ADA8-4787-ACAD-A7ABC42C2C5C}" v="482" dt="2023-02-15T18:23:58.490"/>
    <p1510:client id="{91FC6932-A125-4888-80CC-07F3B1FA04A6}" v="65" dt="2023-05-06T06:28:34.186"/>
    <p1510:client id="{9FF5791B-CE87-4204-85F3-8002D9BFF7F1}" v="16" dt="2023-05-17T15:56:57.089"/>
    <p1510:client id="{A4671DD9-1565-4A93-B88F-593DBB909945}" v="15" dt="2023-03-18T07:51:07.722"/>
    <p1510:client id="{ABAD2D9C-7E49-449B-958B-569921D0E280}" v="225" dt="2023-02-17T16:20:06.7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3173" autoAdjust="0"/>
  </p:normalViewPr>
  <p:slideViewPr>
    <p:cSldViewPr>
      <p:cViewPr varScale="1">
        <p:scale>
          <a:sx n="106" d="100"/>
          <a:sy n="106"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36867" y="209816"/>
            <a:ext cx="4270264" cy="1232535"/>
          </a:xfrm>
          <a:prstGeom prst="rect">
            <a:avLst/>
          </a:prstGeom>
        </p:spPr>
        <p:txBody>
          <a:bodyPr wrap="square" lIns="0" tIns="0" rIns="0" bIns="0">
            <a:spAutoFit/>
          </a:bodyPr>
          <a:lstStyle>
            <a:lvl1pPr>
              <a:defRPr sz="3950" b="0" i="0">
                <a:solidFill>
                  <a:schemeClr val="tx1"/>
                </a:solidFill>
                <a:latin typeface="Carlito"/>
                <a:cs typeface="Carlito"/>
              </a:defRPr>
            </a:lvl1pPr>
          </a:lstStyle>
          <a:p>
            <a:endParaRPr/>
          </a:p>
        </p:txBody>
      </p:sp>
      <p:sp>
        <p:nvSpPr>
          <p:cNvPr id="3" name="Holder 3"/>
          <p:cNvSpPr>
            <a:spLocks noGrp="1"/>
          </p:cNvSpPr>
          <p:nvPr>
            <p:ph type="body" idx="1"/>
          </p:nvPr>
        </p:nvSpPr>
        <p:spPr>
          <a:xfrm>
            <a:off x="489936" y="2002483"/>
            <a:ext cx="7935595" cy="45745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a:xfrm>
            <a:off x="8408472" y="6466748"/>
            <a:ext cx="230504" cy="177800"/>
          </a:xfrm>
          <a:prstGeom prst="rect">
            <a:avLst/>
          </a:prstGeom>
        </p:spPr>
        <p:txBody>
          <a:bodyPr wrap="square" lIns="0" tIns="0" rIns="0" bIns="0">
            <a:spAutoFit/>
          </a:bodyPr>
          <a:lstStyle>
            <a:lvl1pPr>
              <a:defRPr sz="1200" b="0" i="0">
                <a:solidFill>
                  <a:srgbClr val="878787"/>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2142" y="2133600"/>
            <a:ext cx="7450455" cy="3783087"/>
          </a:xfrm>
          <a:prstGeom prst="rect">
            <a:avLst/>
          </a:prstGeom>
        </p:spPr>
        <p:txBody>
          <a:bodyPr vert="horz" wrap="square" lIns="0" tIns="68580" rIns="0" bIns="0" rtlCol="0" anchor="t">
            <a:spAutoFit/>
          </a:bodyPr>
          <a:lstStyle/>
          <a:p>
            <a:pPr algn="ctr">
              <a:spcBef>
                <a:spcPts val="50"/>
              </a:spcBef>
            </a:pPr>
            <a:r>
              <a:rPr lang="en-AU" sz="2400" b="1" dirty="0">
                <a:latin typeface="Times New Roman"/>
                <a:ea typeface="+mn-lt"/>
                <a:cs typeface="+mn-lt"/>
              </a:rPr>
              <a:t>Design of Music Recommendation System Based on Facial Recognition</a:t>
            </a:r>
            <a:r>
              <a:rPr lang="en-AU" sz="2400" b="1" dirty="0">
                <a:effectLst/>
                <a:latin typeface="Times New Roman"/>
                <a:ea typeface="+mn-lt"/>
                <a:cs typeface="+mn-lt"/>
              </a:rPr>
              <a:t> using Mini-</a:t>
            </a:r>
            <a:r>
              <a:rPr lang="en-AU" sz="2400" b="1" dirty="0" err="1">
                <a:effectLst/>
                <a:latin typeface="Times New Roman"/>
                <a:ea typeface="+mn-lt"/>
                <a:cs typeface="+mn-lt"/>
              </a:rPr>
              <a:t>Xception</a:t>
            </a:r>
            <a:r>
              <a:rPr lang="en-AU" sz="2400" b="1" dirty="0">
                <a:effectLst/>
                <a:latin typeface="Times New Roman"/>
                <a:ea typeface="+mn-lt"/>
                <a:cs typeface="+mn-lt"/>
              </a:rPr>
              <a:t> CNN</a:t>
            </a:r>
            <a:r>
              <a:rPr lang="en-AU" sz="2400" b="1" dirty="0">
                <a:latin typeface="Times New Roman"/>
                <a:ea typeface="SimSun"/>
                <a:cs typeface="Times New Roman"/>
              </a:rPr>
              <a:t> </a:t>
            </a:r>
            <a:endParaRPr lang="en-IN" sz="2400" dirty="0">
              <a:effectLst/>
              <a:latin typeface="Times New Roman" panose="02020603050405020304" pitchFamily="18" charset="0"/>
              <a:ea typeface="SimSun" panose="02010600030101010101" pitchFamily="2" charset="-122"/>
              <a:cs typeface="Times New Roman"/>
            </a:endParaRPr>
          </a:p>
          <a:p>
            <a:pPr algn="just">
              <a:lnSpc>
                <a:spcPct val="100000"/>
              </a:lnSpc>
              <a:spcBef>
                <a:spcPts val="50"/>
              </a:spcBef>
            </a:pPr>
            <a:endParaRPr sz="2400" dirty="0">
              <a:latin typeface="Times New Roman"/>
              <a:cs typeface="Arial"/>
            </a:endParaRPr>
          </a:p>
          <a:p>
            <a:pPr marL="1293495" algn="just">
              <a:spcBef>
                <a:spcPts val="30"/>
              </a:spcBef>
            </a:pPr>
            <a:r>
              <a:rPr lang="en-US" sz="2400" b="1" spc="10" dirty="0">
                <a:latin typeface="Times New Roman"/>
                <a:cs typeface="Carlito"/>
              </a:rPr>
              <a:t> Chandan Singh (RA1911031010076)</a:t>
            </a:r>
          </a:p>
          <a:p>
            <a:pPr marL="1293495" algn="just">
              <a:spcBef>
                <a:spcPts val="30"/>
              </a:spcBef>
            </a:pPr>
            <a:r>
              <a:rPr lang="en-US" sz="2400" b="1" spc="10" dirty="0">
                <a:latin typeface="Times New Roman"/>
                <a:cs typeface="Carlito"/>
              </a:rPr>
              <a:t> V. </a:t>
            </a:r>
            <a:r>
              <a:rPr lang="en-US" sz="2400" b="1" spc="10" dirty="0" err="1">
                <a:latin typeface="Times New Roman"/>
                <a:cs typeface="Carlito"/>
              </a:rPr>
              <a:t>Himayanth</a:t>
            </a:r>
            <a:r>
              <a:rPr lang="en-US" sz="2400" b="1" spc="10" dirty="0">
                <a:latin typeface="Times New Roman"/>
                <a:cs typeface="Carlito"/>
              </a:rPr>
              <a:t> (RA1911031010088)</a:t>
            </a:r>
          </a:p>
          <a:p>
            <a:pPr marL="1293495" algn="just">
              <a:spcBef>
                <a:spcPts val="30"/>
              </a:spcBef>
            </a:pPr>
            <a:r>
              <a:rPr lang="en-US" sz="2400" b="1" spc="10" dirty="0">
                <a:latin typeface="Times New Roman"/>
                <a:cs typeface="Carlito"/>
              </a:rPr>
              <a:t>		BATCH ID:</a:t>
            </a:r>
          </a:p>
          <a:p>
            <a:pPr marL="1293495" marR="0" lvl="0" indent="0" algn="l" defTabSz="914400" rtl="0" eaLnBrk="1" fontAlgn="auto" latinLnBrk="0" hangingPunct="1">
              <a:lnSpc>
                <a:spcPct val="100000"/>
              </a:lnSpc>
              <a:spcBef>
                <a:spcPts val="30"/>
              </a:spcBef>
              <a:spcAft>
                <a:spcPts val="0"/>
              </a:spcAft>
              <a:buClrTx/>
              <a:buSzTx/>
              <a:buFontTx/>
              <a:buNone/>
              <a:tabLst/>
              <a:defRPr/>
            </a:pPr>
            <a:r>
              <a:rPr kumimoji="0" lang="en-US" sz="2400" b="1" i="0" u="none" strike="noStrike" kern="1200" cap="none" spc="10" normalizeH="0" baseline="0" noProof="0" dirty="0">
                <a:ln>
                  <a:noFill/>
                </a:ln>
                <a:solidFill>
                  <a:prstClr val="black"/>
                </a:solidFill>
                <a:effectLst/>
                <a:uLnTx/>
                <a:uFillTx/>
                <a:latin typeface="Times New Roman"/>
                <a:ea typeface="+mn-ea"/>
                <a:cs typeface="Carlito"/>
              </a:rPr>
              <a:t>		    NW291</a:t>
            </a:r>
            <a:r>
              <a:rPr lang="en-US" sz="2400" b="1" spc="10" dirty="0">
                <a:latin typeface="Times New Roman"/>
                <a:cs typeface="Carlito"/>
              </a:rPr>
              <a:t>		</a:t>
            </a:r>
          </a:p>
          <a:p>
            <a:pPr marL="1293495" algn="just">
              <a:spcBef>
                <a:spcPts val="30"/>
              </a:spcBef>
            </a:pPr>
            <a:r>
              <a:rPr lang="en-US" sz="2400" b="1" spc="10" dirty="0">
                <a:latin typeface="Times New Roman"/>
                <a:cs typeface="Carlito"/>
              </a:rPr>
              <a:t>                  </a:t>
            </a:r>
            <a:r>
              <a:rPr sz="2400" b="1" spc="10" dirty="0">
                <a:latin typeface="Times New Roman"/>
                <a:cs typeface="Carlito"/>
              </a:rPr>
              <a:t>Guide name</a:t>
            </a:r>
            <a:r>
              <a:rPr lang="en-US" sz="2400" b="1" spc="10" dirty="0">
                <a:latin typeface="Times New Roman"/>
                <a:cs typeface="Carlito"/>
              </a:rPr>
              <a:t>:</a:t>
            </a:r>
          </a:p>
          <a:p>
            <a:pPr marL="1293495" algn="just">
              <a:spcBef>
                <a:spcPts val="30"/>
              </a:spcBef>
            </a:pPr>
            <a:r>
              <a:rPr lang="en-US" sz="2400" b="1" spc="10" dirty="0">
                <a:latin typeface="Times New Roman"/>
                <a:cs typeface="Carlito"/>
              </a:rPr>
              <a:t>         </a:t>
            </a:r>
            <a:r>
              <a:rPr lang="en-US" sz="2400" b="1" spc="10" dirty="0">
                <a:latin typeface="Times New Roman"/>
                <a:ea typeface="+mn-lt"/>
                <a:cs typeface="+mn-lt"/>
              </a:rPr>
              <a:t>Dr. B. BALAKIRUTHIGA</a:t>
            </a:r>
          </a:p>
          <a:p>
            <a:pPr marL="1293495">
              <a:lnSpc>
                <a:spcPct val="100000"/>
              </a:lnSpc>
              <a:spcBef>
                <a:spcPts val="30"/>
              </a:spcBef>
            </a:pPr>
            <a:endParaRPr sz="2450" dirty="0">
              <a:latin typeface="Carlito"/>
              <a:cs typeface="Carlito"/>
            </a:endParaRPr>
          </a:p>
        </p:txBody>
      </p:sp>
      <p:sp>
        <p:nvSpPr>
          <p:cNvPr id="3" name="object 3"/>
          <p:cNvSpPr/>
          <p:nvPr/>
        </p:nvSpPr>
        <p:spPr>
          <a:xfrm>
            <a:off x="228599" y="553351"/>
            <a:ext cx="2237735" cy="7550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181350" y="473454"/>
            <a:ext cx="5444490" cy="1687641"/>
          </a:xfrm>
          <a:prstGeom prst="rect">
            <a:avLst/>
          </a:prstGeom>
        </p:spPr>
        <p:txBody>
          <a:bodyPr vert="horz" wrap="square" lIns="0" tIns="12700" rIns="0" bIns="0" rtlCol="0" anchor="t">
            <a:spAutoFit/>
          </a:bodyPr>
          <a:lstStyle/>
          <a:p>
            <a:pPr algn="ctr"/>
            <a:r>
              <a:rPr lang="en-US" b="1" spc="-15" dirty="0">
                <a:latin typeface="Times New Roman"/>
                <a:ea typeface="+mn-lt"/>
                <a:cs typeface="+mn-lt"/>
              </a:rPr>
              <a:t>SRM INSTITUTE OF SCIENCE AND TECHNOLOGY </a:t>
            </a:r>
            <a:endParaRPr lang="en-US" dirty="0">
              <a:latin typeface="Calibri"/>
              <a:ea typeface="+mn-lt"/>
              <a:cs typeface="+mn-lt"/>
            </a:endParaRPr>
          </a:p>
          <a:p>
            <a:pPr algn="ctr"/>
            <a:r>
              <a:rPr lang="en-US" b="1" spc="-15" dirty="0">
                <a:latin typeface="Times New Roman"/>
                <a:ea typeface="+mn-lt"/>
                <a:cs typeface="+mn-lt"/>
              </a:rPr>
              <a:t>COLLEGE OF ENGINEERING AND TECHNOLOGY </a:t>
            </a:r>
            <a:endParaRPr lang="en-US" dirty="0">
              <a:latin typeface="Calibri"/>
              <a:ea typeface="+mn-lt"/>
              <a:cs typeface="+mn-lt"/>
            </a:endParaRPr>
          </a:p>
          <a:p>
            <a:pPr algn="ctr"/>
            <a:r>
              <a:rPr lang="en-US" b="1" spc="-15" dirty="0">
                <a:latin typeface="Times New Roman"/>
                <a:ea typeface="+mn-lt"/>
                <a:cs typeface="+mn-lt"/>
              </a:rPr>
              <a:t>DEPARTMENT OF NETWORKING AND COMMUNICATIONS</a:t>
            </a:r>
            <a:endParaRPr lang="en-US" dirty="0">
              <a:latin typeface="Calibri"/>
              <a:ea typeface="+mn-lt"/>
              <a:cs typeface="+mn-lt"/>
            </a:endParaRPr>
          </a:p>
          <a:p>
            <a:pPr marL="498475" marR="492125" algn="ctr">
              <a:spcBef>
                <a:spcPts val="100"/>
              </a:spcBef>
            </a:pPr>
            <a:r>
              <a:rPr lang="en-US" b="1" spc="-15" dirty="0">
                <a:latin typeface="Times New Roman"/>
                <a:ea typeface="+mn-lt"/>
                <a:cs typeface="+mn-lt"/>
              </a:rPr>
              <a:t>18CSP109L - MAJOR PROJECT</a:t>
            </a:r>
            <a:endParaRPr lang="en-US" b="1" dirty="0">
              <a:latin typeface="Times New Roman"/>
              <a:ea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3B1FC3-1CD0-706B-5C04-95593C2286DD}"/>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1C363B65-CFF4-503D-6250-6538F98E5D8E}"/>
              </a:ext>
            </a:extLst>
          </p:cNvPr>
          <p:cNvGraphicFramePr>
            <a:graphicFrameLocks noGrp="1"/>
          </p:cNvGraphicFramePr>
          <p:nvPr>
            <p:extLst>
              <p:ext uri="{D42A27DB-BD31-4B8C-83A1-F6EECF244321}">
                <p14:modId xmlns:p14="http://schemas.microsoft.com/office/powerpoint/2010/main" val="2382673147"/>
              </p:ext>
            </p:extLst>
          </p:nvPr>
        </p:nvGraphicFramePr>
        <p:xfrm>
          <a:off x="304800" y="1295400"/>
          <a:ext cx="8349266" cy="549557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072075774"/>
                    </a:ext>
                  </a:extLst>
                </a:gridCol>
                <a:gridCol w="914400">
                  <a:extLst>
                    <a:ext uri="{9D8B030D-6E8A-4147-A177-3AD203B41FA5}">
                      <a16:colId xmlns:a16="http://schemas.microsoft.com/office/drawing/2014/main" val="2177772838"/>
                    </a:ext>
                  </a:extLst>
                </a:gridCol>
                <a:gridCol w="1600200">
                  <a:extLst>
                    <a:ext uri="{9D8B030D-6E8A-4147-A177-3AD203B41FA5}">
                      <a16:colId xmlns:a16="http://schemas.microsoft.com/office/drawing/2014/main" val="4250499006"/>
                    </a:ext>
                  </a:extLst>
                </a:gridCol>
                <a:gridCol w="2167466">
                  <a:extLst>
                    <a:ext uri="{9D8B030D-6E8A-4147-A177-3AD203B41FA5}">
                      <a16:colId xmlns:a16="http://schemas.microsoft.com/office/drawing/2014/main" val="187779459"/>
                    </a:ext>
                  </a:extLst>
                </a:gridCol>
                <a:gridCol w="1642534">
                  <a:extLst>
                    <a:ext uri="{9D8B030D-6E8A-4147-A177-3AD203B41FA5}">
                      <a16:colId xmlns:a16="http://schemas.microsoft.com/office/drawing/2014/main" val="712414883"/>
                    </a:ext>
                  </a:extLst>
                </a:gridCol>
                <a:gridCol w="1415066">
                  <a:extLst>
                    <a:ext uri="{9D8B030D-6E8A-4147-A177-3AD203B41FA5}">
                      <a16:colId xmlns:a16="http://schemas.microsoft.com/office/drawing/2014/main" val="1329897383"/>
                    </a:ext>
                  </a:extLst>
                </a:gridCol>
              </a:tblGrid>
              <a:tr h="630907">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Project </a:t>
                      </a:r>
                      <a:endParaRPr lang="en-IN">
                        <a:latin typeface="Times New Roman"/>
                      </a:endParaRPr>
                    </a:p>
                  </a:txBody>
                  <a:tcPr/>
                </a:tc>
                <a:tc>
                  <a:txBody>
                    <a:bodyPr/>
                    <a:lstStyle/>
                    <a:p>
                      <a:r>
                        <a:rPr lang="en-US" dirty="0">
                          <a:latin typeface="Times New Roman"/>
                        </a:rPr>
                        <a:t>Methodology </a:t>
                      </a:r>
                      <a:endParaRPr lang="en-IN">
                        <a:latin typeface="Times New Roman"/>
                      </a:endParaRPr>
                    </a:p>
                  </a:txBody>
                  <a:tcPr/>
                </a:tc>
                <a:tc>
                  <a:txBody>
                    <a:bodyPr/>
                    <a:lstStyle/>
                    <a:p>
                      <a:r>
                        <a:rPr lang="en-US" dirty="0">
                          <a:latin typeface="Times New Roman"/>
                        </a:rPr>
                        <a:t>Year and Journal</a:t>
                      </a:r>
                      <a:endParaRPr lang="en-IN">
                        <a:latin typeface="Times New Roman"/>
                      </a:endParaRPr>
                    </a:p>
                  </a:txBody>
                  <a:tcPr/>
                </a:tc>
                <a:tc>
                  <a:txBody>
                    <a:bodyPr/>
                    <a:lstStyle/>
                    <a:p>
                      <a:r>
                        <a:rPr lang="en-US" dirty="0">
                          <a:latin typeface="Times New Roman"/>
                        </a:rPr>
                        <a:t>Remark</a:t>
                      </a:r>
                      <a:endParaRPr lang="en-IN">
                        <a:latin typeface="Times New Roman"/>
                      </a:endParaRPr>
                    </a:p>
                  </a:txBody>
                  <a:tcPr/>
                </a:tc>
                <a:extLst>
                  <a:ext uri="{0D108BD9-81ED-4DB2-BD59-A6C34878D82A}">
                    <a16:rowId xmlns:a16="http://schemas.microsoft.com/office/drawing/2014/main" val="1301716298"/>
                  </a:ext>
                </a:extLst>
              </a:tr>
              <a:tr h="4855493">
                <a:tc>
                  <a:txBody>
                    <a:bodyPr/>
                    <a:lstStyle/>
                    <a:p>
                      <a:r>
                        <a:rPr lang="en-US" dirty="0">
                          <a:latin typeface="Times New Roman"/>
                        </a:rPr>
                        <a:t>5</a:t>
                      </a:r>
                      <a:endParaRPr lang="en-IN">
                        <a:latin typeface="Times New Roman"/>
                      </a:endParaRPr>
                    </a:p>
                  </a:txBody>
                  <a:tcPr/>
                </a:tc>
                <a:tc>
                  <a:txBody>
                    <a:bodyPr/>
                    <a:lstStyle/>
                    <a:p>
                      <a:r>
                        <a:rPr lang="en-IN" sz="1800" b="0" i="0" dirty="0">
                          <a:solidFill>
                            <a:schemeClr val="dk1"/>
                          </a:solidFill>
                          <a:effectLst/>
                          <a:latin typeface="Times New Roman"/>
                          <a:ea typeface="+mn-ea"/>
                          <a:cs typeface="+mn-cs"/>
                        </a:rPr>
                        <a:t>Chang, S. H., Abdul, A., Chen, J., &amp; Liao, H. Y. </a:t>
                      </a:r>
                      <a:endParaRPr lang="en-IN" dirty="0">
                        <a:latin typeface="Times New Roman"/>
                      </a:endParaRPr>
                    </a:p>
                  </a:txBody>
                  <a:tcPr/>
                </a:tc>
                <a:tc>
                  <a:txBody>
                    <a:bodyPr/>
                    <a:lstStyle/>
                    <a:p>
                      <a:r>
                        <a:rPr lang="en-US" dirty="0">
                          <a:latin typeface="Times New Roman"/>
                        </a:rPr>
                        <a:t>A personalized music recommendation system using convolutional neural networks approach</a:t>
                      </a:r>
                      <a:endParaRPr lang="en-IN" dirty="0">
                        <a:latin typeface="Times New Roman"/>
                      </a:endParaRPr>
                    </a:p>
                  </a:txBody>
                  <a:tcPr/>
                </a:tc>
                <a:tc>
                  <a:txBody>
                    <a:bodyPr/>
                    <a:lstStyle/>
                    <a:p>
                      <a:r>
                        <a:rPr lang="en-US" sz="1400" dirty="0">
                          <a:latin typeface="Times New Roman"/>
                        </a:rPr>
                        <a:t>In this paper , </a:t>
                      </a:r>
                      <a:r>
                        <a:rPr lang="en-US" sz="1400" b="0" i="0" dirty="0">
                          <a:solidFill>
                            <a:schemeClr val="dk1"/>
                          </a:solidFill>
                          <a:effectLst/>
                          <a:latin typeface="Times New Roman"/>
                          <a:ea typeface="+mn-ea"/>
                          <a:cs typeface="+mn-cs"/>
                        </a:rPr>
                        <a:t>a personalized music recommendation system (PMRS) based on the convolutional neural networks (CNN) approach.</a:t>
                      </a:r>
                    </a:p>
                    <a:p>
                      <a:r>
                        <a:rPr lang="en-US" sz="1400" b="0" i="0" dirty="0">
                          <a:solidFill>
                            <a:schemeClr val="dk1"/>
                          </a:solidFill>
                          <a:effectLst/>
                          <a:latin typeface="Times New Roman"/>
                          <a:ea typeface="+mn-ea"/>
                          <a:cs typeface="+mn-cs"/>
                        </a:rPr>
                        <a:t>In PMRS, they propose a collaborative filtering (CF) recommendation algorithm to combine the output of the CNN with the log files to recommend music to the user. The log file contains the history of all users who use the PMRS. The PMRS extracts the user's history from the log file and recommends music under each genre. They use the million song dataset (MSD) to evaluate the PMRS.</a:t>
                      </a:r>
                      <a:endParaRPr lang="en-IN" sz="1400" dirty="0">
                        <a:latin typeface="Times New Roman"/>
                      </a:endParaRPr>
                    </a:p>
                  </a:txBody>
                  <a:tcPr/>
                </a:tc>
                <a:tc>
                  <a:txBody>
                    <a:bodyPr/>
                    <a:lstStyle/>
                    <a:p>
                      <a:r>
                        <a:rPr lang="en-IN" sz="1400" b="0" i="0" dirty="0">
                          <a:solidFill>
                            <a:schemeClr val="dk1"/>
                          </a:solidFill>
                          <a:effectLst/>
                          <a:latin typeface="Times New Roman"/>
                          <a:ea typeface="+mn-ea"/>
                          <a:cs typeface="+mn-cs"/>
                        </a:rPr>
                        <a:t>Chang, S. H., Abdul, A., Chen, J., &amp; Liao, H. Y. (2018, April). A personalized music recommendation system using convolutional neural networks approach. In </a:t>
                      </a:r>
                      <a:r>
                        <a:rPr lang="en-IN" sz="1400" b="0" i="1" dirty="0">
                          <a:solidFill>
                            <a:schemeClr val="dk1"/>
                          </a:solidFill>
                          <a:effectLst/>
                          <a:latin typeface="Times New Roman"/>
                          <a:ea typeface="+mn-ea"/>
                          <a:cs typeface="+mn-cs"/>
                        </a:rPr>
                        <a:t>2018 IEEE International Conference on Applied System Invention (ICASI)</a:t>
                      </a:r>
                      <a:r>
                        <a:rPr lang="en-IN" sz="1400" b="0" i="0" dirty="0">
                          <a:solidFill>
                            <a:schemeClr val="dk1"/>
                          </a:solidFill>
                          <a:effectLst/>
                          <a:latin typeface="Times New Roman"/>
                          <a:ea typeface="+mn-ea"/>
                          <a:cs typeface="+mn-cs"/>
                        </a:rPr>
                        <a:t> (pp. 47-49). IEEE.</a:t>
                      </a:r>
                      <a:endParaRPr lang="en-IN" sz="1400" dirty="0">
                        <a:latin typeface="Times New Roman"/>
                      </a:endParaRPr>
                    </a:p>
                  </a:txBody>
                  <a:tcPr/>
                </a:tc>
                <a:tc>
                  <a:txBody>
                    <a:bodyPr/>
                    <a:lstStyle/>
                    <a:p>
                      <a:r>
                        <a:rPr lang="en-US" dirty="0">
                          <a:latin typeface="Times New Roman"/>
                        </a:rPr>
                        <a:t>Facial recognition system is not available</a:t>
                      </a:r>
                      <a:endParaRPr lang="en-IN" dirty="0">
                        <a:latin typeface="Times New Roman"/>
                      </a:endParaRPr>
                    </a:p>
                  </a:txBody>
                  <a:tcPr/>
                </a:tc>
                <a:extLst>
                  <a:ext uri="{0D108BD9-81ED-4DB2-BD59-A6C34878D82A}">
                    <a16:rowId xmlns:a16="http://schemas.microsoft.com/office/drawing/2014/main" val="2410551029"/>
                  </a:ext>
                </a:extLst>
              </a:tr>
            </a:tbl>
          </a:graphicData>
        </a:graphic>
      </p:graphicFrame>
      <p:sp>
        <p:nvSpPr>
          <p:cNvPr id="6" name="Title 5">
            <a:extLst>
              <a:ext uri="{FF2B5EF4-FFF2-40B4-BE49-F238E27FC236}">
                <a16:creationId xmlns:a16="http://schemas.microsoft.com/office/drawing/2014/main" id="{FC053CF9-C6D8-81A6-63ED-B9D4648413B4}"/>
              </a:ext>
            </a:extLst>
          </p:cNvPr>
          <p:cNvSpPr>
            <a:spLocks noGrp="1"/>
          </p:cNvSpPr>
          <p:nvPr>
            <p:ph type="title"/>
          </p:nvPr>
        </p:nvSpPr>
        <p:spPr/>
        <p:txBody>
          <a:bodyPr/>
          <a:lstStyle/>
          <a:p>
            <a:endParaRPr lang="en-US"/>
          </a:p>
        </p:txBody>
      </p:sp>
      <p:sp>
        <p:nvSpPr>
          <p:cNvPr id="5" name="object 3">
            <a:extLst>
              <a:ext uri="{FF2B5EF4-FFF2-40B4-BE49-F238E27FC236}">
                <a16:creationId xmlns:a16="http://schemas.microsoft.com/office/drawing/2014/main" id="{16694F37-EF35-DAD7-8D6C-9BAD04D42751}"/>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8179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DA7329-3AE8-255D-AB4C-0352EB5B72F0}"/>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9A2ED9C6-C7F4-8DB9-F05A-72D51599168F}"/>
              </a:ext>
            </a:extLst>
          </p:cNvPr>
          <p:cNvGraphicFramePr>
            <a:graphicFrameLocks noGrp="1"/>
          </p:cNvGraphicFramePr>
          <p:nvPr>
            <p:extLst>
              <p:ext uri="{D42A27DB-BD31-4B8C-83A1-F6EECF244321}">
                <p14:modId xmlns:p14="http://schemas.microsoft.com/office/powerpoint/2010/main" val="1846284420"/>
              </p:ext>
            </p:extLst>
          </p:nvPr>
        </p:nvGraphicFramePr>
        <p:xfrm>
          <a:off x="489936" y="1410662"/>
          <a:ext cx="7935595" cy="5237522"/>
        </p:xfrm>
        <a:graphic>
          <a:graphicData uri="http://schemas.openxmlformats.org/drawingml/2006/table">
            <a:tbl>
              <a:tblPr firstRow="1" bandRow="1">
                <a:tableStyleId>{5C22544A-7EE6-4342-B048-85BDC9FD1C3A}</a:tableStyleId>
              </a:tblPr>
              <a:tblGrid>
                <a:gridCol w="802476">
                  <a:extLst>
                    <a:ext uri="{9D8B030D-6E8A-4147-A177-3AD203B41FA5}">
                      <a16:colId xmlns:a16="http://schemas.microsoft.com/office/drawing/2014/main" val="156840182"/>
                    </a:ext>
                  </a:extLst>
                </a:gridCol>
                <a:gridCol w="917388">
                  <a:extLst>
                    <a:ext uri="{9D8B030D-6E8A-4147-A177-3AD203B41FA5}">
                      <a16:colId xmlns:a16="http://schemas.microsoft.com/office/drawing/2014/main" val="3121822186"/>
                    </a:ext>
                  </a:extLst>
                </a:gridCol>
                <a:gridCol w="1579204">
                  <a:extLst>
                    <a:ext uri="{9D8B030D-6E8A-4147-A177-3AD203B41FA5}">
                      <a16:colId xmlns:a16="http://schemas.microsoft.com/office/drawing/2014/main" val="2974918089"/>
                    </a:ext>
                  </a:extLst>
                </a:gridCol>
                <a:gridCol w="1783279">
                  <a:extLst>
                    <a:ext uri="{9D8B030D-6E8A-4147-A177-3AD203B41FA5}">
                      <a16:colId xmlns:a16="http://schemas.microsoft.com/office/drawing/2014/main" val="1328363425"/>
                    </a:ext>
                  </a:extLst>
                </a:gridCol>
                <a:gridCol w="1426624">
                  <a:extLst>
                    <a:ext uri="{9D8B030D-6E8A-4147-A177-3AD203B41FA5}">
                      <a16:colId xmlns:a16="http://schemas.microsoft.com/office/drawing/2014/main" val="2936721140"/>
                    </a:ext>
                  </a:extLst>
                </a:gridCol>
                <a:gridCol w="1426624">
                  <a:extLst>
                    <a:ext uri="{9D8B030D-6E8A-4147-A177-3AD203B41FA5}">
                      <a16:colId xmlns:a16="http://schemas.microsoft.com/office/drawing/2014/main" val="2409401846"/>
                    </a:ext>
                  </a:extLst>
                </a:gridCol>
              </a:tblGrid>
              <a:tr h="901540">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Paper</a:t>
                      </a:r>
                      <a:endParaRPr lang="en-IN">
                        <a:latin typeface="Times New Roman"/>
                      </a:endParaRPr>
                    </a:p>
                  </a:txBody>
                  <a:tcPr/>
                </a:tc>
                <a:tc>
                  <a:txBody>
                    <a:bodyPr/>
                    <a:lstStyle/>
                    <a:p>
                      <a:r>
                        <a:rPr lang="en-US" dirty="0">
                          <a:latin typeface="Times New Roman"/>
                        </a:rPr>
                        <a:t>Methodology </a:t>
                      </a:r>
                      <a:endParaRPr lang="en-IN">
                        <a:latin typeface="Times New Roman"/>
                      </a:endParaRPr>
                    </a:p>
                  </a:txBody>
                  <a:tcPr/>
                </a:tc>
                <a:tc>
                  <a:txBody>
                    <a:bodyPr/>
                    <a:lstStyle/>
                    <a:p>
                      <a:r>
                        <a:rPr lang="en-US" dirty="0">
                          <a:latin typeface="Times New Roman"/>
                        </a:rPr>
                        <a:t>Year and Journal</a:t>
                      </a:r>
                      <a:endParaRPr lang="en-IN">
                        <a:latin typeface="Times New Roman"/>
                      </a:endParaRPr>
                    </a:p>
                  </a:txBody>
                  <a:tcPr/>
                </a:tc>
                <a:tc>
                  <a:txBody>
                    <a:bodyPr/>
                    <a:lstStyle/>
                    <a:p>
                      <a:r>
                        <a:rPr lang="en-US" dirty="0">
                          <a:latin typeface="Times New Roman"/>
                        </a:rPr>
                        <a:t>Remark</a:t>
                      </a:r>
                      <a:endParaRPr lang="en-IN">
                        <a:latin typeface="Times New Roman"/>
                      </a:endParaRPr>
                    </a:p>
                  </a:txBody>
                  <a:tcPr/>
                </a:tc>
                <a:extLst>
                  <a:ext uri="{0D108BD9-81ED-4DB2-BD59-A6C34878D82A}">
                    <a16:rowId xmlns:a16="http://schemas.microsoft.com/office/drawing/2014/main" val="3495930359"/>
                  </a:ext>
                </a:extLst>
              </a:tr>
              <a:tr h="4335982">
                <a:tc>
                  <a:txBody>
                    <a:bodyPr/>
                    <a:lstStyle/>
                    <a:p>
                      <a:r>
                        <a:rPr lang="en-US" dirty="0">
                          <a:latin typeface="Times New Roman"/>
                        </a:rPr>
                        <a:t>6</a:t>
                      </a:r>
                      <a:endParaRPr lang="en-IN">
                        <a:latin typeface="Times New Roman"/>
                      </a:endParaRPr>
                    </a:p>
                  </a:txBody>
                  <a:tcPr/>
                </a:tc>
                <a:tc>
                  <a:txBody>
                    <a:bodyPr/>
                    <a:lstStyle/>
                    <a:p>
                      <a:r>
                        <a:rPr lang="en-US" sz="1800" b="0" i="0" dirty="0" err="1">
                          <a:solidFill>
                            <a:schemeClr val="dk1"/>
                          </a:solidFill>
                          <a:effectLst/>
                          <a:latin typeface="Times New Roman"/>
                          <a:ea typeface="+mn-ea"/>
                          <a:cs typeface="+mn-cs"/>
                        </a:rPr>
                        <a:t>Siritanawany</a:t>
                      </a:r>
                      <a:r>
                        <a:rPr lang="en-US" sz="1800" b="0" i="0" dirty="0">
                          <a:solidFill>
                            <a:schemeClr val="dk1"/>
                          </a:solidFill>
                          <a:effectLst/>
                          <a:latin typeface="Times New Roman"/>
                          <a:ea typeface="+mn-ea"/>
                          <a:cs typeface="+mn-cs"/>
                        </a:rPr>
                        <a:t>, P., &amp; Kotani, K.</a:t>
                      </a:r>
                      <a:endParaRPr lang="en-IN" dirty="0">
                        <a:latin typeface="Times New Roman"/>
                      </a:endParaRPr>
                    </a:p>
                  </a:txBody>
                  <a:tcPr/>
                </a:tc>
                <a:tc>
                  <a:txBody>
                    <a:bodyPr/>
                    <a:lstStyle/>
                    <a:p>
                      <a:r>
                        <a:rPr lang="en-IN" dirty="0">
                          <a:latin typeface="Times New Roman"/>
                        </a:rPr>
                        <a:t>Facial Expression Classification By Temporal Template Features </a:t>
                      </a:r>
                    </a:p>
                  </a:txBody>
                  <a:tcPr/>
                </a:tc>
                <a:tc>
                  <a:txBody>
                    <a:bodyPr/>
                    <a:lstStyle/>
                    <a:p>
                      <a:r>
                        <a:rPr lang="en-US" sz="1400" b="0" i="0" dirty="0">
                          <a:solidFill>
                            <a:schemeClr val="dk1"/>
                          </a:solidFill>
                          <a:effectLst/>
                          <a:latin typeface="Times New Roman"/>
                          <a:ea typeface="+mn-ea"/>
                          <a:cs typeface="+mn-cs"/>
                        </a:rPr>
                        <a:t>In this paper, we deal with the problem by modeling the temporal template from the facial image sequences by using Motion History Image (MHI) or Cumulative Change of Feature (CCF), then we apply these features into the conventional linear classifier (EMC) or non-linear classifiers (KEMC and KNN). </a:t>
                      </a:r>
                      <a:endParaRPr lang="en-IN" sz="1400">
                        <a:latin typeface="Times New Roman"/>
                      </a:endParaRPr>
                    </a:p>
                  </a:txBody>
                  <a:tcPr/>
                </a:tc>
                <a:tc>
                  <a:txBody>
                    <a:bodyPr/>
                    <a:lstStyle/>
                    <a:p>
                      <a:r>
                        <a:rPr lang="en-US" sz="1400" b="0" i="0" dirty="0" err="1">
                          <a:solidFill>
                            <a:schemeClr val="dk1"/>
                          </a:solidFill>
                          <a:effectLst/>
                          <a:latin typeface="Times New Roman"/>
                          <a:ea typeface="+mn-ea"/>
                          <a:cs typeface="+mn-cs"/>
                        </a:rPr>
                        <a:t>Siritanawany</a:t>
                      </a:r>
                      <a:r>
                        <a:rPr lang="en-US" sz="1400" b="0" i="0" dirty="0">
                          <a:solidFill>
                            <a:schemeClr val="dk1"/>
                          </a:solidFill>
                          <a:effectLst/>
                          <a:latin typeface="Times New Roman"/>
                          <a:ea typeface="+mn-ea"/>
                          <a:cs typeface="+mn-cs"/>
                        </a:rPr>
                        <a:t>, P., &amp; Kotani, K. (2018, September). Facial expression classification by temporal template features. In </a:t>
                      </a:r>
                      <a:r>
                        <a:rPr lang="en-US" sz="1400" b="0" i="1" dirty="0">
                          <a:solidFill>
                            <a:schemeClr val="dk1"/>
                          </a:solidFill>
                          <a:effectLst/>
                          <a:latin typeface="Times New Roman"/>
                          <a:ea typeface="+mn-ea"/>
                          <a:cs typeface="+mn-cs"/>
                        </a:rPr>
                        <a:t>2018,</a:t>
                      </a:r>
                    </a:p>
                    <a:p>
                      <a:r>
                        <a:rPr lang="en-US" sz="1400" b="0" i="1" dirty="0">
                          <a:solidFill>
                            <a:schemeClr val="dk1"/>
                          </a:solidFill>
                          <a:effectLst/>
                          <a:latin typeface="Times New Roman"/>
                          <a:ea typeface="+mn-ea"/>
                          <a:cs typeface="+mn-cs"/>
                        </a:rPr>
                        <a:t>Proceedings of the SICE Annual Conference (SICE)</a:t>
                      </a:r>
                      <a:r>
                        <a:rPr lang="en-US" sz="1400" b="0" i="0" dirty="0">
                          <a:solidFill>
                            <a:schemeClr val="dk1"/>
                          </a:solidFill>
                          <a:effectLst/>
                          <a:latin typeface="Times New Roman"/>
                          <a:ea typeface="+mn-ea"/>
                          <a:cs typeface="+mn-cs"/>
                        </a:rPr>
                        <a:t> (pp. 604-609). IEEE.</a:t>
                      </a:r>
                      <a:endParaRPr lang="en-IN" sz="1400" dirty="0">
                        <a:latin typeface="Times New Roman"/>
                      </a:endParaRPr>
                    </a:p>
                  </a:txBody>
                  <a:tcPr/>
                </a:tc>
                <a:tc>
                  <a:txBody>
                    <a:bodyPr/>
                    <a:lstStyle/>
                    <a:p>
                      <a:r>
                        <a:rPr lang="en-US" sz="1400" dirty="0">
                          <a:latin typeface="Times New Roman"/>
                        </a:rPr>
                        <a:t>Temporal template is that the performance can be corrupted by the head motion and shape deformation of face around the edge of face. </a:t>
                      </a:r>
                      <a:endParaRPr lang="en-IN" sz="1400" dirty="0">
                        <a:latin typeface="Times New Roman"/>
                      </a:endParaRPr>
                    </a:p>
                  </a:txBody>
                  <a:tcPr/>
                </a:tc>
                <a:extLst>
                  <a:ext uri="{0D108BD9-81ED-4DB2-BD59-A6C34878D82A}">
                    <a16:rowId xmlns:a16="http://schemas.microsoft.com/office/drawing/2014/main" val="4279114475"/>
                  </a:ext>
                </a:extLst>
              </a:tr>
            </a:tbl>
          </a:graphicData>
        </a:graphic>
      </p:graphicFrame>
      <p:sp>
        <p:nvSpPr>
          <p:cNvPr id="6" name="Title 5">
            <a:extLst>
              <a:ext uri="{FF2B5EF4-FFF2-40B4-BE49-F238E27FC236}">
                <a16:creationId xmlns:a16="http://schemas.microsoft.com/office/drawing/2014/main" id="{E2D0C71F-EBE7-1F7E-B74D-22FF83364E78}"/>
              </a:ext>
            </a:extLst>
          </p:cNvPr>
          <p:cNvSpPr>
            <a:spLocks noGrp="1"/>
          </p:cNvSpPr>
          <p:nvPr>
            <p:ph type="title"/>
          </p:nvPr>
        </p:nvSpPr>
        <p:spPr/>
        <p:txBody>
          <a:bodyPr/>
          <a:lstStyle/>
          <a:p>
            <a:endParaRPr lang="en-US"/>
          </a:p>
        </p:txBody>
      </p:sp>
      <p:sp>
        <p:nvSpPr>
          <p:cNvPr id="5" name="object 3">
            <a:extLst>
              <a:ext uri="{FF2B5EF4-FFF2-40B4-BE49-F238E27FC236}">
                <a16:creationId xmlns:a16="http://schemas.microsoft.com/office/drawing/2014/main" id="{05698FBE-DF4F-A367-A6A7-B2CA3A948001}"/>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502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3206" y="425985"/>
            <a:ext cx="6876776" cy="1031240"/>
          </a:xfrm>
          <a:prstGeom prst="rect">
            <a:avLst/>
          </a:prstGeom>
        </p:spPr>
        <p:txBody>
          <a:bodyPr vert="horz" wrap="square" lIns="0" tIns="12700" rIns="0" bIns="0" rtlCol="0" anchor="t">
            <a:spAutoFit/>
          </a:bodyPr>
          <a:lstStyle/>
          <a:p>
            <a:pPr marL="12700" marR="5080" indent="1979930">
              <a:spcBef>
                <a:spcPts val="100"/>
              </a:spcBef>
            </a:pPr>
            <a:r>
              <a:rPr lang="en-US" sz="3200" b="1" dirty="0">
                <a:latin typeface="Times New Roman"/>
                <a:cs typeface="Arial"/>
              </a:rPr>
              <a:t>Challenges and limitations in existing system</a:t>
            </a:r>
            <a:endParaRPr lang="en-US" sz="3200" b="1">
              <a:latin typeface="Times New Roman"/>
            </a:endParaRPr>
          </a:p>
        </p:txBody>
      </p:sp>
      <p:sp>
        <p:nvSpPr>
          <p:cNvPr id="3" name="object 3"/>
          <p:cNvSpPr/>
          <p:nvPr/>
        </p:nvSpPr>
        <p:spPr>
          <a:xfrm>
            <a:off x="142874" y="267601"/>
            <a:ext cx="2237735" cy="755013"/>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D6B56757-BEE7-0B39-B0D3-AEA76A782C8D}"/>
              </a:ext>
            </a:extLst>
          </p:cNvPr>
          <p:cNvSpPr txBox="1"/>
          <p:nvPr/>
        </p:nvSpPr>
        <p:spPr>
          <a:xfrm>
            <a:off x="601250" y="1665962"/>
            <a:ext cx="804588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b="1" dirty="0">
                <a:latin typeface="Times New Roman"/>
                <a:ea typeface="+mn-lt"/>
                <a:cs typeface="+mn-lt"/>
              </a:rPr>
              <a:t>Accuracy</a:t>
            </a:r>
            <a:r>
              <a:rPr lang="en-US" dirty="0">
                <a:latin typeface="Times New Roman"/>
                <a:ea typeface="+mn-lt"/>
                <a:cs typeface="+mn-lt"/>
              </a:rPr>
              <a:t>: One of the biggest challenges associated with facial recognition-based music recommendation systems is accuracy. While the Mini-</a:t>
            </a:r>
            <a:r>
              <a:rPr lang="en-US" dirty="0" err="1">
                <a:latin typeface="Times New Roman"/>
                <a:ea typeface="+mn-lt"/>
                <a:cs typeface="+mn-lt"/>
              </a:rPr>
              <a:t>Xception</a:t>
            </a:r>
            <a:r>
              <a:rPr lang="en-US" dirty="0">
                <a:latin typeface="Times New Roman"/>
                <a:ea typeface="+mn-lt"/>
                <a:cs typeface="+mn-lt"/>
              </a:rPr>
              <a:t> CNN architecture is designed to improve accuracy, there are still limitations to the technology.</a:t>
            </a:r>
          </a:p>
          <a:p>
            <a:pPr>
              <a:buFont typeface="Arial"/>
              <a:buChar char="•"/>
            </a:pPr>
            <a:r>
              <a:rPr lang="en-US" b="1" dirty="0">
                <a:latin typeface="Times New Roman"/>
                <a:ea typeface="+mn-lt"/>
                <a:cs typeface="+mn-lt"/>
              </a:rPr>
              <a:t>Limited dataset</a:t>
            </a:r>
            <a:r>
              <a:rPr lang="en-US" dirty="0">
                <a:latin typeface="Times New Roman"/>
                <a:ea typeface="+mn-lt"/>
                <a:cs typeface="+mn-lt"/>
              </a:rPr>
              <a:t>: Another limitation of the existing system is the size of the dataset. The accuracy of the system is largely dependent on the number and diversity of the images used to train the neural network.</a:t>
            </a:r>
          </a:p>
          <a:p>
            <a:pPr>
              <a:buFont typeface="Arial"/>
              <a:buChar char="•"/>
            </a:pPr>
            <a:r>
              <a:rPr lang="en-US" b="1" dirty="0">
                <a:latin typeface="Times New Roman"/>
                <a:ea typeface="+mn-lt"/>
                <a:cs typeface="+mn-lt"/>
              </a:rPr>
              <a:t>User privacy</a:t>
            </a:r>
            <a:r>
              <a:rPr lang="en-US" dirty="0">
                <a:latin typeface="Times New Roman"/>
                <a:ea typeface="+mn-lt"/>
                <a:cs typeface="+mn-lt"/>
              </a:rPr>
              <a:t>: Facial recognition-based music recommendation systems raise concerns about user privacy. Some users may be uncomfortable with the idea of a system analyzing their facial expressions to make music recommendations, particularly if they are not aware that their image is being used in this way.</a:t>
            </a:r>
            <a:endParaRPr lang="en-US" dirty="0">
              <a:latin typeface="Times New Roman"/>
              <a:cs typeface="Times New Roman"/>
            </a:endParaRPr>
          </a:p>
          <a:p>
            <a:pPr>
              <a:buFont typeface="Arial"/>
              <a:buChar char="•"/>
            </a:pPr>
            <a:r>
              <a:rPr lang="en-US" dirty="0">
                <a:latin typeface="Times New Roman"/>
                <a:ea typeface="+mn-lt"/>
                <a:cs typeface="+mn-lt"/>
              </a:rPr>
              <a:t>H</a:t>
            </a:r>
            <a:r>
              <a:rPr lang="en-US" b="1" dirty="0">
                <a:latin typeface="Times New Roman"/>
                <a:ea typeface="+mn-lt"/>
                <a:cs typeface="+mn-lt"/>
              </a:rPr>
              <a:t>ardware requirements</a:t>
            </a:r>
            <a:r>
              <a:rPr lang="en-US" dirty="0">
                <a:latin typeface="Times New Roman"/>
                <a:ea typeface="+mn-lt"/>
                <a:cs typeface="+mn-lt"/>
              </a:rPr>
              <a:t>: The Mini-</a:t>
            </a:r>
            <a:r>
              <a:rPr lang="en-US" dirty="0" err="1">
                <a:latin typeface="Times New Roman"/>
                <a:ea typeface="+mn-lt"/>
                <a:cs typeface="+mn-lt"/>
              </a:rPr>
              <a:t>Xception</a:t>
            </a:r>
            <a:r>
              <a:rPr lang="en-US" dirty="0">
                <a:latin typeface="Times New Roman"/>
                <a:ea typeface="+mn-lt"/>
                <a:cs typeface="+mn-lt"/>
              </a:rPr>
              <a:t> CNN architecture is a deep learning algorithm that requires significant computational power to run. This may limit the scalability of the system, particularly if it needs to be deployed on a large scale or across multiple devices.</a:t>
            </a:r>
          </a:p>
          <a:p>
            <a:pPr>
              <a:buFont typeface="Arial"/>
              <a:buChar char="•"/>
            </a:pPr>
            <a:r>
              <a:rPr lang="en-US" b="1" dirty="0">
                <a:latin typeface="Times New Roman"/>
                <a:ea typeface="+mn-lt"/>
                <a:cs typeface="+mn-lt"/>
              </a:rPr>
              <a:t>Unpredictable user behavior</a:t>
            </a:r>
            <a:r>
              <a:rPr lang="en-US" dirty="0">
                <a:latin typeface="Times New Roman"/>
                <a:ea typeface="+mn-lt"/>
                <a:cs typeface="+mn-lt"/>
              </a:rPr>
              <a:t>: Facial expressions can be influenced by a wide variety of factors, including external stimuli, personal experiences, and cultural differences. .</a:t>
            </a:r>
            <a:br>
              <a:rPr lang="en-US" dirty="0"/>
            </a:br>
            <a:endParaRPr lang="en-US" dirty="0">
              <a:latin typeface="Times New Roman"/>
              <a:cs typeface="Times New Roman"/>
            </a:endParaRPr>
          </a:p>
          <a:p>
            <a:pPr marL="285750" indent="-285750">
              <a:buFont typeface="Arial"/>
              <a:buChar char="•"/>
            </a:pPr>
            <a:endParaRPr lang="en-US" dirty="0">
              <a:latin typeface="Times New Roman"/>
              <a:ea typeface="Calibri"/>
              <a:cs typeface="Calibri"/>
            </a:endParaRPr>
          </a:p>
          <a:p>
            <a:pPr marL="285750" indent="-285750">
              <a:buFont typeface="Arial"/>
              <a:buChar char="•"/>
            </a:pPr>
            <a:endParaRPr lang="en-US" dirty="0">
              <a:latin typeface="Times New Roman"/>
              <a:ea typeface="Calibri"/>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81EA-6308-F2A0-CAAD-6A46C42B98FC}"/>
              </a:ext>
            </a:extLst>
          </p:cNvPr>
          <p:cNvSpPr>
            <a:spLocks noGrp="1"/>
          </p:cNvSpPr>
          <p:nvPr>
            <p:ph type="title"/>
          </p:nvPr>
        </p:nvSpPr>
        <p:spPr>
          <a:xfrm>
            <a:off x="2723997" y="574251"/>
            <a:ext cx="4270264" cy="492443"/>
          </a:xfrm>
        </p:spPr>
        <p:txBody>
          <a:bodyPr wrap="square" lIns="0" tIns="0" rIns="0" bIns="0" anchor="t">
            <a:spAutoFit/>
          </a:bodyPr>
          <a:lstStyle/>
          <a:p>
            <a:pPr algn="ctr"/>
            <a:r>
              <a:rPr lang="en-US" sz="3200" b="1" dirty="0">
                <a:latin typeface="Times New Roman"/>
              </a:rPr>
              <a:t>Objectives of the project</a:t>
            </a:r>
          </a:p>
        </p:txBody>
      </p:sp>
      <p:sp>
        <p:nvSpPr>
          <p:cNvPr id="5" name="Text Placeholder 4">
            <a:extLst>
              <a:ext uri="{FF2B5EF4-FFF2-40B4-BE49-F238E27FC236}">
                <a16:creationId xmlns:a16="http://schemas.microsoft.com/office/drawing/2014/main" id="{6EE56647-556B-8FDE-D043-B8327E6DA64C}"/>
              </a:ext>
            </a:extLst>
          </p:cNvPr>
          <p:cNvSpPr>
            <a:spLocks noGrp="1"/>
          </p:cNvSpPr>
          <p:nvPr>
            <p:ph type="body" idx="1"/>
          </p:nvPr>
        </p:nvSpPr>
        <p:spPr>
          <a:xfrm>
            <a:off x="420663" y="1794666"/>
            <a:ext cx="8113724" cy="5539978"/>
          </a:xfrm>
        </p:spPr>
        <p:txBody>
          <a:bodyPr wrap="square" lIns="0" tIns="0" rIns="0" bIns="0" anchor="t">
            <a:spAutoFit/>
          </a:bodyPr>
          <a:lstStyle/>
          <a:p>
            <a:pPr marL="285750" indent="-285750" algn="just">
              <a:buFont typeface="Arial,Sans-Serif"/>
              <a:buChar char="•"/>
            </a:pPr>
            <a:r>
              <a:rPr lang="en-US" sz="2000" dirty="0">
                <a:latin typeface="Times New Roman"/>
                <a:ea typeface="+mn-lt"/>
                <a:cs typeface="+mn-lt"/>
              </a:rPr>
              <a:t>The primary objective of this system is to provide a more personalized and engaging music listening experience for users, with the potential to increase user engagement with the platform. By using facial recognition to identify the user's emotional state, the system aims to provide music recommendations that are more relevant and meaningful to the user, and that can help to enhance their overall music listening experience.</a:t>
            </a:r>
          </a:p>
          <a:p>
            <a:pPr marL="285750" indent="-285750" algn="just">
              <a:buFont typeface="Arial,Sans-Serif"/>
              <a:buChar char="•"/>
            </a:pPr>
            <a:r>
              <a:rPr lang="en-US" sz="2000" dirty="0">
                <a:latin typeface="Times New Roman"/>
                <a:ea typeface="+mn-lt"/>
                <a:cs typeface="+mn-lt"/>
              </a:rPr>
              <a:t>In addition to providing personalized music recommendations, a secondary objective of this system may be to advance research in the field of affective computing, which is focused on developing computational models of human emotions and affective states. </a:t>
            </a:r>
          </a:p>
          <a:p>
            <a:pPr marL="285750" indent="-285750" algn="just">
              <a:buFont typeface="Arial,Sans-Serif"/>
              <a:buChar char="•"/>
            </a:pPr>
            <a:r>
              <a:rPr lang="en-US" sz="2000" dirty="0">
                <a:latin typeface="Times New Roman"/>
                <a:ea typeface="+mn-lt"/>
                <a:cs typeface="+mn-lt"/>
              </a:rPr>
              <a:t>By analyzing facial expressions and identifying patterns that correspond to different emotional states, this system may contribute to our understanding of how emotions are expressed and recognized in human communication.</a:t>
            </a:r>
          </a:p>
          <a:p>
            <a:pPr algn="just"/>
            <a:endParaRPr lang="en-US" sz="2000" dirty="0">
              <a:latin typeface="Times New Roman"/>
              <a:ea typeface="+mn-lt"/>
              <a:cs typeface="+mn-lt"/>
            </a:endParaRPr>
          </a:p>
          <a:p>
            <a:pPr algn="just"/>
            <a:endParaRPr lang="en-US" sz="2000" dirty="0">
              <a:latin typeface="Times New Roman"/>
              <a:ea typeface="+mn-lt"/>
              <a:cs typeface="+mn-lt"/>
            </a:endParaRPr>
          </a:p>
          <a:p>
            <a:pPr algn="just"/>
            <a:endParaRPr lang="en-US" sz="2000" dirty="0">
              <a:latin typeface="Times New Roman"/>
              <a:ea typeface="+mn-lt"/>
              <a:cs typeface="+mn-lt"/>
            </a:endParaRPr>
          </a:p>
          <a:p>
            <a:endParaRPr lang="en-IN" sz="2000" dirty="0">
              <a:latin typeface="Times New Roman"/>
              <a:cs typeface="Calibri"/>
            </a:endParaRPr>
          </a:p>
          <a:p>
            <a:endParaRPr lang="en-IN" sz="2000" dirty="0">
              <a:latin typeface="Times New Roman"/>
              <a:cs typeface="Calibri"/>
            </a:endParaRPr>
          </a:p>
        </p:txBody>
      </p:sp>
      <p:sp>
        <p:nvSpPr>
          <p:cNvPr id="4" name="object 3">
            <a:extLst>
              <a:ext uri="{FF2B5EF4-FFF2-40B4-BE49-F238E27FC236}">
                <a16:creationId xmlns:a16="http://schemas.microsoft.com/office/drawing/2014/main" id="{4C51433B-B2F4-11CF-3A20-FD187944B622}"/>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2040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DD2D-C7A9-2EC4-A762-916C1753EE9F}"/>
              </a:ext>
            </a:extLst>
          </p:cNvPr>
          <p:cNvSpPr>
            <a:spLocks noGrp="1"/>
          </p:cNvSpPr>
          <p:nvPr>
            <p:ph type="title"/>
          </p:nvPr>
        </p:nvSpPr>
        <p:spPr>
          <a:xfrm>
            <a:off x="2516036" y="566076"/>
            <a:ext cx="5507276" cy="984885"/>
          </a:xfrm>
        </p:spPr>
        <p:txBody>
          <a:bodyPr wrap="square" lIns="0" tIns="0" rIns="0" bIns="0" anchor="t">
            <a:spAutoFit/>
          </a:bodyPr>
          <a:lstStyle/>
          <a:p>
            <a:r>
              <a:rPr lang="en-US" sz="3200" b="1" dirty="0">
                <a:latin typeface="Times New Roman"/>
              </a:rPr>
              <a:t>Innovation idea of the project</a:t>
            </a:r>
            <a:br>
              <a:rPr lang="en-US" sz="3200" b="1" dirty="0">
                <a:latin typeface="Times New Roman"/>
              </a:rPr>
            </a:br>
            <a:endParaRPr lang="en-US" sz="3200" b="1" dirty="0">
              <a:latin typeface="Times New Roman"/>
            </a:endParaRPr>
          </a:p>
        </p:txBody>
      </p:sp>
      <p:sp>
        <p:nvSpPr>
          <p:cNvPr id="3" name="Text Placeholder 2">
            <a:extLst>
              <a:ext uri="{FF2B5EF4-FFF2-40B4-BE49-F238E27FC236}">
                <a16:creationId xmlns:a16="http://schemas.microsoft.com/office/drawing/2014/main" id="{072CCE8F-E077-FB96-A0D8-9301B39C525E}"/>
              </a:ext>
            </a:extLst>
          </p:cNvPr>
          <p:cNvSpPr>
            <a:spLocks noGrp="1"/>
          </p:cNvSpPr>
          <p:nvPr>
            <p:ph type="body" idx="1"/>
          </p:nvPr>
        </p:nvSpPr>
        <p:spPr>
          <a:xfrm>
            <a:off x="410767" y="1854041"/>
            <a:ext cx="7935595" cy="4985980"/>
          </a:xfrm>
        </p:spPr>
        <p:txBody>
          <a:bodyPr wrap="square" lIns="0" tIns="0" rIns="0" bIns="0" anchor="t">
            <a:spAutoFit/>
          </a:bodyPr>
          <a:lstStyle/>
          <a:p>
            <a:pPr marL="285750" indent="-285750" algn="just">
              <a:buFont typeface="Arial"/>
              <a:buChar char="•"/>
            </a:pPr>
            <a:r>
              <a:rPr lang="en-US" dirty="0">
                <a:latin typeface="Times New Roman"/>
                <a:ea typeface="+mn-lt"/>
                <a:cs typeface="+mn-lt"/>
              </a:rPr>
              <a:t>The innovation idea for a Music Recommendation System Based on Facial Recognition using Mini-</a:t>
            </a:r>
            <a:r>
              <a:rPr lang="en-US" dirty="0" err="1">
                <a:latin typeface="Times New Roman"/>
                <a:ea typeface="+mn-lt"/>
                <a:cs typeface="+mn-lt"/>
              </a:rPr>
              <a:t>Xception</a:t>
            </a:r>
            <a:r>
              <a:rPr lang="en-US" dirty="0">
                <a:latin typeface="Times New Roman"/>
                <a:ea typeface="+mn-lt"/>
                <a:cs typeface="+mn-lt"/>
              </a:rPr>
              <a:t> CNN is to integrate other forms of user data and feedback to improve the accuracy of the music recommendations. Specifically, the system could incorporate information on the user's recent listening history, preferred genres, and favorite artists to better contextualize their current emotional state and provide more personalized recommendations.</a:t>
            </a:r>
          </a:p>
          <a:p>
            <a:pPr marL="285750" indent="-285750" algn="just">
              <a:buFont typeface="Arial"/>
              <a:buChar char="•"/>
            </a:pPr>
            <a:r>
              <a:rPr lang="en-US" dirty="0">
                <a:latin typeface="Times New Roman"/>
                <a:ea typeface="+mn-lt"/>
                <a:cs typeface="+mn-lt"/>
              </a:rPr>
              <a:t>For example, if the user is currently expressing a sad or melancholic facial expression, the system could recommend songs that are not only emotionally appropriate but also fall within the user's preferred genres and artists. This could be accomplished through the use of collaborative filtering techniques and machine learning algorithms that analyze the user's listening history, social media activity, and other behavioral data.</a:t>
            </a:r>
          </a:p>
          <a:p>
            <a:pPr marL="285750" indent="-285750" algn="just">
              <a:buFont typeface="Arial"/>
              <a:buChar char="•"/>
            </a:pPr>
            <a:r>
              <a:rPr lang="en-US" dirty="0">
                <a:latin typeface="Times New Roman"/>
                <a:ea typeface="+mn-lt"/>
                <a:cs typeface="+mn-lt"/>
              </a:rPr>
              <a:t>Additionally, the system could allow for user feedback on the accuracy of the music recommendations, such as by allowing users to rate the relevance of the recommended songs or provide feedback on the accuracy of the facial recognition algorithm. This feedback could be used to further train and refine the Mini-</a:t>
            </a:r>
            <a:r>
              <a:rPr lang="en-US" dirty="0" err="1">
                <a:latin typeface="Times New Roman"/>
                <a:ea typeface="+mn-lt"/>
                <a:cs typeface="+mn-lt"/>
              </a:rPr>
              <a:t>Xception</a:t>
            </a:r>
            <a:r>
              <a:rPr lang="en-US" dirty="0">
                <a:latin typeface="Times New Roman"/>
                <a:ea typeface="+mn-lt"/>
                <a:cs typeface="+mn-lt"/>
              </a:rPr>
              <a:t> CNN algorithm, improving the overall accuracy of the system over time.</a:t>
            </a:r>
            <a:endParaRPr lang="en-US" dirty="0">
              <a:latin typeface="Times New Roman"/>
              <a:cs typeface="Calibri"/>
            </a:endParaRPr>
          </a:p>
          <a:p>
            <a:pPr marL="285750" indent="-285750">
              <a:buFont typeface="Arial"/>
              <a:buChar char="•"/>
            </a:pPr>
            <a:endParaRPr lang="en-US" dirty="0">
              <a:cs typeface="Calibri"/>
            </a:endParaRPr>
          </a:p>
        </p:txBody>
      </p:sp>
      <p:sp>
        <p:nvSpPr>
          <p:cNvPr id="5" name="object 3">
            <a:extLst>
              <a:ext uri="{FF2B5EF4-FFF2-40B4-BE49-F238E27FC236}">
                <a16:creationId xmlns:a16="http://schemas.microsoft.com/office/drawing/2014/main" id="{9475A774-C0B2-BBDF-D131-6F4462B60D05}"/>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288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CA3A-7610-79A3-6162-F7E47C616B10}"/>
              </a:ext>
            </a:extLst>
          </p:cNvPr>
          <p:cNvSpPr>
            <a:spLocks noGrp="1"/>
          </p:cNvSpPr>
          <p:nvPr>
            <p:ph type="title"/>
          </p:nvPr>
        </p:nvSpPr>
        <p:spPr>
          <a:xfrm>
            <a:off x="2516036" y="457219"/>
            <a:ext cx="6457302" cy="492443"/>
          </a:xfrm>
        </p:spPr>
        <p:txBody>
          <a:bodyPr wrap="square" lIns="0" tIns="0" rIns="0" bIns="0" anchor="t">
            <a:spAutoFit/>
          </a:bodyPr>
          <a:lstStyle/>
          <a:p>
            <a:r>
              <a:rPr lang="en-US" sz="3200" b="1" dirty="0">
                <a:latin typeface="Times New Roman"/>
              </a:rPr>
              <a:t>Scope and application of the project</a:t>
            </a:r>
          </a:p>
        </p:txBody>
      </p:sp>
      <p:sp>
        <p:nvSpPr>
          <p:cNvPr id="3" name="Text Placeholder 2">
            <a:extLst>
              <a:ext uri="{FF2B5EF4-FFF2-40B4-BE49-F238E27FC236}">
                <a16:creationId xmlns:a16="http://schemas.microsoft.com/office/drawing/2014/main" id="{D400F514-28BE-B502-92AD-984FDF0BFA7D}"/>
              </a:ext>
            </a:extLst>
          </p:cNvPr>
          <p:cNvSpPr>
            <a:spLocks noGrp="1"/>
          </p:cNvSpPr>
          <p:nvPr>
            <p:ph type="body" idx="1"/>
          </p:nvPr>
        </p:nvSpPr>
        <p:spPr>
          <a:xfrm>
            <a:off x="569105" y="1299860"/>
            <a:ext cx="8143413" cy="5876353"/>
          </a:xfrm>
        </p:spPr>
        <p:txBody>
          <a:bodyPr wrap="square" lIns="0" tIns="0" rIns="0" bIns="0" anchor="t">
            <a:spAutoFit/>
          </a:bodyPr>
          <a:lstStyle/>
          <a:p>
            <a:pPr algn="l">
              <a:buFont typeface="Arial"/>
              <a:buChar char="•"/>
            </a:pPr>
            <a:r>
              <a:rPr lang="en-US" b="1" dirty="0">
                <a:latin typeface="Times New Roman"/>
                <a:ea typeface="+mn-lt"/>
                <a:cs typeface="+mn-lt"/>
              </a:rPr>
              <a:t>Music streaming platforms</a:t>
            </a:r>
            <a:r>
              <a:rPr lang="en-US" dirty="0">
                <a:latin typeface="Times New Roman"/>
                <a:ea typeface="+mn-lt"/>
                <a:cs typeface="+mn-lt"/>
              </a:rPr>
              <a:t>: Music recommendation systems based on facial recognition using Mini-</a:t>
            </a:r>
            <a:r>
              <a:rPr lang="en-US" dirty="0" err="1">
                <a:latin typeface="Times New Roman"/>
                <a:ea typeface="+mn-lt"/>
                <a:cs typeface="+mn-lt"/>
              </a:rPr>
              <a:t>Xception</a:t>
            </a:r>
            <a:r>
              <a:rPr lang="en-US" dirty="0">
                <a:latin typeface="Times New Roman"/>
                <a:ea typeface="+mn-lt"/>
                <a:cs typeface="+mn-lt"/>
              </a:rPr>
              <a:t> CNN could be integrated into popular music streaming platforms such as Spotify, Apple Music, and Tidal to provide more personalized and engaging music recommendations for users.</a:t>
            </a:r>
            <a:endParaRPr lang="en-US">
              <a:latin typeface="Times New Roman"/>
              <a:cs typeface="Calibri"/>
            </a:endParaRPr>
          </a:p>
          <a:p>
            <a:pPr algn="l">
              <a:buFont typeface="Arial"/>
              <a:buChar char="•"/>
            </a:pPr>
            <a:r>
              <a:rPr lang="en-US" b="1" dirty="0">
                <a:latin typeface="Times New Roman"/>
                <a:ea typeface="+mn-lt"/>
                <a:cs typeface="+mn-lt"/>
              </a:rPr>
              <a:t>Retail and marketing</a:t>
            </a:r>
            <a:r>
              <a:rPr lang="en-US" dirty="0">
                <a:latin typeface="Times New Roman"/>
                <a:ea typeface="+mn-lt"/>
                <a:cs typeface="+mn-lt"/>
              </a:rPr>
              <a:t>: The technology could also be used in retail and marketing settings to provide music recommendations that are tailored to the current emotional state of the consumer. This could be particularly useful for marketing campaigns that aim to evoke a particular emotion or feeling in consumers.</a:t>
            </a:r>
            <a:endParaRPr lang="en-US">
              <a:latin typeface="Times New Roman"/>
              <a:cs typeface="Times New Roman"/>
            </a:endParaRPr>
          </a:p>
          <a:p>
            <a:pPr algn="l">
              <a:buFont typeface="Arial"/>
              <a:buChar char="•"/>
            </a:pPr>
            <a:r>
              <a:rPr lang="en-US" b="1" dirty="0">
                <a:latin typeface="Times New Roman"/>
                <a:ea typeface="+mn-lt"/>
                <a:cs typeface="+mn-lt"/>
              </a:rPr>
              <a:t>Mental health and wellness</a:t>
            </a:r>
            <a:r>
              <a:rPr lang="en-US" dirty="0">
                <a:latin typeface="Times New Roman"/>
                <a:ea typeface="+mn-lt"/>
                <a:cs typeface="+mn-lt"/>
              </a:rPr>
              <a:t>: Music recommendation systems based on facial recognition could be used in mental health and wellness settings to help individuals manage their emotional state. For example, the technology could be integrated into apps or online platforms that offer meditation or therapy services.</a:t>
            </a:r>
            <a:endParaRPr lang="en-US">
              <a:latin typeface="Times New Roman"/>
              <a:cs typeface="Times New Roman"/>
            </a:endParaRPr>
          </a:p>
          <a:p>
            <a:pPr algn="l">
              <a:buFont typeface="Arial"/>
              <a:buChar char="•"/>
            </a:pPr>
            <a:r>
              <a:rPr lang="en-US" b="1" dirty="0">
                <a:latin typeface="Times New Roman"/>
                <a:ea typeface="+mn-lt"/>
                <a:cs typeface="+mn-lt"/>
              </a:rPr>
              <a:t>Entertainment and gaming</a:t>
            </a:r>
            <a:r>
              <a:rPr lang="en-US" dirty="0">
                <a:latin typeface="Times New Roman"/>
                <a:ea typeface="+mn-lt"/>
                <a:cs typeface="+mn-lt"/>
              </a:rPr>
              <a:t>: Music recommendation systems could also be used in entertainment and gaming settings to provide more personalized and immersive experiences for users. For example, a game could use the technology to dynamically adjust the game's soundtrack based on the emotional state of the player.</a:t>
            </a:r>
            <a:endParaRPr lang="en-US">
              <a:latin typeface="Times New Roman"/>
              <a:cs typeface="Times New Roman"/>
            </a:endParaRPr>
          </a:p>
          <a:p>
            <a:pPr algn="l">
              <a:buFont typeface="Arial"/>
              <a:buChar char="•"/>
            </a:pPr>
            <a:r>
              <a:rPr lang="en-US" b="1" dirty="0">
                <a:latin typeface="Times New Roman"/>
                <a:ea typeface="+mn-lt"/>
                <a:cs typeface="+mn-lt"/>
              </a:rPr>
              <a:t>Research and development</a:t>
            </a:r>
            <a:r>
              <a:rPr lang="en-US" dirty="0">
                <a:latin typeface="Times New Roman"/>
                <a:ea typeface="+mn-lt"/>
                <a:cs typeface="+mn-lt"/>
              </a:rPr>
              <a:t>: The technology could be used in research and development settings to better understand the relationship between facial expressions and emotional states. This could have applications in fields such as psychology, neuroscience, and affective computing.</a:t>
            </a:r>
            <a:endParaRPr lang="en-US">
              <a:latin typeface="Times New Roman"/>
              <a:cs typeface="Times New Roman"/>
            </a:endParaRPr>
          </a:p>
          <a:p>
            <a:pPr marL="285750" indent="-285750">
              <a:buFont typeface="Arial"/>
              <a:buChar char="•"/>
            </a:pPr>
            <a:endParaRPr lang="en-US" dirty="0">
              <a:latin typeface="Times New Roman"/>
              <a:cs typeface="Calibri"/>
            </a:endParaRPr>
          </a:p>
        </p:txBody>
      </p:sp>
      <p:sp>
        <p:nvSpPr>
          <p:cNvPr id="5" name="object 3">
            <a:extLst>
              <a:ext uri="{FF2B5EF4-FFF2-40B4-BE49-F238E27FC236}">
                <a16:creationId xmlns:a16="http://schemas.microsoft.com/office/drawing/2014/main" id="{DE9E20ED-76C5-4155-6D53-EEEC3C367ECE}"/>
              </a:ext>
            </a:extLst>
          </p:cNvPr>
          <p:cNvSpPr/>
          <p:nvPr/>
        </p:nvSpPr>
        <p:spPr>
          <a:xfrm>
            <a:off x="131506" y="326596"/>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209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6774-80FC-E88A-6160-D80A4DDACEDE}"/>
              </a:ext>
            </a:extLst>
          </p:cNvPr>
          <p:cNvSpPr>
            <a:spLocks noGrp="1"/>
          </p:cNvSpPr>
          <p:nvPr>
            <p:ph type="title"/>
          </p:nvPr>
        </p:nvSpPr>
        <p:spPr>
          <a:xfrm>
            <a:off x="2743200" y="381000"/>
            <a:ext cx="5573027" cy="492443"/>
          </a:xfrm>
        </p:spPr>
        <p:txBody>
          <a:bodyPr wrap="square" lIns="0" tIns="0" rIns="0" bIns="0" anchor="t">
            <a:spAutoFit/>
          </a:bodyPr>
          <a:lstStyle/>
          <a:p>
            <a:r>
              <a:rPr lang="en-US" sz="3200" b="1" dirty="0">
                <a:latin typeface="Times New Roman"/>
              </a:rPr>
              <a:t>ARCHITECTURE DIAGRAM</a:t>
            </a:r>
          </a:p>
        </p:txBody>
      </p:sp>
      <p:sp>
        <p:nvSpPr>
          <p:cNvPr id="3" name="Text Placeholder 2">
            <a:extLst>
              <a:ext uri="{FF2B5EF4-FFF2-40B4-BE49-F238E27FC236}">
                <a16:creationId xmlns:a16="http://schemas.microsoft.com/office/drawing/2014/main" id="{DC215D65-0112-BD0F-7F54-C6742C06D8E4}"/>
              </a:ext>
            </a:extLst>
          </p:cNvPr>
          <p:cNvSpPr>
            <a:spLocks noGrp="1"/>
          </p:cNvSpPr>
          <p:nvPr>
            <p:ph type="body" idx="1"/>
          </p:nvPr>
        </p:nvSpPr>
        <p:spPr/>
        <p:txBody>
          <a:bodyPr/>
          <a:lstStyle/>
          <a:p>
            <a:endParaRPr lang="en-US"/>
          </a:p>
        </p:txBody>
      </p:sp>
      <p:sp>
        <p:nvSpPr>
          <p:cNvPr id="5" name="object 3">
            <a:extLst>
              <a:ext uri="{FF2B5EF4-FFF2-40B4-BE49-F238E27FC236}">
                <a16:creationId xmlns:a16="http://schemas.microsoft.com/office/drawing/2014/main" id="{5B37AD9E-1C5C-E622-799D-D38533D889ED}"/>
              </a:ext>
            </a:extLst>
          </p:cNvPr>
          <p:cNvSpPr/>
          <p:nvPr/>
        </p:nvSpPr>
        <p:spPr>
          <a:xfrm>
            <a:off x="171090" y="217739"/>
            <a:ext cx="2237735" cy="755013"/>
          </a:xfrm>
          <a:prstGeom prst="rect">
            <a:avLst/>
          </a:prstGeom>
          <a:blipFill>
            <a:blip r:embed="rId2" cstate="print"/>
            <a:stretch>
              <a:fillRect/>
            </a:stretch>
          </a:blipFill>
        </p:spPr>
        <p:txBody>
          <a:bodyPr wrap="square" lIns="0" tIns="0" rIns="0" bIns="0" rtlCol="0"/>
          <a:lstStyle/>
          <a:p>
            <a:endParaRPr/>
          </a:p>
        </p:txBody>
      </p:sp>
      <p:pic>
        <p:nvPicPr>
          <p:cNvPr id="7" name="image21.jpeg">
            <a:extLst>
              <a:ext uri="{FF2B5EF4-FFF2-40B4-BE49-F238E27FC236}">
                <a16:creationId xmlns:a16="http://schemas.microsoft.com/office/drawing/2014/main" id="{5B993CCB-17D4-4AFF-883C-8F361A7F5D4A}"/>
              </a:ext>
            </a:extLst>
          </p:cNvPr>
          <p:cNvPicPr>
            <a:picLocks noChangeAspect="1"/>
          </p:cNvPicPr>
          <p:nvPr/>
        </p:nvPicPr>
        <p:blipFill>
          <a:blip r:embed="rId3" cstate="print"/>
          <a:stretch>
            <a:fillRect/>
          </a:stretch>
        </p:blipFill>
        <p:spPr>
          <a:xfrm>
            <a:off x="1524000" y="1371600"/>
            <a:ext cx="6019800" cy="5268661"/>
          </a:xfrm>
          <a:prstGeom prst="rect">
            <a:avLst/>
          </a:prstGeom>
        </p:spPr>
      </p:pic>
    </p:spTree>
    <p:extLst>
      <p:ext uri="{BB962C8B-B14F-4D97-AF65-F5344CB8AC3E}">
        <p14:creationId xmlns:p14="http://schemas.microsoft.com/office/powerpoint/2010/main" val="427108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27B29D-DBDC-C155-01C1-21B6D53F1183}"/>
              </a:ext>
            </a:extLst>
          </p:cNvPr>
          <p:cNvSpPr>
            <a:spLocks noGrp="1"/>
          </p:cNvSpPr>
          <p:nvPr>
            <p:ph type="body" idx="1"/>
          </p:nvPr>
        </p:nvSpPr>
        <p:spPr>
          <a:xfrm>
            <a:off x="440456" y="1666016"/>
            <a:ext cx="8074140" cy="4708981"/>
          </a:xfrm>
        </p:spPr>
        <p:txBody>
          <a:bodyPr wrap="square" lIns="0" tIns="0" rIns="0" bIns="0" anchor="t">
            <a:spAutoFit/>
          </a:bodyPr>
          <a:lstStyle/>
          <a:p>
            <a:pPr marL="285750" indent="-285750" algn="l">
              <a:buFont typeface="Arial"/>
              <a:buChar char="•"/>
            </a:pPr>
            <a:r>
              <a:rPr lang="en-US" dirty="0">
                <a:latin typeface="Times New Roman"/>
                <a:ea typeface="+mn-lt"/>
                <a:cs typeface="+mn-lt"/>
              </a:rPr>
              <a:t>In this architecture, the system begins by receiving user input in the form of a facial image or video. The facial recognition module then processes this input and extracts relevant features such as facial landmarks, expressions, and emotions. This data is then passed to the emotional state recognition module, which uses Mini-</a:t>
            </a:r>
            <a:r>
              <a:rPr lang="en-US" dirty="0" err="1">
                <a:latin typeface="Times New Roman"/>
                <a:ea typeface="+mn-lt"/>
                <a:cs typeface="+mn-lt"/>
              </a:rPr>
              <a:t>Xception</a:t>
            </a:r>
            <a:r>
              <a:rPr lang="en-US" dirty="0">
                <a:latin typeface="Times New Roman"/>
                <a:ea typeface="+mn-lt"/>
                <a:cs typeface="+mn-lt"/>
              </a:rPr>
              <a:t> CNN to analyze the facial features and determine the user's current emotional state.</a:t>
            </a:r>
            <a:endParaRPr lang="en-US">
              <a:latin typeface="Times New Roman"/>
              <a:cs typeface="Calibri"/>
            </a:endParaRPr>
          </a:p>
          <a:p>
            <a:pPr marL="285750" indent="-285750" algn="l">
              <a:buFont typeface="Arial"/>
              <a:buChar char="•"/>
            </a:pPr>
            <a:endParaRPr lang="en-US" dirty="0">
              <a:latin typeface="Times New Roman"/>
              <a:ea typeface="+mn-lt"/>
              <a:cs typeface="+mn-lt"/>
            </a:endParaRPr>
          </a:p>
          <a:p>
            <a:pPr marL="285750" indent="-285750" algn="l">
              <a:buFont typeface="Arial"/>
              <a:buChar char="•"/>
            </a:pPr>
            <a:r>
              <a:rPr lang="en-US" dirty="0">
                <a:latin typeface="Times New Roman"/>
                <a:ea typeface="+mn-lt"/>
                <a:cs typeface="+mn-lt"/>
              </a:rPr>
              <a:t>Based on the emotional state recognition output, the music recommendation engine generates a set of recommended songs or playlists that match the user's current mood. This engine could use various recommendation algorithms such as collaborative filtering, content-based filtering, or hybrid approaches to provide personalized music recommendations.</a:t>
            </a:r>
            <a:endParaRPr lang="en-US">
              <a:latin typeface="Times New Roman"/>
              <a:cs typeface="Calibri"/>
            </a:endParaRPr>
          </a:p>
          <a:p>
            <a:pPr marL="285750" indent="-285750" algn="l">
              <a:buFont typeface="Arial"/>
              <a:buChar char="•"/>
            </a:pPr>
            <a:endParaRPr lang="en-US" dirty="0">
              <a:latin typeface="Times New Roman"/>
              <a:ea typeface="+mn-lt"/>
              <a:cs typeface="+mn-lt"/>
            </a:endParaRPr>
          </a:p>
          <a:p>
            <a:pPr marL="285750" indent="-285750" algn="l">
              <a:buFont typeface="Arial"/>
              <a:buChar char="•"/>
            </a:pPr>
            <a:r>
              <a:rPr lang="en-US" dirty="0">
                <a:latin typeface="Times New Roman"/>
                <a:ea typeface="+mn-lt"/>
                <a:cs typeface="+mn-lt"/>
              </a:rPr>
              <a:t>Finally, the system outputs the recommended music to the user, which they can then listen to through their preferred music streaming service or application. The system could also collect feedback from the user on the accuracy of the recommendations, which could be used to improve the system over time.</a:t>
            </a:r>
            <a:endParaRPr lang="en-US">
              <a:latin typeface="Times New Roman"/>
              <a:cs typeface="Calibri"/>
            </a:endParaRPr>
          </a:p>
          <a:p>
            <a:endParaRPr lang="en-US" dirty="0">
              <a:latin typeface="Times New Roman"/>
              <a:cs typeface="Calibri"/>
            </a:endParaRPr>
          </a:p>
        </p:txBody>
      </p:sp>
      <p:sp>
        <p:nvSpPr>
          <p:cNvPr id="5" name="object 3">
            <a:extLst>
              <a:ext uri="{FF2B5EF4-FFF2-40B4-BE49-F238E27FC236}">
                <a16:creationId xmlns:a16="http://schemas.microsoft.com/office/drawing/2014/main" id="{B6BE6706-3F73-E22A-41CE-745BAF8EFE1E}"/>
              </a:ext>
            </a:extLst>
          </p:cNvPr>
          <p:cNvSpPr/>
          <p:nvPr/>
        </p:nvSpPr>
        <p:spPr>
          <a:xfrm>
            <a:off x="161194" y="277116"/>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1109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381" y="554985"/>
            <a:ext cx="4966019" cy="505267"/>
          </a:xfrm>
          <a:prstGeom prst="rect">
            <a:avLst/>
          </a:prstGeom>
        </p:spPr>
        <p:txBody>
          <a:bodyPr vert="horz" wrap="square" lIns="0" tIns="12700" rIns="0" bIns="0" rtlCol="0" anchor="t">
            <a:spAutoFit/>
          </a:bodyPr>
          <a:lstStyle/>
          <a:p>
            <a:pPr marL="12700">
              <a:spcBef>
                <a:spcPts val="100"/>
              </a:spcBef>
            </a:pPr>
            <a:r>
              <a:rPr sz="3200" b="1" spc="-15" dirty="0">
                <a:latin typeface="Times New Roman"/>
              </a:rPr>
              <a:t>P</a:t>
            </a:r>
            <a:r>
              <a:rPr lang="en-IN" sz="3200" b="1" spc="-15" dirty="0">
                <a:latin typeface="Times New Roman"/>
              </a:rPr>
              <a:t>ROPOSED</a:t>
            </a:r>
            <a:r>
              <a:rPr lang="en-US" sz="3200" b="1" spc="-80" dirty="0">
                <a:latin typeface="Times New Roman"/>
              </a:rPr>
              <a:t> ALGORITHM</a:t>
            </a:r>
            <a:endParaRPr lang="en-US" sz="3200" b="1" spc="-10" dirty="0">
              <a:latin typeface="Times New Roman"/>
            </a:endParaRPr>
          </a:p>
        </p:txBody>
      </p:sp>
      <p:sp>
        <p:nvSpPr>
          <p:cNvPr id="3" name="object 3"/>
          <p:cNvSpPr txBox="1"/>
          <p:nvPr/>
        </p:nvSpPr>
        <p:spPr>
          <a:xfrm>
            <a:off x="438290" y="1716805"/>
            <a:ext cx="8044180" cy="4101123"/>
          </a:xfrm>
          <a:prstGeom prst="rect">
            <a:avLst/>
          </a:prstGeom>
        </p:spPr>
        <p:txBody>
          <a:bodyPr vert="horz" wrap="square" lIns="0" tIns="48260" rIns="0" bIns="0" rtlCol="0" anchor="t">
            <a:spAutoFit/>
          </a:bodyPr>
          <a:lstStyle/>
          <a:p>
            <a:pPr marL="12700" marR="5080" algn="just">
              <a:lnSpc>
                <a:spcPts val="2270"/>
              </a:lnSpc>
              <a:spcBef>
                <a:spcPts val="380"/>
              </a:spcBef>
              <a:buSzPct val="95238"/>
              <a:buFont typeface="Arial"/>
              <a:buChar char="•"/>
              <a:tabLst>
                <a:tab pos="107314" algn="l"/>
              </a:tabLst>
            </a:pPr>
            <a:r>
              <a:rPr sz="2000" spc="-5" dirty="0">
                <a:latin typeface="Times New Roman"/>
                <a:cs typeface="Carlito"/>
              </a:rPr>
              <a:t>In this </a:t>
            </a:r>
            <a:r>
              <a:rPr sz="2000" spc="-10" dirty="0">
                <a:latin typeface="Times New Roman"/>
                <a:cs typeface="Carlito"/>
              </a:rPr>
              <a:t>proposed </a:t>
            </a:r>
            <a:r>
              <a:rPr sz="2000" spc="-20" dirty="0">
                <a:latin typeface="Times New Roman"/>
                <a:cs typeface="Carlito"/>
              </a:rPr>
              <a:t>system </a:t>
            </a:r>
            <a:r>
              <a:rPr sz="2000" spc="-5" dirty="0">
                <a:latin typeface="Times New Roman"/>
                <a:cs typeface="Carlito"/>
              </a:rPr>
              <a:t>Input video is </a:t>
            </a:r>
            <a:r>
              <a:rPr sz="2000" spc="-25" dirty="0">
                <a:latin typeface="Times New Roman"/>
                <a:cs typeface="Carlito"/>
              </a:rPr>
              <a:t>taken </a:t>
            </a:r>
            <a:r>
              <a:rPr sz="2000" spc="-15" dirty="0">
                <a:latin typeface="Times New Roman"/>
                <a:cs typeface="Carlito"/>
              </a:rPr>
              <a:t>from camera </a:t>
            </a:r>
            <a:r>
              <a:rPr sz="2000" dirty="0">
                <a:latin typeface="Times New Roman"/>
                <a:cs typeface="Carlito"/>
              </a:rPr>
              <a:t>and </a:t>
            </a:r>
            <a:r>
              <a:rPr sz="2000" spc="-5" dirty="0">
                <a:latin typeface="Times New Roman"/>
                <a:cs typeface="Carlito"/>
              </a:rPr>
              <a:t>then the</a:t>
            </a:r>
            <a:r>
              <a:rPr lang="en-US" sz="2000" spc="-5" dirty="0">
                <a:latin typeface="Times New Roman"/>
                <a:cs typeface="Carlito"/>
              </a:rPr>
              <a:t> </a:t>
            </a:r>
            <a:r>
              <a:rPr sz="2000" spc="-5" dirty="0">
                <a:latin typeface="Times New Roman"/>
                <a:cs typeface="Carlito"/>
              </a:rPr>
              <a:t> input video is </a:t>
            </a:r>
            <a:r>
              <a:rPr sz="2000" spc="-10" dirty="0">
                <a:latin typeface="Times New Roman"/>
                <a:cs typeface="Carlito"/>
              </a:rPr>
              <a:t>moved </a:t>
            </a:r>
            <a:r>
              <a:rPr sz="2000" spc="-15" dirty="0">
                <a:latin typeface="Times New Roman"/>
                <a:cs typeface="Carlito"/>
              </a:rPr>
              <a:t>to </a:t>
            </a:r>
            <a:r>
              <a:rPr lang="en-US" sz="2000" spc="-15" dirty="0" err="1">
                <a:latin typeface="Times New Roman"/>
                <a:cs typeface="Carlito"/>
              </a:rPr>
              <a:t>Ha</a:t>
            </a:r>
            <a:r>
              <a:rPr lang="en-US" sz="2000" spc="-10" dirty="0" err="1">
                <a:latin typeface="Times New Roman"/>
                <a:cs typeface="Carlito"/>
              </a:rPr>
              <a:t>arcascade</a:t>
            </a:r>
            <a:r>
              <a:rPr sz="2000" spc="-10" dirty="0">
                <a:latin typeface="Times New Roman"/>
                <a:cs typeface="Carlito"/>
              </a:rPr>
              <a:t> process, </a:t>
            </a:r>
            <a:r>
              <a:rPr sz="2000" spc="-5" dirty="0">
                <a:latin typeface="Times New Roman"/>
                <a:cs typeface="Carlito"/>
              </a:rPr>
              <a:t>this </a:t>
            </a:r>
            <a:r>
              <a:rPr sz="2000" spc="-10" dirty="0">
                <a:latin typeface="Times New Roman"/>
                <a:cs typeface="Carlito"/>
              </a:rPr>
              <a:t>technique </a:t>
            </a:r>
            <a:r>
              <a:rPr sz="2000" spc="-5" dirty="0">
                <a:latin typeface="Times New Roman"/>
                <a:cs typeface="Carlito"/>
              </a:rPr>
              <a:t>is used </a:t>
            </a:r>
            <a:r>
              <a:rPr sz="2000" spc="-15" dirty="0">
                <a:latin typeface="Times New Roman"/>
                <a:cs typeface="Carlito"/>
              </a:rPr>
              <a:t>to</a:t>
            </a:r>
            <a:r>
              <a:rPr lang="en-US" sz="2000" spc="-15" dirty="0">
                <a:latin typeface="Times New Roman"/>
                <a:cs typeface="Carlito"/>
              </a:rPr>
              <a:t> </a:t>
            </a:r>
            <a:r>
              <a:rPr sz="2000" spc="-15" dirty="0">
                <a:latin typeface="Times New Roman"/>
                <a:cs typeface="Carlito"/>
              </a:rPr>
              <a:t> </a:t>
            </a:r>
            <a:r>
              <a:rPr sz="2000" spc="-10" dirty="0">
                <a:latin typeface="Times New Roman"/>
                <a:cs typeface="Carlito"/>
              </a:rPr>
              <a:t>detect </a:t>
            </a:r>
            <a:r>
              <a:rPr sz="2000" spc="-5" dirty="0">
                <a:latin typeface="Times New Roman"/>
                <a:cs typeface="Carlito"/>
              </a:rPr>
              <a:t>the human </a:t>
            </a:r>
            <a:r>
              <a:rPr sz="2000" spc="-15" dirty="0">
                <a:latin typeface="Times New Roman"/>
                <a:cs typeface="Carlito"/>
              </a:rPr>
              <a:t>face </a:t>
            </a:r>
            <a:r>
              <a:rPr sz="2000" dirty="0">
                <a:latin typeface="Times New Roman"/>
                <a:cs typeface="Carlito"/>
              </a:rPr>
              <a:t>and </a:t>
            </a:r>
            <a:r>
              <a:rPr sz="2000" spc="-10" dirty="0">
                <a:latin typeface="Times New Roman"/>
                <a:cs typeface="Carlito"/>
              </a:rPr>
              <a:t>there </a:t>
            </a:r>
            <a:r>
              <a:rPr sz="2000" spc="-5" dirty="0">
                <a:latin typeface="Times New Roman"/>
                <a:cs typeface="Carlito"/>
              </a:rPr>
              <a:t>is no need of </a:t>
            </a:r>
            <a:r>
              <a:rPr sz="2000" spc="-10" dirty="0">
                <a:latin typeface="Times New Roman"/>
                <a:cs typeface="Carlito"/>
              </a:rPr>
              <a:t>training </a:t>
            </a:r>
            <a:r>
              <a:rPr sz="2000" spc="-30" dirty="0">
                <a:latin typeface="Times New Roman"/>
                <a:cs typeface="Carlito"/>
              </a:rPr>
              <a:t>data’s.</a:t>
            </a:r>
            <a:r>
              <a:rPr lang="en-US" sz="2000" spc="-30" dirty="0">
                <a:latin typeface="Times New Roman"/>
                <a:cs typeface="Carlito"/>
              </a:rPr>
              <a:t> </a:t>
            </a:r>
            <a:r>
              <a:rPr sz="2000" spc="-30" dirty="0">
                <a:latin typeface="Times New Roman"/>
                <a:cs typeface="Carlito"/>
              </a:rPr>
              <a:t> </a:t>
            </a:r>
            <a:r>
              <a:rPr sz="2000" spc="-10" dirty="0">
                <a:latin typeface="Times New Roman"/>
                <a:cs typeface="Carlito"/>
              </a:rPr>
              <a:t>Preprocessing </a:t>
            </a:r>
            <a:r>
              <a:rPr sz="2000" dirty="0">
                <a:latin typeface="Times New Roman"/>
                <a:cs typeface="Carlito"/>
              </a:rPr>
              <a:t>and </a:t>
            </a:r>
            <a:r>
              <a:rPr sz="2000" spc="-20" dirty="0">
                <a:latin typeface="Times New Roman"/>
                <a:cs typeface="Carlito"/>
              </a:rPr>
              <a:t>feature </a:t>
            </a:r>
            <a:r>
              <a:rPr sz="2000" spc="-10" dirty="0">
                <a:latin typeface="Times New Roman"/>
                <a:cs typeface="Carlito"/>
              </a:rPr>
              <a:t>extraction </a:t>
            </a:r>
            <a:r>
              <a:rPr sz="2000" dirty="0">
                <a:latin typeface="Times New Roman"/>
                <a:cs typeface="Carlito"/>
              </a:rPr>
              <a:t>all </a:t>
            </a:r>
            <a:r>
              <a:rPr sz="2000" spc="-10" dirty="0">
                <a:latin typeface="Times New Roman"/>
                <a:cs typeface="Carlito"/>
              </a:rPr>
              <a:t>are </a:t>
            </a:r>
            <a:r>
              <a:rPr sz="2000" spc="-5" dirty="0">
                <a:latin typeface="Times New Roman"/>
                <a:cs typeface="Carlito"/>
              </a:rPr>
              <a:t>done within the </a:t>
            </a:r>
            <a:r>
              <a:rPr sz="2000" spc="-10" dirty="0">
                <a:latin typeface="Times New Roman"/>
                <a:cs typeface="Carlito"/>
              </a:rPr>
              <a:t>haarcascade.</a:t>
            </a:r>
            <a:r>
              <a:rPr lang="en-US" sz="2000" spc="-10" dirty="0">
                <a:latin typeface="Times New Roman"/>
                <a:cs typeface="Carlito"/>
              </a:rPr>
              <a:t> </a:t>
            </a:r>
            <a:r>
              <a:rPr sz="2000" spc="-10" dirty="0">
                <a:latin typeface="Times New Roman"/>
                <a:cs typeface="Carlito"/>
              </a:rPr>
              <a:t> </a:t>
            </a:r>
            <a:r>
              <a:rPr sz="2000" spc="-5" dirty="0">
                <a:latin typeface="Times New Roman"/>
                <a:cs typeface="Carlito"/>
              </a:rPr>
              <a:t>Then the video </a:t>
            </a:r>
            <a:r>
              <a:rPr sz="2000" spc="-10" dirty="0">
                <a:latin typeface="Times New Roman"/>
                <a:cs typeface="Carlito"/>
              </a:rPr>
              <a:t>frame </a:t>
            </a:r>
            <a:r>
              <a:rPr sz="2000" spc="-5" dirty="0">
                <a:latin typeface="Times New Roman"/>
                <a:cs typeface="Carlito"/>
              </a:rPr>
              <a:t>is </a:t>
            </a:r>
            <a:r>
              <a:rPr sz="2000" spc="-10" dirty="0">
                <a:latin typeface="Times New Roman"/>
                <a:cs typeface="Carlito"/>
              </a:rPr>
              <a:t>moved </a:t>
            </a:r>
            <a:r>
              <a:rPr sz="2000" spc="-15" dirty="0">
                <a:latin typeface="Times New Roman"/>
                <a:cs typeface="Carlito"/>
              </a:rPr>
              <a:t>to </a:t>
            </a:r>
            <a:r>
              <a:rPr sz="2000" spc="-10" dirty="0">
                <a:latin typeface="Times New Roman"/>
                <a:cs typeface="Carlito"/>
              </a:rPr>
              <a:t>neural</a:t>
            </a:r>
            <a:r>
              <a:rPr sz="2000" spc="5" dirty="0">
                <a:latin typeface="Times New Roman"/>
                <a:cs typeface="Carlito"/>
              </a:rPr>
              <a:t> </a:t>
            </a:r>
            <a:r>
              <a:rPr sz="2000" spc="-10" dirty="0">
                <a:latin typeface="Times New Roman"/>
                <a:cs typeface="Carlito"/>
              </a:rPr>
              <a:t>network.</a:t>
            </a:r>
            <a:endParaRPr lang="en-US" sz="2000" dirty="0">
              <a:latin typeface="Times New Roman"/>
              <a:cs typeface="Carlito"/>
            </a:endParaRPr>
          </a:p>
          <a:p>
            <a:pPr marL="12700" marR="12065" algn="just">
              <a:lnSpc>
                <a:spcPts val="2270"/>
              </a:lnSpc>
              <a:spcBef>
                <a:spcPts val="790"/>
              </a:spcBef>
              <a:buSzPct val="95238"/>
              <a:buFont typeface="Arial"/>
              <a:buChar char="•"/>
              <a:tabLst>
                <a:tab pos="107314" algn="l"/>
              </a:tabLst>
            </a:pPr>
            <a:r>
              <a:rPr sz="2000" spc="-10" dirty="0">
                <a:latin typeface="Times New Roman"/>
                <a:cs typeface="Carlito"/>
              </a:rPr>
              <a:t>Here we </a:t>
            </a:r>
            <a:r>
              <a:rPr sz="2000" spc="-5" dirty="0">
                <a:latin typeface="Times New Roman"/>
                <a:cs typeface="Carlito"/>
              </a:rPr>
              <a:t>use </a:t>
            </a:r>
            <a:r>
              <a:rPr sz="2000" spc="-15" dirty="0">
                <a:latin typeface="Times New Roman"/>
                <a:cs typeface="Carlito"/>
              </a:rPr>
              <a:t>convolution </a:t>
            </a:r>
            <a:r>
              <a:rPr sz="2000" spc="-10" dirty="0">
                <a:latin typeface="Times New Roman"/>
                <a:cs typeface="Carlito"/>
              </a:rPr>
              <a:t>neural network </a:t>
            </a:r>
            <a:r>
              <a:rPr sz="2000" spc="-15" dirty="0">
                <a:latin typeface="Times New Roman"/>
                <a:cs typeface="Carlito"/>
              </a:rPr>
              <a:t>to </a:t>
            </a:r>
            <a:r>
              <a:rPr sz="2000" spc="-5" dirty="0">
                <a:latin typeface="Times New Roman"/>
                <a:cs typeface="Carlito"/>
              </a:rPr>
              <a:t>classify the emotion of</a:t>
            </a:r>
            <a:r>
              <a:rPr lang="en-US" sz="2000" spc="-5" dirty="0">
                <a:latin typeface="Times New Roman"/>
                <a:cs typeface="Carlito"/>
              </a:rPr>
              <a:t> </a:t>
            </a:r>
            <a:r>
              <a:rPr sz="2000" spc="-5" dirty="0">
                <a:latin typeface="Times New Roman"/>
                <a:cs typeface="Carlito"/>
              </a:rPr>
              <a:t> human based on their </a:t>
            </a:r>
            <a:r>
              <a:rPr sz="2000" spc="-15" dirty="0">
                <a:latin typeface="Times New Roman"/>
                <a:cs typeface="Carlito"/>
              </a:rPr>
              <a:t>face </a:t>
            </a:r>
            <a:r>
              <a:rPr sz="2000" spc="-10" dirty="0">
                <a:latin typeface="Times New Roman"/>
                <a:cs typeface="Carlito"/>
              </a:rPr>
              <a:t>expression whether </a:t>
            </a:r>
            <a:r>
              <a:rPr sz="2000" spc="-5" dirty="0">
                <a:latin typeface="Times New Roman"/>
                <a:cs typeface="Carlito"/>
              </a:rPr>
              <a:t>it </a:t>
            </a:r>
            <a:r>
              <a:rPr sz="2000" spc="-10" dirty="0">
                <a:latin typeface="Times New Roman"/>
                <a:cs typeface="Carlito"/>
              </a:rPr>
              <a:t>can </a:t>
            </a:r>
            <a:r>
              <a:rPr sz="2000" spc="-5" dirty="0">
                <a:latin typeface="Times New Roman"/>
                <a:cs typeface="Carlito"/>
              </a:rPr>
              <a:t>be </a:t>
            </a:r>
            <a:r>
              <a:rPr sz="2000" spc="-25" dirty="0">
                <a:latin typeface="Times New Roman"/>
                <a:cs typeface="Carlito"/>
              </a:rPr>
              <a:t>angry,</a:t>
            </a:r>
            <a:r>
              <a:rPr lang="en-US" sz="2000" spc="-25" dirty="0">
                <a:latin typeface="Times New Roman"/>
                <a:cs typeface="Carlito"/>
              </a:rPr>
              <a:t> </a:t>
            </a:r>
            <a:r>
              <a:rPr sz="2000" spc="-25" dirty="0">
                <a:latin typeface="Times New Roman"/>
                <a:cs typeface="Carlito"/>
              </a:rPr>
              <a:t> </a:t>
            </a:r>
            <a:r>
              <a:rPr sz="2000" spc="-15" dirty="0">
                <a:latin typeface="Times New Roman"/>
                <a:cs typeface="Carlito"/>
              </a:rPr>
              <a:t>happy,sad,normal </a:t>
            </a:r>
            <a:r>
              <a:rPr sz="2000" spc="-5" dirty="0">
                <a:latin typeface="Times New Roman"/>
                <a:cs typeface="Carlito"/>
              </a:rPr>
              <a:t>then the </a:t>
            </a:r>
            <a:r>
              <a:rPr sz="2000" spc="-10" dirty="0">
                <a:latin typeface="Times New Roman"/>
                <a:cs typeface="Carlito"/>
              </a:rPr>
              <a:t>recommendation </a:t>
            </a:r>
            <a:r>
              <a:rPr sz="2000" spc="-20" dirty="0">
                <a:latin typeface="Times New Roman"/>
                <a:cs typeface="Carlito"/>
              </a:rPr>
              <a:t>system </a:t>
            </a:r>
            <a:r>
              <a:rPr sz="2000" spc="-5" dirty="0">
                <a:latin typeface="Times New Roman"/>
                <a:cs typeface="Carlito"/>
              </a:rPr>
              <a:t>will </a:t>
            </a:r>
            <a:r>
              <a:rPr sz="2000" spc="-10" dirty="0">
                <a:latin typeface="Times New Roman"/>
                <a:cs typeface="Carlito"/>
              </a:rPr>
              <a:t>recommend </a:t>
            </a:r>
            <a:r>
              <a:rPr sz="2000" dirty="0">
                <a:latin typeface="Times New Roman"/>
                <a:cs typeface="Carlito"/>
              </a:rPr>
              <a:t>a</a:t>
            </a:r>
            <a:r>
              <a:rPr lang="en-US" sz="2000" dirty="0">
                <a:latin typeface="Times New Roman"/>
                <a:cs typeface="Carlito"/>
              </a:rPr>
              <a:t> </a:t>
            </a:r>
            <a:r>
              <a:rPr sz="2000" dirty="0">
                <a:latin typeface="Times New Roman"/>
                <a:cs typeface="Carlito"/>
              </a:rPr>
              <a:t> </a:t>
            </a:r>
            <a:r>
              <a:rPr sz="2000" spc="-5" dirty="0">
                <a:latin typeface="Times New Roman"/>
                <a:cs typeface="Carlito"/>
              </a:rPr>
              <a:t>music based on their</a:t>
            </a:r>
            <a:r>
              <a:rPr sz="2000" spc="-10" dirty="0">
                <a:latin typeface="Times New Roman"/>
                <a:cs typeface="Carlito"/>
              </a:rPr>
              <a:t> </a:t>
            </a:r>
            <a:r>
              <a:rPr sz="2000" spc="-5" dirty="0">
                <a:latin typeface="Times New Roman"/>
                <a:cs typeface="Carlito"/>
              </a:rPr>
              <a:t>emotion.</a:t>
            </a:r>
            <a:endParaRPr lang="en-US" sz="2000" spc="-5" dirty="0">
              <a:latin typeface="Times New Roman"/>
              <a:cs typeface="Carlito"/>
            </a:endParaRPr>
          </a:p>
          <a:p>
            <a:pPr marL="12700" marR="12065" algn="just">
              <a:lnSpc>
                <a:spcPts val="2270"/>
              </a:lnSpc>
              <a:spcBef>
                <a:spcPts val="790"/>
              </a:spcBef>
              <a:buSzPct val="95238"/>
              <a:buFont typeface="Arial"/>
              <a:buChar char="•"/>
              <a:tabLst>
                <a:tab pos="107314" algn="l"/>
              </a:tabLst>
            </a:pPr>
            <a:r>
              <a:rPr lang="en-US" sz="2000" spc="-5" dirty="0">
                <a:latin typeface="Times New Roman"/>
                <a:cs typeface="Carlito"/>
              </a:rPr>
              <a:t>Algorithms Used:</a:t>
            </a:r>
          </a:p>
          <a:p>
            <a:pPr marL="12700" marR="12065" algn="just">
              <a:lnSpc>
                <a:spcPts val="2270"/>
              </a:lnSpc>
              <a:spcBef>
                <a:spcPts val="790"/>
              </a:spcBef>
              <a:buSzPct val="95238"/>
              <a:tabLst>
                <a:tab pos="107314" algn="l"/>
              </a:tabLst>
            </a:pPr>
            <a:r>
              <a:rPr lang="en-US" sz="2000" spc="-5" dirty="0">
                <a:latin typeface="Times New Roman"/>
                <a:cs typeface="Carlito"/>
              </a:rPr>
              <a:t>   1)Haar Cascading </a:t>
            </a:r>
          </a:p>
          <a:p>
            <a:pPr marL="12700" marR="12065" algn="just">
              <a:lnSpc>
                <a:spcPts val="2270"/>
              </a:lnSpc>
              <a:spcBef>
                <a:spcPts val="790"/>
              </a:spcBef>
              <a:buSzPct val="95238"/>
              <a:tabLst>
                <a:tab pos="107314" algn="l"/>
              </a:tabLst>
            </a:pPr>
            <a:r>
              <a:rPr lang="en-US" sz="2000" spc="-5" dirty="0">
                <a:latin typeface="Times New Roman"/>
                <a:cs typeface="Carlito"/>
              </a:rPr>
              <a:t>   2)Convolutional Neural Network</a:t>
            </a:r>
          </a:p>
          <a:p>
            <a:pPr marL="12700" marR="12065" algn="just">
              <a:lnSpc>
                <a:spcPts val="2270"/>
              </a:lnSpc>
              <a:spcBef>
                <a:spcPts val="790"/>
              </a:spcBef>
              <a:buSzPct val="95238"/>
              <a:tabLst>
                <a:tab pos="107314" algn="l"/>
              </a:tabLst>
            </a:pPr>
            <a:r>
              <a:rPr lang="en-US" sz="2000" spc="-5" dirty="0">
                <a:latin typeface="Times New Roman"/>
                <a:cs typeface="Carlito"/>
              </a:rPr>
              <a:t>   3)Mini-</a:t>
            </a:r>
            <a:r>
              <a:rPr lang="en-US" sz="2000" spc="-5" dirty="0" err="1">
                <a:latin typeface="Times New Roman"/>
                <a:cs typeface="Carlito"/>
              </a:rPr>
              <a:t>Xception</a:t>
            </a:r>
            <a:r>
              <a:rPr lang="en-US" sz="2000" spc="-5" dirty="0">
                <a:latin typeface="Times New Roman"/>
                <a:cs typeface="Carlito"/>
              </a:rPr>
              <a:t> </a:t>
            </a:r>
            <a:endParaRPr sz="2000" dirty="0">
              <a:latin typeface="Times New Roman"/>
              <a:cs typeface="Carlito"/>
            </a:endParaRPr>
          </a:p>
        </p:txBody>
      </p:sp>
      <p:sp>
        <p:nvSpPr>
          <p:cNvPr id="4" name="object 4"/>
          <p:cNvSpPr/>
          <p:nvPr/>
        </p:nvSpPr>
        <p:spPr>
          <a:xfrm>
            <a:off x="228599" y="553351"/>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CC-D3EA-90A0-BE6B-BE4F6851C6EF}"/>
              </a:ext>
            </a:extLst>
          </p:cNvPr>
          <p:cNvSpPr>
            <a:spLocks noGrp="1"/>
          </p:cNvSpPr>
          <p:nvPr>
            <p:ph type="title"/>
          </p:nvPr>
        </p:nvSpPr>
        <p:spPr>
          <a:xfrm>
            <a:off x="2486348" y="610680"/>
            <a:ext cx="4270264" cy="984885"/>
          </a:xfrm>
        </p:spPr>
        <p:txBody>
          <a:bodyPr wrap="square" lIns="0" tIns="0" rIns="0" bIns="0" anchor="t">
            <a:spAutoFit/>
          </a:bodyPr>
          <a:lstStyle/>
          <a:p>
            <a:r>
              <a:rPr lang="en-US" sz="3200" b="1" dirty="0">
                <a:latin typeface="Times New Roman"/>
              </a:rPr>
              <a:t>    Haar Cascading</a:t>
            </a:r>
            <a:br>
              <a:rPr lang="en-US" sz="3200" b="1" dirty="0">
                <a:latin typeface="Times New Roman"/>
              </a:rPr>
            </a:br>
            <a:r>
              <a:rPr lang="en-US" sz="3200" b="1" dirty="0">
                <a:latin typeface="Times New Roman"/>
              </a:rPr>
              <a:t>  </a:t>
            </a:r>
            <a:endParaRPr lang="en-IN" sz="3200" b="1">
              <a:latin typeface="Times New Roman"/>
            </a:endParaRPr>
          </a:p>
        </p:txBody>
      </p:sp>
      <p:sp>
        <p:nvSpPr>
          <p:cNvPr id="3" name="Text Placeholder 2">
            <a:extLst>
              <a:ext uri="{FF2B5EF4-FFF2-40B4-BE49-F238E27FC236}">
                <a16:creationId xmlns:a16="http://schemas.microsoft.com/office/drawing/2014/main" id="{1A8753DD-A4C6-CF7E-63E2-5E077D925E32}"/>
              </a:ext>
            </a:extLst>
          </p:cNvPr>
          <p:cNvSpPr>
            <a:spLocks noGrp="1"/>
          </p:cNvSpPr>
          <p:nvPr>
            <p:ph type="body" idx="1"/>
          </p:nvPr>
        </p:nvSpPr>
        <p:spPr>
          <a:xfrm>
            <a:off x="511313" y="1714715"/>
            <a:ext cx="7935595" cy="4924425"/>
          </a:xfrm>
        </p:spPr>
        <p:txBody>
          <a:bodyPr wrap="square" lIns="0" tIns="0" rIns="0" bIns="0" anchor="t">
            <a:spAutoFit/>
          </a:bodyPr>
          <a:lstStyle/>
          <a:p>
            <a:pPr marL="285750" indent="-285750" algn="just">
              <a:buFont typeface="Arial" panose="020B0604020202020204" pitchFamily="34" charset="0"/>
              <a:buChar char="•"/>
            </a:pPr>
            <a:r>
              <a:rPr lang="en-US" sz="2000" b="0" i="0" dirty="0">
                <a:solidFill>
                  <a:srgbClr val="2E2E2E"/>
                </a:solidFill>
                <a:effectLst/>
                <a:latin typeface="Times New Roman"/>
                <a:cs typeface="Arial"/>
              </a:rPr>
              <a:t>Haar Cascading is the </a:t>
            </a:r>
            <a:r>
              <a:rPr lang="en-US" sz="2000" b="0" i="0" dirty="0">
                <a:effectLst/>
                <a:latin typeface="Times New Roman"/>
                <a:cs typeface="Arial"/>
              </a:rPr>
              <a:t>machine learning method </a:t>
            </a:r>
            <a:r>
              <a:rPr lang="en-US" sz="2000" b="0" i="0" dirty="0">
                <a:solidFill>
                  <a:srgbClr val="2E2E2E"/>
                </a:solidFill>
                <a:effectLst/>
                <a:latin typeface="Times New Roman"/>
                <a:cs typeface="Arial"/>
              </a:rPr>
              <a:t>where a classifier is drilled from a great deal of positive and negative photos.</a:t>
            </a:r>
          </a:p>
          <a:p>
            <a:pPr marL="285750" indent="-285750" algn="just">
              <a:buFont typeface="Arial" panose="020B0604020202020204" pitchFamily="34" charset="0"/>
              <a:buChar char="•"/>
            </a:pPr>
            <a:r>
              <a:rPr lang="en-US" sz="2000" b="0" i="0" dirty="0">
                <a:solidFill>
                  <a:srgbClr val="202124"/>
                </a:solidFill>
                <a:effectLst/>
                <a:latin typeface="Times New Roman"/>
                <a:cs typeface="Arial"/>
              </a:rPr>
              <a:t>A positive image is </a:t>
            </a:r>
            <a:r>
              <a:rPr lang="en-US" sz="2000" i="0" dirty="0">
                <a:solidFill>
                  <a:srgbClr val="202124"/>
                </a:solidFill>
                <a:effectLst/>
                <a:latin typeface="Times New Roman"/>
                <a:cs typeface="Arial"/>
              </a:rPr>
              <a:t>one containing an object that must be detected</a:t>
            </a:r>
            <a:r>
              <a:rPr lang="en-US" sz="2000" i="0" dirty="0">
                <a:solidFill>
                  <a:srgbClr val="2E2E2E"/>
                </a:solidFill>
                <a:effectLst/>
                <a:latin typeface="Times New Roman"/>
                <a:cs typeface="Arial"/>
              </a:rPr>
              <a:t>, </a:t>
            </a:r>
            <a:r>
              <a:rPr lang="en-US" sz="2000" b="0" i="0" dirty="0">
                <a:solidFill>
                  <a:srgbClr val="202124"/>
                </a:solidFill>
                <a:effectLst/>
                <a:latin typeface="Times New Roman"/>
                <a:cs typeface="Arial"/>
              </a:rPr>
              <a:t>a negative image is one not containing a need-to-find object</a:t>
            </a:r>
            <a:endParaRPr lang="en-US" sz="2000" b="0" i="0" dirty="0">
              <a:solidFill>
                <a:srgbClr val="2E2E2E"/>
              </a:solidFill>
              <a:effectLst/>
              <a:latin typeface="Times New Roman"/>
              <a:cs typeface="Arial"/>
            </a:endParaRPr>
          </a:p>
          <a:p>
            <a:pPr marL="285750" indent="-285750" algn="just">
              <a:buFont typeface="Arial" panose="020B0604020202020204" pitchFamily="34" charset="0"/>
              <a:buChar char="•"/>
            </a:pPr>
            <a:r>
              <a:rPr lang="en-US" sz="2000" b="0" i="0" dirty="0">
                <a:solidFill>
                  <a:srgbClr val="2E2E2E"/>
                </a:solidFill>
                <a:effectLst/>
                <a:latin typeface="Times New Roman"/>
                <a:cs typeface="Arial"/>
              </a:rPr>
              <a:t>Haar feature-based cascade classifiers are the classifiers implemented for object detection.</a:t>
            </a:r>
          </a:p>
          <a:p>
            <a:pPr marL="285750" indent="-285750" algn="just">
              <a:buFont typeface="Arial" panose="020B0604020202020204" pitchFamily="34" charset="0"/>
              <a:buChar char="•"/>
            </a:pPr>
            <a:r>
              <a:rPr lang="en-US" sz="2000" b="0" i="0" dirty="0">
                <a:solidFill>
                  <a:srgbClr val="2E2E2E"/>
                </a:solidFill>
                <a:effectLst/>
                <a:latin typeface="Times New Roman"/>
                <a:cs typeface="Arial"/>
              </a:rPr>
              <a:t>Face detection and facial expressions in an image are also successfully detected. </a:t>
            </a:r>
          </a:p>
          <a:p>
            <a:pPr marL="285750" indent="-285750" algn="just">
              <a:buFont typeface="Arial" panose="020B0604020202020204" pitchFamily="34" charset="0"/>
              <a:buChar char="•"/>
            </a:pPr>
            <a:r>
              <a:rPr lang="en-US" sz="2000" b="0" i="0" dirty="0">
                <a:solidFill>
                  <a:srgbClr val="2E2E2E"/>
                </a:solidFill>
                <a:effectLst/>
                <a:latin typeface="Times New Roman"/>
                <a:cs typeface="Arial"/>
              </a:rPr>
              <a:t>The exercise is finished by offering positive and negative pictures to the classifier. Then the characteristics are drawn out from the picture.</a:t>
            </a:r>
          </a:p>
          <a:p>
            <a:pPr marL="285750" indent="-285750" algn="just">
              <a:buFont typeface="Arial" panose="020B0604020202020204" pitchFamily="34" charset="0"/>
              <a:buChar char="•"/>
            </a:pPr>
            <a:endParaRPr lang="en-US" sz="2000" dirty="0">
              <a:solidFill>
                <a:srgbClr val="2E2E2E"/>
              </a:solidFill>
              <a:latin typeface="Times New Roman"/>
              <a:cs typeface="Arial" panose="020B0604020202020204" pitchFamily="34" charset="0"/>
            </a:endParaRPr>
          </a:p>
          <a:p>
            <a:pPr marL="285750" indent="-285750" algn="just">
              <a:buFont typeface="Arial" panose="020B0604020202020204" pitchFamily="34" charset="0"/>
              <a:buChar char="•"/>
            </a:pPr>
            <a:r>
              <a:rPr lang="en-US" sz="2000" spc="-10" dirty="0">
                <a:latin typeface="Times New Roman"/>
                <a:cs typeface="Arial"/>
              </a:rPr>
              <a:t>Preprocessing </a:t>
            </a:r>
            <a:r>
              <a:rPr lang="en-US" sz="2000" dirty="0">
                <a:latin typeface="Times New Roman"/>
                <a:cs typeface="Arial"/>
              </a:rPr>
              <a:t>and </a:t>
            </a:r>
            <a:r>
              <a:rPr lang="en-US" sz="2000" spc="-20" dirty="0">
                <a:latin typeface="Times New Roman"/>
                <a:cs typeface="Arial"/>
              </a:rPr>
              <a:t>feature </a:t>
            </a:r>
            <a:r>
              <a:rPr lang="en-US" sz="2000" spc="-10" dirty="0">
                <a:latin typeface="Times New Roman"/>
                <a:cs typeface="Arial"/>
              </a:rPr>
              <a:t>extraction </a:t>
            </a:r>
            <a:r>
              <a:rPr lang="en-US" sz="2000" dirty="0">
                <a:latin typeface="Times New Roman"/>
                <a:cs typeface="Arial"/>
              </a:rPr>
              <a:t>all </a:t>
            </a:r>
            <a:r>
              <a:rPr lang="en-US" sz="2000" spc="-10" dirty="0">
                <a:latin typeface="Times New Roman"/>
                <a:cs typeface="Arial"/>
              </a:rPr>
              <a:t>are </a:t>
            </a:r>
            <a:r>
              <a:rPr lang="en-US" sz="2000" spc="-5" dirty="0">
                <a:latin typeface="Times New Roman"/>
                <a:cs typeface="Arial"/>
              </a:rPr>
              <a:t>done within the </a:t>
            </a:r>
            <a:r>
              <a:rPr lang="en-US" sz="2000" spc="-10" dirty="0" err="1">
                <a:latin typeface="Times New Roman"/>
                <a:cs typeface="Arial"/>
              </a:rPr>
              <a:t>haarcascade</a:t>
            </a:r>
            <a:r>
              <a:rPr lang="en-US" sz="2000" spc="-10" dirty="0">
                <a:latin typeface="Times New Roman"/>
                <a:cs typeface="Arial"/>
              </a:rPr>
              <a:t>.</a:t>
            </a:r>
            <a:endParaRPr lang="en-US" sz="2000" b="0" i="0" dirty="0">
              <a:solidFill>
                <a:srgbClr val="2E2E2E"/>
              </a:solidFill>
              <a:effectLst/>
              <a:latin typeface="Times New Roman"/>
              <a:cs typeface="Arial"/>
            </a:endParaRPr>
          </a:p>
          <a:p>
            <a:pPr marL="285750" indent="-285750">
              <a:buFont typeface="Arial" panose="020B0604020202020204" pitchFamily="34" charset="0"/>
              <a:buChar char="•"/>
            </a:pPr>
            <a:endParaRPr lang="en-US" sz="2000" dirty="0">
              <a:solidFill>
                <a:srgbClr val="2E2E2E"/>
              </a:solidFill>
              <a:latin typeface="Times New Roman"/>
              <a:cs typeface="Arial" panose="020B0604020202020204" pitchFamily="34" charset="0"/>
            </a:endParaRPr>
          </a:p>
          <a:p>
            <a:pPr marL="285750" indent="-285750">
              <a:buFont typeface="Arial" panose="020B0604020202020204" pitchFamily="34" charset="0"/>
              <a:buChar char="•"/>
            </a:pPr>
            <a:endParaRPr lang="en-US" sz="2000" b="0" i="0" dirty="0">
              <a:solidFill>
                <a:srgbClr val="2E2E2E"/>
              </a:solidFill>
              <a:effectLst/>
              <a:latin typeface="Times New Roman"/>
              <a:cs typeface="Arial" panose="020B0604020202020204" pitchFamily="34" charset="0"/>
            </a:endParaRPr>
          </a:p>
          <a:p>
            <a:endParaRPr lang="en-US" sz="2000" b="0" i="0" dirty="0">
              <a:solidFill>
                <a:srgbClr val="2E2E2E"/>
              </a:solidFill>
              <a:effectLst/>
              <a:latin typeface="Times New Roman"/>
              <a:cs typeface="Arial" panose="020B0604020202020204" pitchFamily="34" charset="0"/>
            </a:endParaRPr>
          </a:p>
          <a:p>
            <a:endParaRPr lang="en-US" sz="2000" dirty="0">
              <a:solidFill>
                <a:srgbClr val="2E2E2E"/>
              </a:solidFill>
              <a:latin typeface="Times New Roman"/>
              <a:cs typeface="Arial" panose="020B0604020202020204" pitchFamily="34" charset="0"/>
            </a:endParaRPr>
          </a:p>
        </p:txBody>
      </p:sp>
      <p:sp>
        <p:nvSpPr>
          <p:cNvPr id="5" name="object 3">
            <a:extLst>
              <a:ext uri="{FF2B5EF4-FFF2-40B4-BE49-F238E27FC236}">
                <a16:creationId xmlns:a16="http://schemas.microsoft.com/office/drawing/2014/main" id="{6A52DC0B-CBA8-11B2-FAD6-9284ECEFB1E6}"/>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7019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485720" y="6466748"/>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rlito"/>
                <a:cs typeface="Carlito"/>
              </a:rPr>
              <a:t>2</a:t>
            </a:fld>
            <a:endParaRPr sz="1200">
              <a:latin typeface="Carlito"/>
              <a:cs typeface="Carlito"/>
            </a:endParaRPr>
          </a:p>
        </p:txBody>
      </p:sp>
      <p:sp>
        <p:nvSpPr>
          <p:cNvPr id="2" name="object 2"/>
          <p:cNvSpPr txBox="1">
            <a:spLocks noGrp="1"/>
          </p:cNvSpPr>
          <p:nvPr>
            <p:ph type="title"/>
          </p:nvPr>
        </p:nvSpPr>
        <p:spPr>
          <a:xfrm>
            <a:off x="3428489" y="562068"/>
            <a:ext cx="2300809" cy="505267"/>
          </a:xfrm>
          <a:prstGeom prst="rect">
            <a:avLst/>
          </a:prstGeom>
        </p:spPr>
        <p:txBody>
          <a:bodyPr vert="horz" wrap="square" lIns="0" tIns="12700" rIns="0" bIns="0" rtlCol="0" anchor="t">
            <a:spAutoFit/>
          </a:bodyPr>
          <a:lstStyle/>
          <a:p>
            <a:pPr marL="12700">
              <a:lnSpc>
                <a:spcPct val="100000"/>
              </a:lnSpc>
              <a:spcBef>
                <a:spcPts val="100"/>
              </a:spcBef>
            </a:pPr>
            <a:r>
              <a:rPr lang="en-US" sz="3200" b="1" spc="-5" dirty="0">
                <a:latin typeface="Times New Roman"/>
              </a:rPr>
              <a:t>ABSTRACT</a:t>
            </a:r>
          </a:p>
        </p:txBody>
      </p:sp>
      <p:sp>
        <p:nvSpPr>
          <p:cNvPr id="3" name="object 3"/>
          <p:cNvSpPr txBox="1"/>
          <p:nvPr/>
        </p:nvSpPr>
        <p:spPr>
          <a:xfrm>
            <a:off x="295084" y="1366708"/>
            <a:ext cx="8570509" cy="5102294"/>
          </a:xfrm>
          <a:prstGeom prst="rect">
            <a:avLst/>
          </a:prstGeom>
        </p:spPr>
        <p:txBody>
          <a:bodyPr vert="horz" wrap="square" lIns="0" tIns="12700" rIns="0" bIns="0" rtlCol="0" anchor="t">
            <a:spAutoFit/>
          </a:bodyPr>
          <a:lstStyle/>
          <a:p>
            <a:pPr marL="12065" marR="6350" algn="just">
              <a:lnSpc>
                <a:spcPct val="130000"/>
              </a:lnSpc>
              <a:spcBef>
                <a:spcPts val="100"/>
              </a:spcBef>
              <a:tabLst>
                <a:tab pos="316865" algn="l"/>
              </a:tabLst>
            </a:pPr>
            <a:r>
              <a:rPr lang="en-US" sz="1600" dirty="0">
                <a:latin typeface="Times New Roman"/>
                <a:ea typeface="+mn-lt"/>
                <a:cs typeface="+mn-lt"/>
              </a:rPr>
              <a:t>Due to the emerging developments in Artificial Intelligence and Machine Learning Technologies, various prediction systems are been developed based on human emotions and real time aspects of human psychology as well. Facial recognition system is one such mechanism which is the most vibrant strategy used for predicting human emotions. It is extensively applied in surveillance systems, fault identification and other security related aspects.  Based on the human emotions researchers have already proposed several music recommendation systems. This paper aims to propose a Facial recognition-based music recommendation system to treat the psychology patients. This helps to recover the patients from mental stress, anxiety, and depression. The suggested method aims to take into account the limitations of the face recognition system in current frameworks, such as the requirement to lower the processing delay for deep feature extraction and the necessity to design a Mini exception technique based on Deep Convolutional Neural Network (DCNN) architecture. The FER- 2013 image dataset, which consists of 35000 face photos with automated labelling is considered.  It is used to determine how well the proposed approach would detect the various emotion classes. In comparison to other states of methods, the Mini exception technique </a:t>
            </a:r>
            <a:r>
              <a:rPr lang="en-US" sz="1600" dirty="0" err="1">
                <a:latin typeface="Times New Roman"/>
                <a:ea typeface="+mn-lt"/>
                <a:cs typeface="+mn-lt"/>
              </a:rPr>
              <a:t>utilised</a:t>
            </a:r>
            <a:r>
              <a:rPr lang="en-US" sz="1600" dirty="0">
                <a:latin typeface="Times New Roman"/>
                <a:ea typeface="+mn-lt"/>
                <a:cs typeface="+mn-lt"/>
              </a:rPr>
              <a:t> in CNN layers acts as a lightweight system. The proposed solution has a 92% accuracy rate and removes the barrier between the current frameworks. The suggested music is taken from a music database and then further mapped in accordance with the algorithm's output.</a:t>
            </a:r>
          </a:p>
        </p:txBody>
      </p:sp>
      <p:sp>
        <p:nvSpPr>
          <p:cNvPr id="6" name="object 4">
            <a:extLst>
              <a:ext uri="{FF2B5EF4-FFF2-40B4-BE49-F238E27FC236}">
                <a16:creationId xmlns:a16="http://schemas.microsoft.com/office/drawing/2014/main" id="{2B5F4578-9E35-21BC-A0AA-E1318CB5B312}"/>
              </a:ext>
            </a:extLst>
          </p:cNvPr>
          <p:cNvSpPr/>
          <p:nvPr/>
        </p:nvSpPr>
        <p:spPr>
          <a:xfrm>
            <a:off x="300049" y="46863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889" y="634142"/>
            <a:ext cx="3187065" cy="505267"/>
          </a:xfrm>
          <a:prstGeom prst="rect">
            <a:avLst/>
          </a:prstGeom>
        </p:spPr>
        <p:txBody>
          <a:bodyPr vert="horz" wrap="square" lIns="0" tIns="12700" rIns="0" bIns="0" rtlCol="0" anchor="t">
            <a:spAutoFit/>
          </a:bodyPr>
          <a:lstStyle/>
          <a:p>
            <a:pPr marL="12700">
              <a:lnSpc>
                <a:spcPct val="100000"/>
              </a:lnSpc>
              <a:spcBef>
                <a:spcPts val="100"/>
              </a:spcBef>
            </a:pPr>
            <a:r>
              <a:rPr sz="3200" b="1" spc="-5" dirty="0">
                <a:latin typeface="Times New Roman"/>
              </a:rPr>
              <a:t>P</a:t>
            </a:r>
            <a:r>
              <a:rPr sz="3200" b="1" spc="-60" dirty="0">
                <a:latin typeface="Times New Roman"/>
              </a:rPr>
              <a:t>r</a:t>
            </a:r>
            <a:r>
              <a:rPr sz="3200" b="1" spc="-5" dirty="0">
                <a:latin typeface="Times New Roman"/>
              </a:rPr>
              <a:t>ep</a:t>
            </a:r>
            <a:r>
              <a:rPr sz="3200" b="1" spc="-75" dirty="0">
                <a:latin typeface="Times New Roman"/>
              </a:rPr>
              <a:t>r</a:t>
            </a:r>
            <a:r>
              <a:rPr sz="3200" b="1" spc="-5" dirty="0">
                <a:latin typeface="Times New Roman"/>
              </a:rPr>
              <a:t>ocessing</a:t>
            </a:r>
            <a:endParaRPr lang="en-US" sz="3200" b="1">
              <a:latin typeface="Times New Roman"/>
            </a:endParaRPr>
          </a:p>
        </p:txBody>
      </p:sp>
      <p:sp>
        <p:nvSpPr>
          <p:cNvPr id="3" name="object 3"/>
          <p:cNvSpPr txBox="1"/>
          <p:nvPr/>
        </p:nvSpPr>
        <p:spPr>
          <a:xfrm>
            <a:off x="460950" y="1990981"/>
            <a:ext cx="8058784" cy="2985754"/>
          </a:xfrm>
          <a:prstGeom prst="rect">
            <a:avLst/>
          </a:prstGeom>
        </p:spPr>
        <p:txBody>
          <a:bodyPr vert="horz" wrap="square" lIns="0" tIns="40640" rIns="0" bIns="0" rtlCol="0" anchor="t">
            <a:spAutoFit/>
          </a:bodyPr>
          <a:lstStyle/>
          <a:p>
            <a:pPr marL="12700" marR="8890">
              <a:lnSpc>
                <a:spcPts val="3190"/>
              </a:lnSpc>
              <a:spcBef>
                <a:spcPts val="320"/>
              </a:spcBef>
              <a:buSzPct val="128571"/>
              <a:buChar char="•"/>
              <a:tabLst>
                <a:tab pos="138430" algn="l"/>
              </a:tabLst>
            </a:pPr>
            <a:r>
              <a:rPr sz="2400" spc="-5" dirty="0">
                <a:latin typeface="Times New Roman"/>
                <a:cs typeface="Arial"/>
              </a:rPr>
              <a:t>Preprocessing is preparing the data for further analysis. It has the</a:t>
            </a:r>
            <a:r>
              <a:rPr lang="en-US" sz="2400" spc="-5" dirty="0">
                <a:latin typeface="Times New Roman"/>
                <a:cs typeface="Arial"/>
              </a:rPr>
              <a:t> </a:t>
            </a:r>
            <a:r>
              <a:rPr sz="2400" spc="-5" dirty="0">
                <a:latin typeface="Times New Roman"/>
                <a:cs typeface="Arial"/>
              </a:rPr>
              <a:t> following techniques 1. </a:t>
            </a:r>
            <a:r>
              <a:rPr sz="2400" dirty="0">
                <a:latin typeface="Times New Roman"/>
                <a:cs typeface="Arial"/>
              </a:rPr>
              <a:t>resizing </a:t>
            </a:r>
            <a:r>
              <a:rPr sz="2400" spc="-5" dirty="0">
                <a:latin typeface="Times New Roman"/>
                <a:cs typeface="Arial"/>
              </a:rPr>
              <a:t>2.colour </a:t>
            </a:r>
            <a:r>
              <a:rPr sz="2400" dirty="0">
                <a:latin typeface="Times New Roman"/>
                <a:cs typeface="Arial"/>
              </a:rPr>
              <a:t>conversion </a:t>
            </a:r>
            <a:r>
              <a:rPr sz="2400" spc="-5" dirty="0">
                <a:latin typeface="Times New Roman"/>
                <a:cs typeface="Arial"/>
              </a:rPr>
              <a:t>and</a:t>
            </a:r>
            <a:r>
              <a:rPr sz="2400" spc="-75" dirty="0">
                <a:latin typeface="Times New Roman"/>
                <a:cs typeface="Arial"/>
              </a:rPr>
              <a:t> </a:t>
            </a:r>
            <a:r>
              <a:rPr sz="2400" spc="-5" dirty="0">
                <a:latin typeface="Times New Roman"/>
                <a:cs typeface="Arial"/>
              </a:rPr>
              <a:t>3.filtering</a:t>
            </a:r>
            <a:endParaRPr lang="en-US" sz="2400">
              <a:latin typeface="Times New Roman"/>
              <a:cs typeface="Arial"/>
            </a:endParaRPr>
          </a:p>
          <a:p>
            <a:pPr marL="12700" marR="22860">
              <a:lnSpc>
                <a:spcPts val="3190"/>
              </a:lnSpc>
              <a:spcBef>
                <a:spcPts val="380"/>
              </a:spcBef>
              <a:buSzPct val="128571"/>
              <a:buChar char="•"/>
              <a:tabLst>
                <a:tab pos="138430" algn="l"/>
                <a:tab pos="1964689" algn="l"/>
                <a:tab pos="3247390" algn="l"/>
                <a:tab pos="3569335" algn="l"/>
                <a:tab pos="4277360" algn="l"/>
                <a:tab pos="4628515" algn="l"/>
                <a:tab pos="5647690" algn="l"/>
                <a:tab pos="6933565" algn="l"/>
                <a:tab pos="7582534" algn="l"/>
              </a:tabLst>
            </a:pPr>
            <a:r>
              <a:rPr sz="2400" spc="-5" dirty="0">
                <a:latin typeface="Times New Roman"/>
                <a:cs typeface="Arial"/>
              </a:rPr>
              <a:t>Preprocessin</a:t>
            </a:r>
            <a:r>
              <a:rPr sz="2400" dirty="0">
                <a:latin typeface="Times New Roman"/>
                <a:cs typeface="Arial"/>
              </a:rPr>
              <a:t>g	</a:t>
            </a:r>
            <a:r>
              <a:rPr sz="2400" spc="-5" dirty="0">
                <a:latin typeface="Times New Roman"/>
                <a:cs typeface="Arial"/>
              </a:rPr>
              <a:t>techniqu</a:t>
            </a:r>
            <a:r>
              <a:rPr sz="2400" dirty="0">
                <a:latin typeface="Times New Roman"/>
                <a:cs typeface="Arial"/>
              </a:rPr>
              <a:t>e	</a:t>
            </a:r>
            <a:r>
              <a:rPr sz="2400" spc="-5" dirty="0">
                <a:latin typeface="Times New Roman"/>
                <a:cs typeface="Arial"/>
              </a:rPr>
              <a:t>i</a:t>
            </a:r>
            <a:r>
              <a:rPr sz="2400" dirty="0">
                <a:latin typeface="Times New Roman"/>
                <a:cs typeface="Arial"/>
              </a:rPr>
              <a:t>s	</a:t>
            </a:r>
            <a:r>
              <a:rPr sz="2400" spc="-5" dirty="0">
                <a:latin typeface="Times New Roman"/>
                <a:cs typeface="Arial"/>
              </a:rPr>
              <a:t>use</a:t>
            </a:r>
            <a:r>
              <a:rPr sz="2400" dirty="0">
                <a:latin typeface="Times New Roman"/>
                <a:cs typeface="Arial"/>
              </a:rPr>
              <a:t>d	</a:t>
            </a:r>
            <a:r>
              <a:rPr sz="2400" spc="-5" dirty="0">
                <a:latin typeface="Times New Roman"/>
                <a:cs typeface="Arial"/>
              </a:rPr>
              <a:t>t</a:t>
            </a:r>
            <a:r>
              <a:rPr sz="2400" dirty="0">
                <a:latin typeface="Times New Roman"/>
                <a:cs typeface="Arial"/>
              </a:rPr>
              <a:t>o	remove	</a:t>
            </a:r>
            <a:r>
              <a:rPr sz="2400" spc="-5" dirty="0">
                <a:latin typeface="Times New Roman"/>
                <a:cs typeface="Arial"/>
              </a:rPr>
              <a:t>unwante</a:t>
            </a:r>
            <a:r>
              <a:rPr sz="2400" dirty="0">
                <a:latin typeface="Times New Roman"/>
                <a:cs typeface="Arial"/>
              </a:rPr>
              <a:t>d	</a:t>
            </a:r>
            <a:r>
              <a:rPr sz="2400" spc="-5" dirty="0">
                <a:latin typeface="Times New Roman"/>
                <a:cs typeface="Arial"/>
              </a:rPr>
              <a:t>dat</a:t>
            </a:r>
            <a:r>
              <a:rPr sz="2400" dirty="0">
                <a:latin typeface="Times New Roman"/>
                <a:cs typeface="Arial"/>
              </a:rPr>
              <a:t>a	</a:t>
            </a:r>
            <a:r>
              <a:rPr sz="2400" spc="-5" dirty="0">
                <a:latin typeface="Times New Roman"/>
                <a:cs typeface="Arial"/>
              </a:rPr>
              <a:t>and</a:t>
            </a:r>
            <a:r>
              <a:rPr lang="en-US" sz="2400" spc="-5" dirty="0">
                <a:latin typeface="Times New Roman"/>
                <a:cs typeface="Arial"/>
              </a:rPr>
              <a:t> </a:t>
            </a:r>
            <a:r>
              <a:rPr sz="2400" spc="-5" dirty="0">
                <a:latin typeface="Times New Roman"/>
                <a:cs typeface="Arial"/>
              </a:rPr>
              <a:t> filter our input</a:t>
            </a:r>
            <a:r>
              <a:rPr sz="2400" spc="-15" dirty="0">
                <a:latin typeface="Times New Roman"/>
                <a:cs typeface="Arial"/>
              </a:rPr>
              <a:t> </a:t>
            </a:r>
            <a:r>
              <a:rPr sz="2400" dirty="0">
                <a:latin typeface="Times New Roman"/>
                <a:cs typeface="Arial"/>
              </a:rPr>
              <a:t>video</a:t>
            </a:r>
          </a:p>
          <a:p>
            <a:pPr marL="12700" marR="5080">
              <a:lnSpc>
                <a:spcPts val="3190"/>
              </a:lnSpc>
              <a:spcBef>
                <a:spcPts val="380"/>
              </a:spcBef>
              <a:buSzPct val="128571"/>
              <a:buChar char="•"/>
              <a:tabLst>
                <a:tab pos="138430" algn="l"/>
              </a:tabLst>
            </a:pPr>
            <a:r>
              <a:rPr sz="2400" spc="-5" dirty="0">
                <a:latin typeface="Times New Roman"/>
                <a:cs typeface="Arial"/>
              </a:rPr>
              <a:t>It will </a:t>
            </a:r>
            <a:r>
              <a:rPr sz="2400" dirty="0">
                <a:latin typeface="Times New Roman"/>
                <a:cs typeface="Arial"/>
              </a:rPr>
              <a:t>compress </a:t>
            </a:r>
            <a:r>
              <a:rPr sz="2400" spc="-5" dirty="0">
                <a:latin typeface="Times New Roman"/>
                <a:cs typeface="Arial"/>
              </a:rPr>
              <a:t>our input </a:t>
            </a:r>
            <a:r>
              <a:rPr sz="2400" dirty="0">
                <a:latin typeface="Times New Roman"/>
                <a:cs typeface="Arial"/>
              </a:rPr>
              <a:t>video </a:t>
            </a:r>
            <a:r>
              <a:rPr sz="2400" spc="-5" dirty="0">
                <a:latin typeface="Times New Roman"/>
                <a:cs typeface="Arial"/>
              </a:rPr>
              <a:t>and this </a:t>
            </a:r>
            <a:r>
              <a:rPr sz="2400" dirty="0">
                <a:latin typeface="Times New Roman"/>
                <a:cs typeface="Arial"/>
              </a:rPr>
              <a:t>method </a:t>
            </a:r>
            <a:r>
              <a:rPr sz="2400" spc="-5" dirty="0">
                <a:latin typeface="Times New Roman"/>
                <a:cs typeface="Arial"/>
              </a:rPr>
              <a:t>will </a:t>
            </a:r>
            <a:r>
              <a:rPr sz="2400" dirty="0">
                <a:latin typeface="Times New Roman"/>
                <a:cs typeface="Arial"/>
              </a:rPr>
              <a:t>make </a:t>
            </a:r>
            <a:r>
              <a:rPr sz="2400" spc="-5" dirty="0">
                <a:latin typeface="Times New Roman"/>
                <a:cs typeface="Arial"/>
              </a:rPr>
              <a:t>further</a:t>
            </a:r>
            <a:r>
              <a:rPr lang="en-US" sz="2400" spc="-5" dirty="0">
                <a:latin typeface="Times New Roman"/>
                <a:cs typeface="Arial"/>
              </a:rPr>
              <a:t> </a:t>
            </a:r>
            <a:r>
              <a:rPr sz="2400" spc="-5" dirty="0">
                <a:latin typeface="Times New Roman"/>
                <a:cs typeface="Arial"/>
              </a:rPr>
              <a:t> execution</a:t>
            </a:r>
            <a:r>
              <a:rPr sz="2400" spc="-10" dirty="0">
                <a:latin typeface="Times New Roman"/>
                <a:cs typeface="Arial"/>
              </a:rPr>
              <a:t> </a:t>
            </a:r>
            <a:r>
              <a:rPr sz="2400" spc="-25" dirty="0">
                <a:latin typeface="Times New Roman"/>
                <a:cs typeface="Arial"/>
              </a:rPr>
              <a:t>quickly.</a:t>
            </a:r>
            <a:endParaRPr sz="2400" dirty="0">
              <a:latin typeface="Times New Roman"/>
              <a:cs typeface="Arial"/>
            </a:endParaRPr>
          </a:p>
        </p:txBody>
      </p:sp>
      <p:sp>
        <p:nvSpPr>
          <p:cNvPr id="4" name="object 4"/>
          <p:cNvSpPr/>
          <p:nvPr/>
        </p:nvSpPr>
        <p:spPr>
          <a:xfrm>
            <a:off x="457199" y="46863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6F5A-8162-557C-2D53-9E4C54418CA2}"/>
              </a:ext>
            </a:extLst>
          </p:cNvPr>
          <p:cNvSpPr>
            <a:spLocks noGrp="1"/>
          </p:cNvSpPr>
          <p:nvPr>
            <p:ph type="title"/>
          </p:nvPr>
        </p:nvSpPr>
        <p:spPr>
          <a:xfrm>
            <a:off x="2764973" y="605660"/>
            <a:ext cx="5020833" cy="492443"/>
          </a:xfrm>
        </p:spPr>
        <p:txBody>
          <a:bodyPr wrap="square" lIns="0" tIns="0" rIns="0" bIns="0" anchor="t">
            <a:spAutoFit/>
          </a:bodyPr>
          <a:lstStyle/>
          <a:p>
            <a:pPr algn="ctr"/>
            <a:r>
              <a:rPr lang="en-IN" sz="3200" b="1" spc="-10" dirty="0">
                <a:latin typeface="Times New Roman"/>
              </a:rPr>
              <a:t>Convolution</a:t>
            </a:r>
            <a:r>
              <a:rPr lang="en-IN" sz="3200" b="1" spc="-70" dirty="0">
                <a:latin typeface="Times New Roman"/>
              </a:rPr>
              <a:t> </a:t>
            </a:r>
            <a:r>
              <a:rPr lang="en-IN" sz="3200" b="1" spc="-15" dirty="0">
                <a:latin typeface="Times New Roman"/>
              </a:rPr>
              <a:t>Neural </a:t>
            </a:r>
            <a:r>
              <a:rPr lang="en-IN" sz="3200" b="1" spc="-10" dirty="0">
                <a:latin typeface="Times New Roman"/>
              </a:rPr>
              <a:t>Network</a:t>
            </a:r>
            <a:endParaRPr lang="en-IN" sz="3200" b="1">
              <a:latin typeface="Times New Roman"/>
            </a:endParaRPr>
          </a:p>
        </p:txBody>
      </p:sp>
      <p:sp>
        <p:nvSpPr>
          <p:cNvPr id="3" name="Text Placeholder 2">
            <a:extLst>
              <a:ext uri="{FF2B5EF4-FFF2-40B4-BE49-F238E27FC236}">
                <a16:creationId xmlns:a16="http://schemas.microsoft.com/office/drawing/2014/main" id="{B11CC3C2-7B54-F371-CB4C-B644AA5CC23F}"/>
              </a:ext>
            </a:extLst>
          </p:cNvPr>
          <p:cNvSpPr>
            <a:spLocks noGrp="1"/>
          </p:cNvSpPr>
          <p:nvPr>
            <p:ph type="body" idx="1"/>
          </p:nvPr>
        </p:nvSpPr>
        <p:spPr>
          <a:xfrm>
            <a:off x="489936" y="2002483"/>
            <a:ext cx="7935595" cy="4001095"/>
          </a:xfrm>
        </p:spPr>
        <p:txBody>
          <a:bodyPr wrap="square" lIns="0" tIns="0" rIns="0" bIns="0" anchor="t">
            <a:spAutoFit/>
          </a:bodyPr>
          <a:lstStyle/>
          <a:p>
            <a:pPr marL="285750" indent="-285750">
              <a:buFont typeface="Arial" panose="020B0604020202020204" pitchFamily="34" charset="0"/>
              <a:buChar char="•"/>
            </a:pPr>
            <a:r>
              <a:rPr lang="en-US" sz="2000" b="0" i="0" dirty="0">
                <a:solidFill>
                  <a:srgbClr val="202124"/>
                </a:solidFill>
                <a:effectLst/>
                <a:latin typeface="Times New Roman"/>
                <a:cs typeface="Times New Roman"/>
              </a:rPr>
              <a:t>CNN </a:t>
            </a:r>
            <a:r>
              <a:rPr lang="en-US" sz="2000" dirty="0">
                <a:solidFill>
                  <a:srgbClr val="202124"/>
                </a:solidFill>
                <a:latin typeface="Times New Roman"/>
                <a:cs typeface="Times New Roman"/>
              </a:rPr>
              <a:t>i</a:t>
            </a:r>
            <a:r>
              <a:rPr lang="en-US" sz="2000" b="0" i="0" dirty="0">
                <a:solidFill>
                  <a:srgbClr val="202124"/>
                </a:solidFill>
                <a:effectLst/>
                <a:latin typeface="Times New Roman"/>
                <a:cs typeface="Times New Roman"/>
              </a:rPr>
              <a:t>s a machine learning algorithm that can </a:t>
            </a:r>
            <a:r>
              <a:rPr lang="en-US" sz="2000" i="0" dirty="0">
                <a:solidFill>
                  <a:srgbClr val="202124"/>
                </a:solidFill>
                <a:effectLst/>
                <a:latin typeface="Times New Roman"/>
                <a:cs typeface="Times New Roman"/>
              </a:rPr>
              <a:t>take in an input image, assign importance (learnable weights and biases) to various aspects/objects in the image, and be able to differentiate one from the other.</a:t>
            </a:r>
          </a:p>
          <a:p>
            <a:pPr marL="285750" indent="-285750">
              <a:buFont typeface="Arial" panose="020B0604020202020204" pitchFamily="34" charset="0"/>
              <a:buChar char="•"/>
            </a:pPr>
            <a:endParaRPr lang="en-US" sz="2000" dirty="0">
              <a:solidFill>
                <a:srgbClr val="202124"/>
              </a:solidFill>
              <a:latin typeface="Times New Roman"/>
              <a:cs typeface="Times New Roman"/>
            </a:endParaRPr>
          </a:p>
          <a:p>
            <a:pPr marL="285750" indent="-285750">
              <a:buFont typeface="Arial" panose="020B0604020202020204" pitchFamily="34" charset="0"/>
              <a:buChar char="•"/>
            </a:pPr>
            <a:r>
              <a:rPr lang="en-US" sz="2000" b="0" i="0" dirty="0">
                <a:solidFill>
                  <a:srgbClr val="222222"/>
                </a:solidFill>
                <a:effectLst/>
                <a:latin typeface="Times New Roman"/>
                <a:cs typeface="Arial"/>
              </a:rPr>
              <a:t>Convolutional Neural Networks specialized for applications in image &amp; video recognition. CNN is mainly used in image analysis tasks like Image recognition, Object detection &amp; Segmentation.</a:t>
            </a:r>
          </a:p>
          <a:p>
            <a:endParaRPr lang="en-IN" sz="2000" dirty="0">
              <a:solidFill>
                <a:srgbClr val="222222"/>
              </a:solidFill>
              <a:latin typeface="Times New Roman"/>
              <a:cs typeface="Arial" panose="020B0604020202020204" pitchFamily="34" charset="0"/>
            </a:endParaRPr>
          </a:p>
          <a:p>
            <a:r>
              <a:rPr lang="en-IN" sz="2000" dirty="0">
                <a:solidFill>
                  <a:srgbClr val="222222"/>
                </a:solidFill>
                <a:latin typeface="Times New Roman"/>
                <a:cs typeface="Arial"/>
              </a:rPr>
              <a:t>      </a:t>
            </a:r>
            <a:r>
              <a:rPr lang="en-US" sz="2000" b="1" i="0" dirty="0">
                <a:solidFill>
                  <a:srgbClr val="222222"/>
                </a:solidFill>
                <a:effectLst/>
                <a:latin typeface="Times New Roman"/>
                <a:cs typeface="Times New Roman"/>
              </a:rPr>
              <a:t>There are three types of layers in Convolutional Neural Network:</a:t>
            </a:r>
          </a:p>
          <a:p>
            <a:pPr lvl="5"/>
            <a:r>
              <a:rPr lang="en-US" sz="2000" dirty="0">
                <a:solidFill>
                  <a:srgbClr val="222222"/>
                </a:solidFill>
                <a:latin typeface="Times New Roman"/>
                <a:cs typeface="Arial"/>
              </a:rPr>
              <a:t>                1. Input Layer</a:t>
            </a:r>
          </a:p>
          <a:p>
            <a:pPr lvl="5"/>
            <a:r>
              <a:rPr lang="en-US" sz="2000" dirty="0">
                <a:solidFill>
                  <a:srgbClr val="222222"/>
                </a:solidFill>
                <a:latin typeface="Times New Roman"/>
                <a:cs typeface="Arial"/>
              </a:rPr>
              <a:t>               </a:t>
            </a:r>
            <a:r>
              <a:rPr lang="en-US" sz="2000" i="0" dirty="0">
                <a:solidFill>
                  <a:srgbClr val="222222"/>
                </a:solidFill>
                <a:effectLst/>
                <a:latin typeface="Times New Roman"/>
                <a:cs typeface="Arial"/>
              </a:rPr>
              <a:t> 2.Hidden Layer</a:t>
            </a:r>
          </a:p>
          <a:p>
            <a:pPr lvl="5"/>
            <a:r>
              <a:rPr lang="en-US" sz="2000" dirty="0">
                <a:solidFill>
                  <a:srgbClr val="222222"/>
                </a:solidFill>
                <a:latin typeface="Times New Roman"/>
                <a:cs typeface="Arial"/>
              </a:rPr>
              <a:t>                3. Output Layer</a:t>
            </a:r>
            <a:endParaRPr lang="en-US" sz="2000" i="0" dirty="0">
              <a:solidFill>
                <a:srgbClr val="222222"/>
              </a:solidFill>
              <a:effectLst/>
              <a:latin typeface="Times New Roman"/>
              <a:cs typeface="Arial"/>
            </a:endParaRPr>
          </a:p>
          <a:p>
            <a:endParaRPr lang="en-US" sz="2000" b="1" i="0" dirty="0">
              <a:solidFill>
                <a:srgbClr val="222222"/>
              </a:solidFill>
              <a:effectLst/>
              <a:latin typeface="Times New Roman"/>
              <a:cs typeface="Times New Roman"/>
            </a:endParaRPr>
          </a:p>
        </p:txBody>
      </p:sp>
      <p:sp>
        <p:nvSpPr>
          <p:cNvPr id="5" name="object 3">
            <a:extLst>
              <a:ext uri="{FF2B5EF4-FFF2-40B4-BE49-F238E27FC236}">
                <a16:creationId xmlns:a16="http://schemas.microsoft.com/office/drawing/2014/main" id="{AA3C3881-51D5-4445-68ED-BD3728567D21}"/>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233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4997" y="506699"/>
            <a:ext cx="5329146" cy="504625"/>
          </a:xfrm>
          <a:prstGeom prst="rect">
            <a:avLst/>
          </a:prstGeom>
        </p:spPr>
        <p:txBody>
          <a:bodyPr vert="horz" wrap="square" lIns="0" tIns="12065" rIns="0" bIns="0" rtlCol="0" anchor="t">
            <a:spAutoFit/>
          </a:bodyPr>
          <a:lstStyle/>
          <a:p>
            <a:pPr marL="1252220" marR="5080" indent="-1089660">
              <a:lnSpc>
                <a:spcPct val="100299"/>
              </a:lnSpc>
              <a:spcBef>
                <a:spcPts val="95"/>
              </a:spcBef>
            </a:pPr>
            <a:r>
              <a:rPr sz="3200" b="1" spc="-10" dirty="0">
                <a:latin typeface="Times New Roman"/>
              </a:rPr>
              <a:t>Convolution</a:t>
            </a:r>
            <a:r>
              <a:rPr sz="3200" b="1" spc="-70" dirty="0">
                <a:latin typeface="Times New Roman"/>
              </a:rPr>
              <a:t> </a:t>
            </a:r>
            <a:r>
              <a:rPr sz="3200" b="1" spc="-15" dirty="0">
                <a:latin typeface="Times New Roman"/>
              </a:rPr>
              <a:t>Neural</a:t>
            </a:r>
            <a:r>
              <a:rPr lang="en-US" sz="3200" b="1" spc="-15" dirty="0">
                <a:latin typeface="Times New Roman"/>
              </a:rPr>
              <a:t> </a:t>
            </a:r>
            <a:r>
              <a:rPr sz="3200" b="1" spc="-15" dirty="0">
                <a:latin typeface="Times New Roman"/>
              </a:rPr>
              <a:t> </a:t>
            </a:r>
            <a:r>
              <a:rPr sz="3200" b="1" spc="-10" dirty="0">
                <a:latin typeface="Times New Roman"/>
              </a:rPr>
              <a:t>Network</a:t>
            </a:r>
            <a:endParaRPr lang="en-US" sz="3200" b="1" spc="-10">
              <a:latin typeface="Times New Roman"/>
            </a:endParaRPr>
          </a:p>
        </p:txBody>
      </p:sp>
      <p:sp>
        <p:nvSpPr>
          <p:cNvPr id="3" name="object 3"/>
          <p:cNvSpPr txBox="1"/>
          <p:nvPr/>
        </p:nvSpPr>
        <p:spPr>
          <a:xfrm>
            <a:off x="687701" y="1713097"/>
            <a:ext cx="7836534" cy="4633769"/>
          </a:xfrm>
          <a:prstGeom prst="rect">
            <a:avLst/>
          </a:prstGeom>
        </p:spPr>
        <p:txBody>
          <a:bodyPr vert="horz" wrap="square" lIns="0" tIns="15875" rIns="0" bIns="0" rtlCol="0" anchor="t">
            <a:spAutoFit/>
          </a:bodyPr>
          <a:lstStyle/>
          <a:p>
            <a:pPr marL="312420" marR="5080" indent="-299720">
              <a:lnSpc>
                <a:spcPct val="110400"/>
              </a:lnSpc>
              <a:spcBef>
                <a:spcPts val="125"/>
              </a:spcBef>
              <a:buSzPct val="88888"/>
              <a:buChar char="•"/>
              <a:tabLst>
                <a:tab pos="311785" algn="l"/>
                <a:tab pos="312420" algn="l"/>
              </a:tabLst>
            </a:pPr>
            <a:r>
              <a:rPr sz="2000" spc="-5" dirty="0">
                <a:latin typeface="Times New Roman"/>
                <a:cs typeface="Arial"/>
              </a:rPr>
              <a:t>Input Layer– First is the input </a:t>
            </a:r>
            <a:r>
              <a:rPr sz="2000" spc="-20" dirty="0">
                <a:latin typeface="Times New Roman"/>
                <a:cs typeface="Arial"/>
              </a:rPr>
              <a:t>layer. </a:t>
            </a:r>
            <a:r>
              <a:rPr sz="2000" spc="-5" dirty="0">
                <a:latin typeface="Times New Roman"/>
                <a:cs typeface="Arial"/>
              </a:rPr>
              <a:t>This layer will accept our input </a:t>
            </a:r>
            <a:r>
              <a:rPr sz="2000" dirty="0">
                <a:latin typeface="Times New Roman"/>
                <a:cs typeface="Arial"/>
              </a:rPr>
              <a:t>video </a:t>
            </a:r>
            <a:r>
              <a:rPr sz="2000" spc="-5" dirty="0">
                <a:latin typeface="Times New Roman"/>
                <a:cs typeface="Arial"/>
              </a:rPr>
              <a:t>pixels</a:t>
            </a:r>
            <a:r>
              <a:rPr lang="en-US" sz="2000" spc="-5" dirty="0">
                <a:latin typeface="Times New Roman"/>
                <a:cs typeface="Arial"/>
              </a:rPr>
              <a:t> </a:t>
            </a:r>
            <a:r>
              <a:rPr sz="2000" spc="-5" dirty="0">
                <a:latin typeface="Times New Roman"/>
                <a:cs typeface="Arial"/>
              </a:rPr>
              <a:t> and pass it to the </a:t>
            </a:r>
            <a:r>
              <a:rPr sz="2000" dirty="0">
                <a:latin typeface="Times New Roman"/>
                <a:cs typeface="Arial"/>
              </a:rPr>
              <a:t>rest </a:t>
            </a:r>
            <a:r>
              <a:rPr sz="2000" spc="-5" dirty="0">
                <a:latin typeface="Times New Roman"/>
                <a:cs typeface="Arial"/>
              </a:rPr>
              <a:t>of the</a:t>
            </a:r>
            <a:r>
              <a:rPr sz="2000" spc="-20" dirty="0">
                <a:latin typeface="Times New Roman"/>
                <a:cs typeface="Arial"/>
              </a:rPr>
              <a:t> </a:t>
            </a:r>
            <a:r>
              <a:rPr sz="2000" spc="-5" dirty="0">
                <a:latin typeface="Times New Roman"/>
                <a:cs typeface="Arial"/>
              </a:rPr>
              <a:t>network.</a:t>
            </a:r>
            <a:endParaRPr lang="en-US" sz="2000" dirty="0">
              <a:latin typeface="Times New Roman"/>
              <a:cs typeface="Arial"/>
            </a:endParaRPr>
          </a:p>
          <a:p>
            <a:pPr>
              <a:lnSpc>
                <a:spcPct val="100000"/>
              </a:lnSpc>
              <a:buFont typeface="Arial"/>
              <a:buChar char="•"/>
            </a:pPr>
            <a:endParaRPr sz="2000" dirty="0">
              <a:latin typeface="Times New Roman"/>
              <a:cs typeface="Arial"/>
            </a:endParaRPr>
          </a:p>
          <a:p>
            <a:pPr>
              <a:lnSpc>
                <a:spcPct val="100000"/>
              </a:lnSpc>
              <a:spcBef>
                <a:spcPts val="50"/>
              </a:spcBef>
              <a:buFont typeface="Arial"/>
              <a:buChar char="•"/>
            </a:pPr>
            <a:endParaRPr sz="2000" dirty="0">
              <a:latin typeface="Times New Roman"/>
              <a:cs typeface="Arial"/>
            </a:endParaRPr>
          </a:p>
          <a:p>
            <a:pPr marL="312420" marR="135255" indent="-299720">
              <a:lnSpc>
                <a:spcPct val="110100"/>
              </a:lnSpc>
              <a:buSzPct val="88888"/>
              <a:buChar char="•"/>
              <a:tabLst>
                <a:tab pos="311785" algn="l"/>
                <a:tab pos="312420" algn="l"/>
              </a:tabLst>
            </a:pPr>
            <a:r>
              <a:rPr sz="2000" spc="-5" dirty="0">
                <a:latin typeface="Times New Roman"/>
                <a:cs typeface="Arial"/>
              </a:rPr>
              <a:t>Hidden Layer– The </a:t>
            </a:r>
            <a:r>
              <a:rPr sz="2000" dirty="0">
                <a:latin typeface="Times New Roman"/>
                <a:cs typeface="Arial"/>
              </a:rPr>
              <a:t>second </a:t>
            </a:r>
            <a:r>
              <a:rPr sz="2000" spc="-5" dirty="0">
                <a:latin typeface="Times New Roman"/>
                <a:cs typeface="Arial"/>
              </a:rPr>
              <a:t>type of layer is </a:t>
            </a:r>
            <a:r>
              <a:rPr sz="2000" dirty="0">
                <a:latin typeface="Times New Roman"/>
                <a:cs typeface="Arial"/>
              </a:rPr>
              <a:t>called </a:t>
            </a:r>
            <a:r>
              <a:rPr sz="2000" spc="-5" dirty="0">
                <a:latin typeface="Times New Roman"/>
                <a:cs typeface="Arial"/>
              </a:rPr>
              <a:t>the hidden </a:t>
            </a:r>
            <a:r>
              <a:rPr sz="2000" spc="-20" dirty="0">
                <a:latin typeface="Times New Roman"/>
                <a:cs typeface="Arial"/>
              </a:rPr>
              <a:t>layer. </a:t>
            </a:r>
            <a:r>
              <a:rPr sz="2000" spc="-5" dirty="0">
                <a:latin typeface="Times New Roman"/>
                <a:cs typeface="Arial"/>
              </a:rPr>
              <a:t>Hidden layers</a:t>
            </a:r>
            <a:r>
              <a:rPr lang="en-US" sz="2000" spc="-5" dirty="0">
                <a:latin typeface="Times New Roman"/>
                <a:cs typeface="Arial"/>
              </a:rPr>
              <a:t> </a:t>
            </a:r>
            <a:r>
              <a:rPr sz="2000" spc="-5" dirty="0">
                <a:latin typeface="Times New Roman"/>
                <a:cs typeface="Arial"/>
              </a:rPr>
              <a:t> have number of </a:t>
            </a:r>
            <a:r>
              <a:rPr sz="2000" dirty="0">
                <a:latin typeface="Times New Roman"/>
                <a:cs typeface="Arial"/>
              </a:rPr>
              <a:t>convolution </a:t>
            </a:r>
            <a:r>
              <a:rPr sz="2000" spc="-5" dirty="0">
                <a:latin typeface="Times New Roman"/>
                <a:cs typeface="Arial"/>
              </a:rPr>
              <a:t>layers and </a:t>
            </a:r>
            <a:r>
              <a:rPr sz="2000" dirty="0">
                <a:latin typeface="Times New Roman"/>
                <a:cs typeface="Arial"/>
              </a:rPr>
              <a:t>max </a:t>
            </a:r>
            <a:r>
              <a:rPr sz="2000" spc="-5" dirty="0">
                <a:latin typeface="Times New Roman"/>
                <a:cs typeface="Arial"/>
              </a:rPr>
              <a:t>pooling layers. In our project we use</a:t>
            </a:r>
            <a:r>
              <a:rPr lang="en-US" sz="2000" spc="-5" dirty="0">
                <a:latin typeface="Times New Roman"/>
                <a:cs typeface="Arial"/>
              </a:rPr>
              <a:t> </a:t>
            </a:r>
            <a:r>
              <a:rPr sz="2000" spc="-5" dirty="0">
                <a:latin typeface="Times New Roman"/>
                <a:cs typeface="Arial"/>
              </a:rPr>
              <a:t> 2D </a:t>
            </a:r>
            <a:r>
              <a:rPr sz="2000" dirty="0">
                <a:latin typeface="Times New Roman"/>
                <a:cs typeface="Arial"/>
              </a:rPr>
              <a:t>convolution </a:t>
            </a:r>
            <a:r>
              <a:rPr sz="2000" spc="-5" dirty="0">
                <a:latin typeface="Times New Roman"/>
                <a:cs typeface="Arial"/>
              </a:rPr>
              <a:t>networks. Hidden layers are the ones that are actually </a:t>
            </a:r>
            <a:r>
              <a:rPr sz="2000" dirty="0">
                <a:latin typeface="Times New Roman"/>
                <a:cs typeface="Arial"/>
              </a:rPr>
              <a:t>responsible</a:t>
            </a:r>
            <a:r>
              <a:rPr lang="en-US" sz="2000" dirty="0">
                <a:latin typeface="Times New Roman"/>
                <a:cs typeface="Arial"/>
              </a:rPr>
              <a:t> </a:t>
            </a:r>
            <a:r>
              <a:rPr sz="2000" dirty="0">
                <a:latin typeface="Times New Roman"/>
                <a:cs typeface="Arial"/>
              </a:rPr>
              <a:t> </a:t>
            </a:r>
            <a:r>
              <a:rPr sz="2000" spc="-5" dirty="0">
                <a:latin typeface="Times New Roman"/>
                <a:cs typeface="Arial"/>
              </a:rPr>
              <a:t>for the excellent performance and </a:t>
            </a:r>
            <a:r>
              <a:rPr sz="2000" dirty="0">
                <a:latin typeface="Times New Roman"/>
                <a:cs typeface="Arial"/>
              </a:rPr>
              <a:t>complexity </a:t>
            </a:r>
            <a:r>
              <a:rPr sz="2000" spc="-5" dirty="0">
                <a:latin typeface="Times New Roman"/>
                <a:cs typeface="Arial"/>
              </a:rPr>
              <a:t>of neural</a:t>
            </a:r>
            <a:r>
              <a:rPr sz="2000" spc="-25" dirty="0">
                <a:latin typeface="Times New Roman"/>
                <a:cs typeface="Arial"/>
              </a:rPr>
              <a:t> </a:t>
            </a:r>
            <a:r>
              <a:rPr sz="2000" spc="-5" dirty="0">
                <a:latin typeface="Times New Roman"/>
                <a:cs typeface="Arial"/>
              </a:rPr>
              <a:t>networks.</a:t>
            </a:r>
            <a:endParaRPr sz="2000" dirty="0">
              <a:latin typeface="Times New Roman"/>
              <a:cs typeface="Arial"/>
            </a:endParaRPr>
          </a:p>
          <a:p>
            <a:pPr>
              <a:lnSpc>
                <a:spcPct val="100000"/>
              </a:lnSpc>
              <a:buFont typeface="Arial"/>
              <a:buChar char="•"/>
            </a:pPr>
            <a:endParaRPr sz="2000" dirty="0">
              <a:latin typeface="Times New Roman"/>
              <a:cs typeface="Arial"/>
            </a:endParaRPr>
          </a:p>
          <a:p>
            <a:pPr>
              <a:lnSpc>
                <a:spcPct val="100000"/>
              </a:lnSpc>
              <a:spcBef>
                <a:spcPts val="50"/>
              </a:spcBef>
              <a:buFont typeface="Arial"/>
              <a:buChar char="•"/>
            </a:pPr>
            <a:endParaRPr sz="2000" dirty="0">
              <a:latin typeface="Times New Roman"/>
              <a:cs typeface="Arial"/>
            </a:endParaRPr>
          </a:p>
          <a:p>
            <a:pPr marL="312420" marR="121285" indent="-299720">
              <a:lnSpc>
                <a:spcPct val="110200"/>
              </a:lnSpc>
              <a:buSzPct val="88888"/>
              <a:buChar char="•"/>
              <a:tabLst>
                <a:tab pos="311785" algn="l"/>
                <a:tab pos="312420" algn="l"/>
              </a:tabLst>
            </a:pPr>
            <a:r>
              <a:rPr sz="2000" spc="-5" dirty="0">
                <a:latin typeface="Times New Roman"/>
                <a:cs typeface="Arial"/>
              </a:rPr>
              <a:t>Output </a:t>
            </a:r>
            <a:r>
              <a:rPr sz="2000" dirty="0">
                <a:latin typeface="Times New Roman"/>
                <a:cs typeface="Arial"/>
              </a:rPr>
              <a:t>layer– </a:t>
            </a:r>
            <a:r>
              <a:rPr sz="2000" spc="-5" dirty="0">
                <a:latin typeface="Times New Roman"/>
                <a:cs typeface="Arial"/>
              </a:rPr>
              <a:t>The last type of layer is the output </a:t>
            </a:r>
            <a:r>
              <a:rPr sz="2000" spc="-20" dirty="0">
                <a:latin typeface="Times New Roman"/>
                <a:cs typeface="Arial"/>
              </a:rPr>
              <a:t>layer. </a:t>
            </a:r>
            <a:r>
              <a:rPr sz="2000" spc="-5" dirty="0">
                <a:latin typeface="Times New Roman"/>
                <a:cs typeface="Arial"/>
              </a:rPr>
              <a:t>The output layer holds the</a:t>
            </a:r>
            <a:r>
              <a:rPr lang="en-US" sz="2000" spc="-5" dirty="0">
                <a:latin typeface="Times New Roman"/>
                <a:cs typeface="Arial"/>
              </a:rPr>
              <a:t> </a:t>
            </a:r>
            <a:r>
              <a:rPr sz="2000" spc="-5" dirty="0">
                <a:latin typeface="Times New Roman"/>
                <a:cs typeface="Arial"/>
              </a:rPr>
              <a:t> </a:t>
            </a:r>
            <a:r>
              <a:rPr sz="2000" dirty="0">
                <a:latin typeface="Times New Roman"/>
                <a:cs typeface="Arial"/>
              </a:rPr>
              <a:t>result </a:t>
            </a:r>
            <a:r>
              <a:rPr sz="2000" spc="-5" dirty="0">
                <a:latin typeface="Times New Roman"/>
                <a:cs typeface="Arial"/>
              </a:rPr>
              <a:t>or the output of the problem. Here it give emotion</a:t>
            </a:r>
            <a:r>
              <a:rPr lang="en-US" sz="2000" spc="-5" dirty="0">
                <a:latin typeface="Times New Roman"/>
                <a:cs typeface="Arial"/>
              </a:rPr>
              <a:t> </a:t>
            </a:r>
            <a:r>
              <a:rPr sz="2000" spc="-5" dirty="0">
                <a:latin typeface="Times New Roman"/>
                <a:cs typeface="Arial"/>
              </a:rPr>
              <a:t> </a:t>
            </a:r>
            <a:r>
              <a:rPr sz="2000" dirty="0">
                <a:latin typeface="Times New Roman"/>
                <a:cs typeface="Arial"/>
              </a:rPr>
              <a:t>classification(happy/sad/angry/normal)</a:t>
            </a:r>
          </a:p>
        </p:txBody>
      </p:sp>
      <p:sp>
        <p:nvSpPr>
          <p:cNvPr id="4" name="object 4"/>
          <p:cNvSpPr/>
          <p:nvPr/>
        </p:nvSpPr>
        <p:spPr>
          <a:xfrm>
            <a:off x="300024" y="468639"/>
            <a:ext cx="2237735" cy="75501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E8210E-4CDE-CF36-6FAF-5137D366772D}"/>
              </a:ext>
            </a:extLst>
          </p:cNvPr>
          <p:cNvSpPr>
            <a:spLocks noGrp="1"/>
          </p:cNvSpPr>
          <p:nvPr>
            <p:ph type="title"/>
          </p:nvPr>
        </p:nvSpPr>
        <p:spPr>
          <a:xfrm>
            <a:off x="2614997" y="655141"/>
            <a:ext cx="4270264" cy="492443"/>
          </a:xfrm>
        </p:spPr>
        <p:txBody>
          <a:bodyPr wrap="square" lIns="0" tIns="0" rIns="0" bIns="0" anchor="t">
            <a:spAutoFit/>
          </a:bodyPr>
          <a:lstStyle/>
          <a:p>
            <a:r>
              <a:rPr lang="en-IN" sz="3200" b="1" dirty="0">
                <a:latin typeface="Times New Roman"/>
              </a:rPr>
              <a:t>        Mini-</a:t>
            </a:r>
            <a:r>
              <a:rPr lang="en-IN" sz="3200" b="1" dirty="0" err="1">
                <a:latin typeface="Times New Roman"/>
              </a:rPr>
              <a:t>Xception</a:t>
            </a:r>
            <a:endParaRPr lang="en-IN" sz="3200" b="1" dirty="0">
              <a:latin typeface="Times New Roman"/>
            </a:endParaRPr>
          </a:p>
        </p:txBody>
      </p:sp>
      <p:sp>
        <p:nvSpPr>
          <p:cNvPr id="5" name="Text Placeholder 4">
            <a:extLst>
              <a:ext uri="{FF2B5EF4-FFF2-40B4-BE49-F238E27FC236}">
                <a16:creationId xmlns:a16="http://schemas.microsoft.com/office/drawing/2014/main" id="{B9C41FEE-9C54-1989-9354-5C8912A8503C}"/>
              </a:ext>
            </a:extLst>
          </p:cNvPr>
          <p:cNvSpPr>
            <a:spLocks noGrp="1"/>
          </p:cNvSpPr>
          <p:nvPr>
            <p:ph type="body" idx="1"/>
          </p:nvPr>
        </p:nvSpPr>
        <p:spPr>
          <a:xfrm>
            <a:off x="569105" y="1764976"/>
            <a:ext cx="7935595" cy="4924425"/>
          </a:xfrm>
        </p:spPr>
        <p:txBody>
          <a:bodyPr wrap="square" lIns="0" tIns="0" rIns="0" bIns="0" anchor="t">
            <a:spAutoFit/>
          </a:bodyPr>
          <a:lstStyle/>
          <a:p>
            <a:pPr marL="285750" indent="-285750">
              <a:buFont typeface="Arial" panose="020B0604020202020204" pitchFamily="34" charset="0"/>
              <a:buChar char="•"/>
            </a:pPr>
            <a:r>
              <a:rPr lang="en-US" sz="2000" dirty="0">
                <a:latin typeface="Times New Roman"/>
                <a:cs typeface="Arial"/>
              </a:rPr>
              <a:t>For this the best architecture to detect emotion is mini-</a:t>
            </a:r>
            <a:r>
              <a:rPr lang="en-US" sz="2000" dirty="0" err="1">
                <a:latin typeface="Times New Roman"/>
                <a:cs typeface="Arial"/>
              </a:rPr>
              <a:t>Xception</a:t>
            </a:r>
            <a:r>
              <a:rPr lang="en-US" sz="2000" dirty="0">
                <a:latin typeface="Times New Roman"/>
                <a:cs typeface="Arial"/>
              </a:rPr>
              <a:t>.</a:t>
            </a:r>
          </a:p>
          <a:p>
            <a:pPr marL="285750" indent="-285750">
              <a:buFont typeface="Arial" panose="020B0604020202020204" pitchFamily="34" charset="0"/>
              <a:buChar char="•"/>
            </a:pPr>
            <a:endParaRPr lang="en-US" sz="2000" dirty="0">
              <a:latin typeface="Times New Roman"/>
              <a:cs typeface="Times New Roman"/>
            </a:endParaRPr>
          </a:p>
          <a:p>
            <a:pPr marL="285750" indent="-285750">
              <a:buFont typeface="Arial" panose="020B0604020202020204" pitchFamily="34" charset="0"/>
              <a:buChar char="•"/>
            </a:pPr>
            <a:r>
              <a:rPr lang="en-US" sz="2000" b="0" i="0" dirty="0">
                <a:solidFill>
                  <a:srgbClr val="202124"/>
                </a:solidFill>
                <a:effectLst/>
                <a:latin typeface="Times New Roman"/>
                <a:cs typeface="Times New Roman"/>
              </a:rPr>
              <a:t>Mini-</a:t>
            </a:r>
            <a:r>
              <a:rPr lang="en-US" sz="2000" b="0" i="0" dirty="0" err="1">
                <a:solidFill>
                  <a:srgbClr val="202124"/>
                </a:solidFill>
                <a:effectLst/>
                <a:latin typeface="Times New Roman"/>
                <a:cs typeface="Times New Roman"/>
              </a:rPr>
              <a:t>Xception</a:t>
            </a:r>
            <a:r>
              <a:rPr lang="en-US" sz="2000" b="0" i="0" dirty="0">
                <a:solidFill>
                  <a:srgbClr val="202124"/>
                </a:solidFill>
                <a:effectLst/>
                <a:latin typeface="Times New Roman"/>
                <a:cs typeface="Times New Roman"/>
              </a:rPr>
              <a:t> algorithm is </a:t>
            </a:r>
            <a:r>
              <a:rPr lang="en-US" sz="2000" i="0" dirty="0">
                <a:solidFill>
                  <a:srgbClr val="202124"/>
                </a:solidFill>
                <a:effectLst/>
                <a:latin typeface="Times New Roman"/>
                <a:cs typeface="Times New Roman"/>
              </a:rPr>
              <a:t>applied on emotion detection dataset</a:t>
            </a:r>
            <a:r>
              <a:rPr lang="en-US" sz="2000" b="0" i="0" dirty="0">
                <a:solidFill>
                  <a:srgbClr val="202124"/>
                </a:solidFill>
                <a:effectLst/>
                <a:latin typeface="Times New Roman"/>
                <a:cs typeface="Times New Roman"/>
              </a:rPr>
              <a:t>. Dataset contains 35,887 images. Accuracy is calculated from the confusion matrix. Dataset: To train our models we used dataset: FER-2013.</a:t>
            </a:r>
            <a:endParaRPr lang="en-US" sz="2000" dirty="0">
              <a:latin typeface="Times New Roman"/>
              <a:cs typeface="Times New Roman"/>
            </a:endParaRPr>
          </a:p>
          <a:p>
            <a:pPr marL="285750" indent="-285750">
              <a:buFont typeface="Arial" panose="020B0604020202020204" pitchFamily="34" charset="0"/>
              <a:buChar char="•"/>
            </a:pPr>
            <a:endParaRPr lang="en-US" sz="2000" dirty="0">
              <a:latin typeface="Times New Roman"/>
              <a:cs typeface="Times New Roman"/>
            </a:endParaRPr>
          </a:p>
          <a:p>
            <a:pPr marL="285750" indent="-285750">
              <a:buFont typeface="Arial" panose="020B0604020202020204" pitchFamily="34" charset="0"/>
              <a:buChar char="•"/>
            </a:pPr>
            <a:r>
              <a:rPr lang="en-US" sz="2000" b="0" i="0" dirty="0" err="1">
                <a:solidFill>
                  <a:srgbClr val="202124"/>
                </a:solidFill>
                <a:effectLst/>
                <a:latin typeface="Times New Roman"/>
                <a:cs typeface="Times New Roman"/>
              </a:rPr>
              <a:t>Xception</a:t>
            </a:r>
            <a:r>
              <a:rPr lang="en-US" sz="2000" b="0" i="0" dirty="0">
                <a:solidFill>
                  <a:srgbClr val="202124"/>
                </a:solidFill>
                <a:effectLst/>
                <a:latin typeface="Times New Roman"/>
                <a:cs typeface="Times New Roman"/>
              </a:rPr>
              <a:t> is a convolutional neural network that is 71 layers deep, we can </a:t>
            </a:r>
            <a:r>
              <a:rPr lang="en-US" sz="2000" i="0" dirty="0">
                <a:solidFill>
                  <a:srgbClr val="202124"/>
                </a:solidFill>
                <a:effectLst/>
                <a:latin typeface="Times New Roman"/>
                <a:cs typeface="Arial"/>
              </a:rPr>
              <a:t>load a pretrained version of the network trained on more than a million images from the ImageNet dataset.</a:t>
            </a:r>
          </a:p>
          <a:p>
            <a:endParaRPr lang="en-US" sz="2000" b="0" dirty="0">
              <a:solidFill>
                <a:srgbClr val="202124"/>
              </a:solidFill>
              <a:latin typeface="Times New Roman"/>
              <a:cs typeface="Arial" panose="020B0604020202020204" pitchFamily="34" charset="0"/>
            </a:endParaRPr>
          </a:p>
          <a:p>
            <a:pPr marL="285750" indent="-285750">
              <a:buFont typeface="Arial" panose="020B0604020202020204" pitchFamily="34" charset="0"/>
              <a:buChar char="•"/>
            </a:pPr>
            <a:r>
              <a:rPr lang="en-US" sz="2000" b="0" i="0" dirty="0" err="1">
                <a:solidFill>
                  <a:srgbClr val="202124"/>
                </a:solidFill>
                <a:effectLst/>
                <a:latin typeface="Times New Roman"/>
                <a:cs typeface="Times New Roman"/>
              </a:rPr>
              <a:t>Xception</a:t>
            </a:r>
            <a:r>
              <a:rPr lang="en-US" sz="2000" b="0" i="0" dirty="0">
                <a:solidFill>
                  <a:srgbClr val="202124"/>
                </a:solidFill>
                <a:effectLst/>
                <a:latin typeface="Times New Roman"/>
                <a:cs typeface="Times New Roman"/>
              </a:rPr>
              <a:t> is also known as “extreme” version of an Inception module.</a:t>
            </a:r>
          </a:p>
          <a:p>
            <a:pPr marL="285750" indent="-285750">
              <a:buFont typeface="Arial" panose="020B0604020202020204" pitchFamily="34" charset="0"/>
              <a:buChar char="•"/>
            </a:pPr>
            <a:endParaRPr lang="en-US" sz="2000" dirty="0">
              <a:solidFill>
                <a:srgbClr val="202124"/>
              </a:solidFill>
              <a:latin typeface="Times New Roman"/>
              <a:cs typeface="Times New Roman"/>
            </a:endParaRPr>
          </a:p>
          <a:p>
            <a:pPr marL="285750" indent="-285750">
              <a:buFont typeface="Arial" panose="020B0604020202020204" pitchFamily="34" charset="0"/>
              <a:buChar char="•"/>
            </a:pPr>
            <a:endParaRPr lang="en-US" sz="2000" b="0" i="0" dirty="0">
              <a:solidFill>
                <a:srgbClr val="202124"/>
              </a:solidFill>
              <a:effectLst/>
              <a:latin typeface="Times New Roman"/>
              <a:cs typeface="Times New Roman"/>
            </a:endParaRPr>
          </a:p>
          <a:p>
            <a:pPr marL="285750" indent="-285750">
              <a:buFont typeface="Arial" panose="020B0604020202020204" pitchFamily="34" charset="0"/>
              <a:buChar char="•"/>
            </a:pPr>
            <a:endParaRPr lang="en-US" sz="2000" dirty="0">
              <a:solidFill>
                <a:srgbClr val="202124"/>
              </a:solidFill>
              <a:latin typeface="Times New Roman"/>
              <a:cs typeface="Arial" panose="020B0604020202020204" pitchFamily="34" charset="0"/>
            </a:endParaRPr>
          </a:p>
          <a:p>
            <a:pPr marL="285750" indent="-285750">
              <a:buFont typeface="Arial" panose="020B0604020202020204" pitchFamily="34" charset="0"/>
              <a:buChar char="•"/>
            </a:pPr>
            <a:endParaRPr lang="en-US" sz="2000" dirty="0">
              <a:latin typeface="Times New Roman"/>
              <a:cs typeface="Arial" panose="020B0604020202020204" pitchFamily="34" charset="0"/>
            </a:endParaRPr>
          </a:p>
          <a:p>
            <a:pPr marL="285750" indent="-285750">
              <a:buFont typeface="Arial" panose="020B0604020202020204" pitchFamily="34" charset="0"/>
              <a:buChar char="•"/>
            </a:pPr>
            <a:endParaRPr lang="en-IN" sz="2000" dirty="0">
              <a:latin typeface="Times New Roman"/>
              <a:cs typeface="Times New Roman"/>
            </a:endParaRPr>
          </a:p>
        </p:txBody>
      </p:sp>
      <p:sp>
        <p:nvSpPr>
          <p:cNvPr id="3" name="object 3">
            <a:extLst>
              <a:ext uri="{FF2B5EF4-FFF2-40B4-BE49-F238E27FC236}">
                <a16:creationId xmlns:a16="http://schemas.microsoft.com/office/drawing/2014/main" id="{2B40098F-CC0D-B61A-A857-66F1B0FFF31D}"/>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438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70C8-2EE5-A56C-989A-EA4732E4D8FC}"/>
              </a:ext>
            </a:extLst>
          </p:cNvPr>
          <p:cNvSpPr>
            <a:spLocks noGrp="1"/>
          </p:cNvSpPr>
          <p:nvPr>
            <p:ph type="title"/>
          </p:nvPr>
        </p:nvSpPr>
        <p:spPr>
          <a:xfrm>
            <a:off x="2634788" y="533400"/>
            <a:ext cx="5213811" cy="492443"/>
          </a:xfrm>
        </p:spPr>
        <p:txBody>
          <a:bodyPr wrap="square" lIns="0" tIns="0" rIns="0" bIns="0" anchor="t">
            <a:spAutoFit/>
          </a:bodyPr>
          <a:lstStyle/>
          <a:p>
            <a:r>
              <a:rPr lang="en-IN" sz="3200" b="1" dirty="0">
                <a:latin typeface="Times New Roman"/>
              </a:rPr>
              <a:t> MODULE DESCRIPTION</a:t>
            </a:r>
          </a:p>
        </p:txBody>
      </p:sp>
      <p:sp>
        <p:nvSpPr>
          <p:cNvPr id="3" name="Text Placeholder 2">
            <a:extLst>
              <a:ext uri="{FF2B5EF4-FFF2-40B4-BE49-F238E27FC236}">
                <a16:creationId xmlns:a16="http://schemas.microsoft.com/office/drawing/2014/main" id="{B4A13B04-BEC2-5475-FE1B-BFAE875D8D92}"/>
              </a:ext>
            </a:extLst>
          </p:cNvPr>
          <p:cNvSpPr>
            <a:spLocks noGrp="1"/>
          </p:cNvSpPr>
          <p:nvPr>
            <p:ph type="body" idx="1"/>
          </p:nvPr>
        </p:nvSpPr>
        <p:spPr>
          <a:xfrm>
            <a:off x="554720" y="1107374"/>
            <a:ext cx="7935595" cy="6155531"/>
          </a:xfrm>
        </p:spPr>
        <p:txBody>
          <a:bodyPr wrap="square" lIns="0" tIns="0" rIns="0" bIns="0" anchor="t">
            <a:spAutoFit/>
          </a:bodyPr>
          <a:lstStyle/>
          <a:p>
            <a:pPr marL="342900" indent="-342900">
              <a:buFont typeface="Arial" panose="020B0604020202020204" pitchFamily="34" charset="0"/>
              <a:buChar char="•"/>
            </a:pPr>
            <a:r>
              <a:rPr lang="en-US" sz="2000" dirty="0">
                <a:latin typeface="Times New Roman"/>
                <a:cs typeface="Times New Roman"/>
              </a:rPr>
              <a:t>The first process in our system is the detection of the face expression for emotion classification. There are a lot of algorithms for this such as Histogram of Oriented Gradients (</a:t>
            </a:r>
            <a:r>
              <a:rPr lang="en-US" sz="2000" dirty="0" err="1">
                <a:latin typeface="Times New Roman"/>
                <a:cs typeface="Times New Roman"/>
              </a:rPr>
              <a:t>HoG</a:t>
            </a:r>
            <a:r>
              <a:rPr lang="en-US" sz="2000" dirty="0">
                <a:latin typeface="Times New Roman"/>
                <a:cs typeface="Times New Roman"/>
              </a:rPr>
              <a:t>) method which is a widely used process for face detection as well as object detection. </a:t>
            </a:r>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This algorithm is a very powerful feature descriptor which uses linear SVM Machine learning algorithm along with it. The second-best algorithm is </a:t>
            </a:r>
            <a:r>
              <a:rPr lang="en-US" sz="2000" dirty="0" err="1">
                <a:latin typeface="Times New Roman"/>
                <a:cs typeface="Times New Roman"/>
              </a:rPr>
              <a:t>HaarCascade</a:t>
            </a:r>
            <a:r>
              <a:rPr lang="en-US" sz="2000" dirty="0">
                <a:latin typeface="Times New Roman"/>
                <a:cs typeface="Times New Roman"/>
              </a:rPr>
              <a:t> classifier. This process which was first invented described the method to detect object in real time using </a:t>
            </a:r>
            <a:r>
              <a:rPr lang="en-US" sz="2000" dirty="0" err="1">
                <a:latin typeface="Times New Roman"/>
                <a:cs typeface="Times New Roman"/>
              </a:rPr>
              <a:t>Haarcascade</a:t>
            </a:r>
            <a:r>
              <a:rPr lang="en-US" sz="2000" dirty="0">
                <a:latin typeface="Times New Roman"/>
                <a:cs typeface="Times New Roman"/>
              </a:rPr>
              <a:t> classifier. </a:t>
            </a:r>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We implemented the similar process in our work so as to detect the faces in real time along with the faces at different angles. There are more algorithms for face detection but this process can be easily applied. </a:t>
            </a:r>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This process captures the image by frames and then they are sent to the </a:t>
            </a:r>
            <a:r>
              <a:rPr lang="en-US" sz="2000" dirty="0" err="1">
                <a:latin typeface="Times New Roman"/>
                <a:cs typeface="Times New Roman"/>
              </a:rPr>
              <a:t>Haarcascade</a:t>
            </a:r>
            <a:r>
              <a:rPr lang="en-US" sz="2000" dirty="0">
                <a:latin typeface="Times New Roman"/>
                <a:cs typeface="Times New Roman"/>
              </a:rPr>
              <a:t> classifier algorithm, converted to grayscale, cloned for drawing and then the ROI of face is captured and sent to the CNN model for image classification. </a:t>
            </a:r>
            <a:endParaRPr lang="en-IN" sz="2000" dirty="0">
              <a:latin typeface="Times New Roman"/>
              <a:cs typeface="Times New Roman"/>
            </a:endParaRPr>
          </a:p>
          <a:p>
            <a:endParaRPr lang="en-IN" sz="2000" dirty="0">
              <a:latin typeface="Times New Roman"/>
              <a:cs typeface="Times New Roman"/>
            </a:endParaRPr>
          </a:p>
        </p:txBody>
      </p:sp>
      <p:sp>
        <p:nvSpPr>
          <p:cNvPr id="5" name="object 3">
            <a:extLst>
              <a:ext uri="{FF2B5EF4-FFF2-40B4-BE49-F238E27FC236}">
                <a16:creationId xmlns:a16="http://schemas.microsoft.com/office/drawing/2014/main" id="{4050F88F-640E-F08E-B160-B3A6DEB37BB0}"/>
              </a:ext>
            </a:extLst>
          </p:cNvPr>
          <p:cNvSpPr/>
          <p:nvPr/>
        </p:nvSpPr>
        <p:spPr>
          <a:xfrm>
            <a:off x="111713" y="395870"/>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3301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C0C9-CE50-8D6D-201F-164077472400}"/>
              </a:ext>
            </a:extLst>
          </p:cNvPr>
          <p:cNvSpPr>
            <a:spLocks noGrp="1"/>
          </p:cNvSpPr>
          <p:nvPr>
            <p:ph type="title"/>
          </p:nvPr>
        </p:nvSpPr>
        <p:spPr>
          <a:xfrm>
            <a:off x="2793127" y="595764"/>
            <a:ext cx="4270264" cy="492443"/>
          </a:xfrm>
        </p:spPr>
        <p:txBody>
          <a:bodyPr wrap="square" lIns="0" tIns="0" rIns="0" bIns="0" anchor="t">
            <a:spAutoFit/>
          </a:bodyPr>
          <a:lstStyle/>
          <a:p>
            <a:endParaRPr lang="en-IN" sz="3200" b="1" dirty="0">
              <a:latin typeface="Times New Roman"/>
            </a:endParaRPr>
          </a:p>
        </p:txBody>
      </p:sp>
      <p:sp>
        <p:nvSpPr>
          <p:cNvPr id="3" name="Text Placeholder 2">
            <a:extLst>
              <a:ext uri="{FF2B5EF4-FFF2-40B4-BE49-F238E27FC236}">
                <a16:creationId xmlns:a16="http://schemas.microsoft.com/office/drawing/2014/main" id="{A2BF9D43-E7E9-1F1C-AE3F-2976DA3DAAAE}"/>
              </a:ext>
            </a:extLst>
          </p:cNvPr>
          <p:cNvSpPr>
            <a:spLocks noGrp="1"/>
          </p:cNvSpPr>
          <p:nvPr>
            <p:ph type="body" idx="1"/>
          </p:nvPr>
        </p:nvSpPr>
        <p:spPr>
          <a:xfrm>
            <a:off x="457200" y="1295400"/>
            <a:ext cx="7935595" cy="5539978"/>
          </a:xfrm>
        </p:spPr>
        <p:txBody>
          <a:bodyPr wrap="square" lIns="0" tIns="0" rIns="0" bIns="0" anchor="t">
            <a:spAutoFit/>
          </a:bodyPr>
          <a:lstStyle/>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Face can also be detected from a video or an image which is processed with the same method.</a:t>
            </a:r>
            <a:endParaRPr lang="en-US" dirty="0"/>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The next process is the image classification which means after the face is detected, it has to be passed through CNN layers for describing the type of emotion.</a:t>
            </a:r>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We trained the model using datasets containing images of Neutral, Happy, Sad, Surprised, Scared, Angry, Disgust emotions. In order to classify images into certain emotions, CNN can automatically learn that means it learns the features by itself. </a:t>
            </a:r>
          </a:p>
          <a:p>
            <a:pPr marL="342900" indent="-342900">
              <a:buFont typeface="Arial" panose="020B0604020202020204" pitchFamily="34" charset="0"/>
              <a:buChar char="•"/>
            </a:pPr>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The CNN contains various layers which train and test the datasets of images and then use it for generating emotions. </a:t>
            </a:r>
          </a:p>
          <a:p>
            <a:pPr marL="342900" indent="-342900">
              <a:buFont typeface="Arial" panose="020B0604020202020204" pitchFamily="34" charset="0"/>
              <a:buChar char="•"/>
            </a:pPr>
            <a:r>
              <a:rPr lang="en-US" sz="2000" dirty="0">
                <a:latin typeface="Times New Roman"/>
                <a:cs typeface="Times New Roman"/>
              </a:rPr>
              <a:t>The dataset is classified into 2 groups before entering the CNN- 80% of the datasets are used for training and 20% are used for testing</a:t>
            </a:r>
            <a:endParaRPr lang="en-IN" sz="2000" dirty="0">
              <a:latin typeface="Times New Roman"/>
              <a:cs typeface="Times New Roman"/>
            </a:endParaRPr>
          </a:p>
          <a:p>
            <a:endParaRPr lang="en-IN" sz="2000" dirty="0">
              <a:latin typeface="Times New Roman"/>
              <a:cs typeface="Times New Roman"/>
            </a:endParaRPr>
          </a:p>
        </p:txBody>
      </p:sp>
      <p:sp>
        <p:nvSpPr>
          <p:cNvPr id="5" name="object 3">
            <a:extLst>
              <a:ext uri="{FF2B5EF4-FFF2-40B4-BE49-F238E27FC236}">
                <a16:creationId xmlns:a16="http://schemas.microsoft.com/office/drawing/2014/main" id="{BF835B38-9AD9-C720-AC91-3AED0AE66CF7}"/>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9780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338E-575E-56BF-09D3-3E43845D983D}"/>
              </a:ext>
            </a:extLst>
          </p:cNvPr>
          <p:cNvSpPr>
            <a:spLocks noGrp="1"/>
          </p:cNvSpPr>
          <p:nvPr>
            <p:ph type="title"/>
          </p:nvPr>
        </p:nvSpPr>
        <p:spPr>
          <a:xfrm>
            <a:off x="2595205" y="328569"/>
            <a:ext cx="4270264" cy="492443"/>
          </a:xfrm>
        </p:spPr>
        <p:txBody>
          <a:bodyPr wrap="square" lIns="0" tIns="0" rIns="0" bIns="0" anchor="t">
            <a:spAutoFit/>
          </a:bodyPr>
          <a:lstStyle/>
          <a:p>
            <a:endParaRPr lang="en-IN" sz="3200" b="1" dirty="0">
              <a:latin typeface="Times New Roman"/>
            </a:endParaRPr>
          </a:p>
        </p:txBody>
      </p:sp>
      <p:sp>
        <p:nvSpPr>
          <p:cNvPr id="3" name="Text Placeholder 2">
            <a:extLst>
              <a:ext uri="{FF2B5EF4-FFF2-40B4-BE49-F238E27FC236}">
                <a16:creationId xmlns:a16="http://schemas.microsoft.com/office/drawing/2014/main" id="{A2A3280F-803F-8A35-3171-E829E5A1BA44}"/>
              </a:ext>
            </a:extLst>
          </p:cNvPr>
          <p:cNvSpPr>
            <a:spLocks noGrp="1"/>
          </p:cNvSpPr>
          <p:nvPr>
            <p:ph type="body" idx="1"/>
          </p:nvPr>
        </p:nvSpPr>
        <p:spPr>
          <a:xfrm>
            <a:off x="514594" y="1189728"/>
            <a:ext cx="7935595" cy="5539978"/>
          </a:xfrm>
        </p:spPr>
        <p:txBody>
          <a:bodyPr wrap="square" lIns="0" tIns="0" rIns="0" bIns="0" anchor="t">
            <a:spAutoFit/>
          </a:bodyPr>
          <a:lstStyle/>
          <a:p>
            <a:pPr marL="285750" indent="-285750">
              <a:buFont typeface="Arial" panose="020B0604020202020204" pitchFamily="34" charset="0"/>
              <a:buChar char="•"/>
            </a:pPr>
            <a:r>
              <a:rPr lang="en-US" sz="2000" dirty="0">
                <a:latin typeface="Times New Roman"/>
                <a:cs typeface="Times New Roman"/>
              </a:rPr>
              <a:t> Then testing is performed in the model after the images are trained using CNN. </a:t>
            </a:r>
          </a:p>
          <a:p>
            <a:pPr marL="285750" indent="-285750">
              <a:buFont typeface="Arial" panose="020B0604020202020204" pitchFamily="34" charset="0"/>
              <a:buChar char="•"/>
            </a:pPr>
            <a:endParaRPr lang="en-US" sz="2000" dirty="0">
              <a:latin typeface="Times New Roman"/>
              <a:cs typeface="Times New Roman"/>
            </a:endParaRPr>
          </a:p>
          <a:p>
            <a:pPr marL="285750" indent="-285750">
              <a:buFont typeface="Arial" panose="020B0604020202020204" pitchFamily="34" charset="0"/>
              <a:buChar char="•"/>
            </a:pPr>
            <a:r>
              <a:rPr lang="en-US" sz="2000" dirty="0">
                <a:latin typeface="Times New Roman"/>
                <a:cs typeface="Times New Roman"/>
              </a:rPr>
              <a:t>During testing, the accuracy is calculated by checking if the facial image is classified accurately or not. </a:t>
            </a:r>
          </a:p>
          <a:p>
            <a:pPr marL="285750" indent="-285750">
              <a:buFont typeface="Arial" panose="020B0604020202020204" pitchFamily="34" charset="0"/>
              <a:buChar char="•"/>
            </a:pPr>
            <a:endParaRPr lang="en-US" sz="2000" dirty="0">
              <a:latin typeface="Times New Roman"/>
              <a:cs typeface="Times New Roman"/>
            </a:endParaRPr>
          </a:p>
          <a:p>
            <a:pPr marL="285750" indent="-285750">
              <a:buFont typeface="Arial" panose="020B0604020202020204" pitchFamily="34" charset="0"/>
              <a:buChar char="•"/>
            </a:pPr>
            <a:r>
              <a:rPr lang="en-US" sz="2000" dirty="0">
                <a:latin typeface="Times New Roman"/>
                <a:cs typeface="Times New Roman"/>
              </a:rPr>
              <a:t>Accuracy of the image classification can be increased either by increasing the number of epochs in the testing time or the number of images in the dataset; to increase the number of images of the dataset, augmentation techniques are used</a:t>
            </a:r>
          </a:p>
          <a:p>
            <a:endParaRPr lang="en-IN" sz="2000" dirty="0">
              <a:latin typeface="Times New Roman"/>
              <a:cs typeface="Times New Roman"/>
            </a:endParaRPr>
          </a:p>
          <a:p>
            <a:pPr marL="285750" indent="-285750">
              <a:buFont typeface="Arial" panose="020B0604020202020204" pitchFamily="34" charset="0"/>
              <a:buChar char="•"/>
            </a:pPr>
            <a:r>
              <a:rPr lang="en-US" sz="2000" dirty="0">
                <a:latin typeface="Times New Roman"/>
                <a:cs typeface="Times New Roman"/>
              </a:rPr>
              <a:t>In the architecture which is used for training the system, images are taken from FER2013 dataset which is then preprocessed and split into two-80% for training and 20% for testing, training sets are divided into two parts x-train (feature extraction) and </a:t>
            </a:r>
            <a:r>
              <a:rPr lang="en-US" sz="2000" dirty="0" err="1">
                <a:latin typeface="Times New Roman"/>
                <a:cs typeface="Times New Roman"/>
              </a:rPr>
              <a:t>ytrain</a:t>
            </a:r>
            <a:r>
              <a:rPr lang="en-US" sz="2000" dirty="0">
                <a:latin typeface="Times New Roman"/>
                <a:cs typeface="Times New Roman"/>
              </a:rPr>
              <a:t>(labelling) for the convenience of passing through the multiple layers of CNN.</a:t>
            </a:r>
          </a:p>
          <a:p>
            <a:endParaRPr lang="en-US" sz="2000" dirty="0">
              <a:latin typeface="Times New Roman"/>
              <a:cs typeface="Times New Roman"/>
            </a:endParaRPr>
          </a:p>
          <a:p>
            <a:pPr marL="285750" indent="-285750">
              <a:buFont typeface="Arial" panose="020B0604020202020204" pitchFamily="34" charset="0"/>
              <a:buChar char="•"/>
            </a:pPr>
            <a:r>
              <a:rPr lang="en-US" sz="2000" dirty="0">
                <a:latin typeface="Times New Roman"/>
                <a:cs typeface="Times New Roman"/>
              </a:rPr>
              <a:t>This split data set is then passed into the CNN algorithm of mini-</a:t>
            </a:r>
            <a:r>
              <a:rPr lang="en-US" sz="2000" dirty="0" err="1">
                <a:latin typeface="Times New Roman"/>
                <a:cs typeface="Times New Roman"/>
              </a:rPr>
              <a:t>xception</a:t>
            </a:r>
            <a:endParaRPr lang="en-US" sz="2000" dirty="0">
              <a:latin typeface="Times New Roman"/>
              <a:cs typeface="Times New Roman"/>
            </a:endParaRPr>
          </a:p>
        </p:txBody>
      </p:sp>
      <p:sp>
        <p:nvSpPr>
          <p:cNvPr id="5" name="object 3">
            <a:extLst>
              <a:ext uri="{FF2B5EF4-FFF2-40B4-BE49-F238E27FC236}">
                <a16:creationId xmlns:a16="http://schemas.microsoft.com/office/drawing/2014/main" id="{D9D3D9BF-D437-9657-7708-2D52B3A6CB40}"/>
              </a:ext>
            </a:extLst>
          </p:cNvPr>
          <p:cNvSpPr/>
          <p:nvPr/>
        </p:nvSpPr>
        <p:spPr>
          <a:xfrm>
            <a:off x="121609" y="326597"/>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9274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3B8-24D3-4A73-C840-3A05FE1AA333}"/>
              </a:ext>
            </a:extLst>
          </p:cNvPr>
          <p:cNvSpPr>
            <a:spLocks noGrp="1"/>
          </p:cNvSpPr>
          <p:nvPr>
            <p:ph type="title"/>
          </p:nvPr>
        </p:nvSpPr>
        <p:spPr>
          <a:xfrm>
            <a:off x="2713958" y="526491"/>
            <a:ext cx="4270264" cy="492443"/>
          </a:xfrm>
        </p:spPr>
        <p:txBody>
          <a:bodyPr wrap="square" lIns="0" tIns="0" rIns="0" bIns="0" anchor="t">
            <a:spAutoFit/>
          </a:bodyPr>
          <a:lstStyle/>
          <a:p>
            <a:endParaRPr lang="en-IN" sz="3200" b="1" dirty="0">
              <a:latin typeface="Times New Roman"/>
            </a:endParaRPr>
          </a:p>
        </p:txBody>
      </p:sp>
      <p:sp>
        <p:nvSpPr>
          <p:cNvPr id="3" name="Text Placeholder 2">
            <a:extLst>
              <a:ext uri="{FF2B5EF4-FFF2-40B4-BE49-F238E27FC236}">
                <a16:creationId xmlns:a16="http://schemas.microsoft.com/office/drawing/2014/main" id="{319F62A7-A4AC-90B3-8BC6-8A2FAFF1C077}"/>
              </a:ext>
            </a:extLst>
          </p:cNvPr>
          <p:cNvSpPr>
            <a:spLocks noGrp="1"/>
          </p:cNvSpPr>
          <p:nvPr>
            <p:ph type="body" idx="1"/>
          </p:nvPr>
        </p:nvSpPr>
        <p:spPr>
          <a:xfrm>
            <a:off x="685800" y="1295400"/>
            <a:ext cx="7935595" cy="1846659"/>
          </a:xfrm>
        </p:spPr>
        <p:txBody>
          <a:bodyPr wrap="square" lIns="0" tIns="0" rIns="0" bIns="0" anchor="t">
            <a:spAutoFit/>
          </a:bodyPr>
          <a:lstStyle/>
          <a:p>
            <a:endParaRPr lang="en-US" sz="2000" dirty="0">
              <a:latin typeface="Times New Roman"/>
              <a:cs typeface="Times New Roman"/>
            </a:endParaRPr>
          </a:p>
          <a:p>
            <a:pPr marL="285750" indent="-285750">
              <a:buFont typeface="Arial" panose="020B0604020202020204" pitchFamily="34" charset="0"/>
              <a:buChar char="•"/>
            </a:pPr>
            <a:r>
              <a:rPr lang="en-US" sz="2000" dirty="0">
                <a:latin typeface="Times New Roman"/>
                <a:cs typeface="Times New Roman"/>
              </a:rPr>
              <a:t>The test input or real time input is then passed for preprocessing and then it is transferred to the trained model for classification of the facial expression and then sent to the music mapping algorithm made to provide the songs to the user in </a:t>
            </a:r>
            <a:r>
              <a:rPr lang="en-US" sz="2000" dirty="0" err="1">
                <a:latin typeface="Times New Roman"/>
                <a:cs typeface="Times New Roman"/>
              </a:rPr>
              <a:t>Youtube</a:t>
            </a:r>
            <a:r>
              <a:rPr lang="en-US" sz="2000" dirty="0">
                <a:latin typeface="Times New Roman"/>
                <a:cs typeface="Times New Roman"/>
              </a:rPr>
              <a:t>. </a:t>
            </a:r>
            <a:endParaRPr lang="en-IN" sz="2000" dirty="0">
              <a:latin typeface="Times New Roman"/>
              <a:cs typeface="Times New Roman"/>
            </a:endParaRPr>
          </a:p>
          <a:p>
            <a:endParaRPr lang="en-IN" sz="2000" dirty="0">
              <a:latin typeface="Times New Roman"/>
              <a:cs typeface="Times New Roman"/>
            </a:endParaRPr>
          </a:p>
        </p:txBody>
      </p:sp>
      <p:sp>
        <p:nvSpPr>
          <p:cNvPr id="5" name="object 3">
            <a:extLst>
              <a:ext uri="{FF2B5EF4-FFF2-40B4-BE49-F238E27FC236}">
                <a16:creationId xmlns:a16="http://schemas.microsoft.com/office/drawing/2014/main" id="{127C6A73-1715-8B97-AEB9-2E559205AF0E}"/>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0639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BC08-8F7C-0991-6C62-17649383D97E}"/>
              </a:ext>
            </a:extLst>
          </p:cNvPr>
          <p:cNvSpPr>
            <a:spLocks noGrp="1"/>
          </p:cNvSpPr>
          <p:nvPr>
            <p:ph type="title"/>
          </p:nvPr>
        </p:nvSpPr>
        <p:spPr>
          <a:xfrm>
            <a:off x="2834432" y="618424"/>
            <a:ext cx="4270264" cy="492443"/>
          </a:xfrm>
        </p:spPr>
        <p:txBody>
          <a:bodyPr wrap="square" lIns="0" tIns="0" rIns="0" bIns="0" anchor="t">
            <a:spAutoFit/>
          </a:bodyPr>
          <a:lstStyle/>
          <a:p>
            <a:r>
              <a:rPr lang="en-US" sz="3200" b="1" dirty="0">
                <a:latin typeface="Times New Roman"/>
              </a:rPr>
              <a:t>UML DIAGRAM</a:t>
            </a:r>
          </a:p>
        </p:txBody>
      </p:sp>
      <p:sp>
        <p:nvSpPr>
          <p:cNvPr id="3" name="Text Placeholder 2">
            <a:extLst>
              <a:ext uri="{FF2B5EF4-FFF2-40B4-BE49-F238E27FC236}">
                <a16:creationId xmlns:a16="http://schemas.microsoft.com/office/drawing/2014/main" id="{1EFF100F-AD6F-ADC8-DD18-3335316CB2A1}"/>
              </a:ext>
            </a:extLst>
          </p:cNvPr>
          <p:cNvSpPr>
            <a:spLocks noGrp="1"/>
          </p:cNvSpPr>
          <p:nvPr>
            <p:ph type="body" idx="1"/>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92C6C96B-52C6-7D55-7EF8-D67DFA18C93B}"/>
              </a:ext>
            </a:extLst>
          </p:cNvPr>
          <p:cNvPicPr>
            <a:picLocks noChangeAspect="1"/>
          </p:cNvPicPr>
          <p:nvPr/>
        </p:nvPicPr>
        <p:blipFill>
          <a:blip r:embed="rId2"/>
          <a:stretch>
            <a:fillRect/>
          </a:stretch>
        </p:blipFill>
        <p:spPr>
          <a:xfrm>
            <a:off x="240748" y="1376411"/>
            <a:ext cx="8839199" cy="5695442"/>
          </a:xfrm>
          <a:prstGeom prst="rect">
            <a:avLst/>
          </a:prstGeom>
        </p:spPr>
      </p:pic>
      <p:sp>
        <p:nvSpPr>
          <p:cNvPr id="6" name="object 3">
            <a:extLst>
              <a:ext uri="{FF2B5EF4-FFF2-40B4-BE49-F238E27FC236}">
                <a16:creationId xmlns:a16="http://schemas.microsoft.com/office/drawing/2014/main" id="{0C6833C3-F3BC-E4D7-382E-00CC5F0A0E4E}"/>
              </a:ext>
            </a:extLst>
          </p:cNvPr>
          <p:cNvSpPr/>
          <p:nvPr/>
        </p:nvSpPr>
        <p:spPr>
          <a:xfrm>
            <a:off x="171090" y="524519"/>
            <a:ext cx="2237735" cy="7550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086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B20-EE0C-7CE1-D4A7-75CB975FED15}"/>
              </a:ext>
            </a:extLst>
          </p:cNvPr>
          <p:cNvSpPr>
            <a:spLocks noGrp="1"/>
          </p:cNvSpPr>
          <p:nvPr>
            <p:ph type="title"/>
          </p:nvPr>
        </p:nvSpPr>
        <p:spPr>
          <a:xfrm>
            <a:off x="2701911" y="596338"/>
            <a:ext cx="4270264" cy="492443"/>
          </a:xfrm>
        </p:spPr>
        <p:txBody>
          <a:bodyPr wrap="square" lIns="0" tIns="0" rIns="0" bIns="0" anchor="t">
            <a:spAutoFit/>
          </a:bodyPr>
          <a:lstStyle/>
          <a:p>
            <a:r>
              <a:rPr lang="en-US" sz="3200" b="1" dirty="0">
                <a:latin typeface="Times New Roman"/>
              </a:rPr>
              <a:t>BLOCK DIAGRAM</a:t>
            </a:r>
          </a:p>
        </p:txBody>
      </p:sp>
      <p:sp>
        <p:nvSpPr>
          <p:cNvPr id="3" name="Text Placeholder 2">
            <a:extLst>
              <a:ext uri="{FF2B5EF4-FFF2-40B4-BE49-F238E27FC236}">
                <a16:creationId xmlns:a16="http://schemas.microsoft.com/office/drawing/2014/main" id="{4B92BC54-21AF-A739-5195-8D886A9F0693}"/>
              </a:ext>
            </a:extLst>
          </p:cNvPr>
          <p:cNvSpPr>
            <a:spLocks noGrp="1"/>
          </p:cNvSpPr>
          <p:nvPr>
            <p:ph type="body" idx="1"/>
          </p:nvPr>
        </p:nvSpPr>
        <p:spPr/>
        <p:txBody>
          <a:bodyPr/>
          <a:lstStyle/>
          <a:p>
            <a:endParaRPr lang="en-US"/>
          </a:p>
        </p:txBody>
      </p:sp>
      <p:sp>
        <p:nvSpPr>
          <p:cNvPr id="5" name="object 3">
            <a:extLst>
              <a:ext uri="{FF2B5EF4-FFF2-40B4-BE49-F238E27FC236}">
                <a16:creationId xmlns:a16="http://schemas.microsoft.com/office/drawing/2014/main" id="{9D2F396F-BB1B-0EA2-F4CE-44B709797841}"/>
              </a:ext>
            </a:extLst>
          </p:cNvPr>
          <p:cNvSpPr/>
          <p:nvPr/>
        </p:nvSpPr>
        <p:spPr>
          <a:xfrm>
            <a:off x="171090" y="493696"/>
            <a:ext cx="2237735" cy="755013"/>
          </a:xfrm>
          <a:prstGeom prst="rect">
            <a:avLst/>
          </a:prstGeom>
          <a:blipFill>
            <a:blip r:embed="rId2" cstate="print"/>
            <a:stretch>
              <a:fillRect/>
            </a:stretch>
          </a:blipFill>
        </p:spPr>
        <p:txBody>
          <a:bodyPr wrap="square" lIns="0" tIns="0" rIns="0" bIns="0" rtlCol="0"/>
          <a:lstStyle/>
          <a:p>
            <a:endParaRPr/>
          </a:p>
        </p:txBody>
      </p:sp>
      <p:grpSp>
        <p:nvGrpSpPr>
          <p:cNvPr id="6" name="object 4">
            <a:extLst>
              <a:ext uri="{FF2B5EF4-FFF2-40B4-BE49-F238E27FC236}">
                <a16:creationId xmlns:a16="http://schemas.microsoft.com/office/drawing/2014/main" id="{596A1620-21FB-D534-E17D-93C272566CE8}"/>
              </a:ext>
            </a:extLst>
          </p:cNvPr>
          <p:cNvGrpSpPr/>
          <p:nvPr/>
        </p:nvGrpSpPr>
        <p:grpSpPr>
          <a:xfrm>
            <a:off x="623886" y="1800233"/>
            <a:ext cx="1585595" cy="848360"/>
            <a:chOff x="623886" y="1800233"/>
            <a:chExt cx="1585595" cy="848360"/>
          </a:xfrm>
        </p:grpSpPr>
        <p:sp>
          <p:nvSpPr>
            <p:cNvPr id="7" name="object 5">
              <a:extLst>
                <a:ext uri="{FF2B5EF4-FFF2-40B4-BE49-F238E27FC236}">
                  <a16:creationId xmlns:a16="http://schemas.microsoft.com/office/drawing/2014/main" id="{8F9DEB3B-94BF-16C1-63E0-F7D7E44CFBDC}"/>
                </a:ext>
              </a:extLst>
            </p:cNvPr>
            <p:cNvSpPr/>
            <p:nvPr/>
          </p:nvSpPr>
          <p:spPr>
            <a:xfrm>
              <a:off x="628648" y="1804996"/>
              <a:ext cx="1575821" cy="83819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6">
              <a:extLst>
                <a:ext uri="{FF2B5EF4-FFF2-40B4-BE49-F238E27FC236}">
                  <a16:creationId xmlns:a16="http://schemas.microsoft.com/office/drawing/2014/main" id="{38B1261A-41B0-967A-B742-A48590655E76}"/>
                </a:ext>
              </a:extLst>
            </p:cNvPr>
            <p:cNvSpPr/>
            <p:nvPr/>
          </p:nvSpPr>
          <p:spPr>
            <a:xfrm>
              <a:off x="623886" y="1800233"/>
              <a:ext cx="1585595" cy="848360"/>
            </a:xfrm>
            <a:custGeom>
              <a:avLst/>
              <a:gdLst/>
              <a:ahLst/>
              <a:cxnLst/>
              <a:rect l="l" t="t" r="r" b="b"/>
              <a:pathLst>
                <a:path w="1585595" h="848360">
                  <a:moveTo>
                    <a:pt x="0" y="0"/>
                  </a:moveTo>
                  <a:lnTo>
                    <a:pt x="1585346" y="0"/>
                  </a:lnTo>
                  <a:lnTo>
                    <a:pt x="1585346" y="847735"/>
                  </a:lnTo>
                  <a:lnTo>
                    <a:pt x="0" y="847735"/>
                  </a:lnTo>
                  <a:lnTo>
                    <a:pt x="0" y="0"/>
                  </a:lnTo>
                  <a:close/>
                </a:path>
              </a:pathLst>
            </a:custGeom>
            <a:ln w="9524">
              <a:solidFill>
                <a:srgbClr val="00FF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9" name="object 7">
            <a:extLst>
              <a:ext uri="{FF2B5EF4-FFF2-40B4-BE49-F238E27FC236}">
                <a16:creationId xmlns:a16="http://schemas.microsoft.com/office/drawing/2014/main" id="{16D66562-E409-C856-8C29-4CF79B37E615}"/>
              </a:ext>
            </a:extLst>
          </p:cNvPr>
          <p:cNvGrpSpPr/>
          <p:nvPr/>
        </p:nvGrpSpPr>
        <p:grpSpPr>
          <a:xfrm>
            <a:off x="2271720" y="1800233"/>
            <a:ext cx="1899919" cy="848360"/>
            <a:chOff x="2271720" y="1800233"/>
            <a:chExt cx="1899919" cy="848360"/>
          </a:xfrm>
        </p:grpSpPr>
        <p:sp>
          <p:nvSpPr>
            <p:cNvPr id="10" name="object 8">
              <a:extLst>
                <a:ext uri="{FF2B5EF4-FFF2-40B4-BE49-F238E27FC236}">
                  <a16:creationId xmlns:a16="http://schemas.microsoft.com/office/drawing/2014/main" id="{888F3AB1-2DEE-11EB-98D7-A1C852A92E49}"/>
                </a:ext>
              </a:extLst>
            </p:cNvPr>
            <p:cNvSpPr/>
            <p:nvPr/>
          </p:nvSpPr>
          <p:spPr>
            <a:xfrm>
              <a:off x="2590794" y="1804996"/>
              <a:ext cx="1575811" cy="838198"/>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9">
              <a:extLst>
                <a:ext uri="{FF2B5EF4-FFF2-40B4-BE49-F238E27FC236}">
                  <a16:creationId xmlns:a16="http://schemas.microsoft.com/office/drawing/2014/main" id="{30148C29-9DDA-B087-0B32-677663FD7AF0}"/>
                </a:ext>
              </a:extLst>
            </p:cNvPr>
            <p:cNvSpPr/>
            <p:nvPr/>
          </p:nvSpPr>
          <p:spPr>
            <a:xfrm>
              <a:off x="2586044" y="1800233"/>
              <a:ext cx="1585595" cy="848360"/>
            </a:xfrm>
            <a:custGeom>
              <a:avLst/>
              <a:gdLst/>
              <a:ahLst/>
              <a:cxnLst/>
              <a:rect l="l" t="t" r="r" b="b"/>
              <a:pathLst>
                <a:path w="1585595" h="848360">
                  <a:moveTo>
                    <a:pt x="0" y="0"/>
                  </a:moveTo>
                  <a:lnTo>
                    <a:pt x="1585321" y="0"/>
                  </a:lnTo>
                  <a:lnTo>
                    <a:pt x="1585321" y="847735"/>
                  </a:lnTo>
                  <a:lnTo>
                    <a:pt x="0" y="847735"/>
                  </a:lnTo>
                  <a:lnTo>
                    <a:pt x="0" y="0"/>
                  </a:lnTo>
                  <a:close/>
                </a:path>
              </a:pathLst>
            </a:custGeom>
            <a:ln w="9524">
              <a:solidFill>
                <a:srgbClr val="00FF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0">
              <a:extLst>
                <a:ext uri="{FF2B5EF4-FFF2-40B4-BE49-F238E27FC236}">
                  <a16:creationId xmlns:a16="http://schemas.microsoft.com/office/drawing/2014/main" id="{5542FEA4-9D88-D4E8-7D59-EB9F4609D600}"/>
                </a:ext>
              </a:extLst>
            </p:cNvPr>
            <p:cNvSpPr/>
            <p:nvPr/>
          </p:nvSpPr>
          <p:spPr>
            <a:xfrm>
              <a:off x="2271720" y="2171695"/>
              <a:ext cx="261620" cy="37465"/>
            </a:xfrm>
            <a:custGeom>
              <a:avLst/>
              <a:gdLst/>
              <a:ahLst/>
              <a:cxnLst/>
              <a:rect l="l" t="t" r="r" b="b"/>
              <a:pathLst>
                <a:path w="261619" h="37464">
                  <a:moveTo>
                    <a:pt x="242699" y="37199"/>
                  </a:moveTo>
                  <a:lnTo>
                    <a:pt x="242699" y="27899"/>
                  </a:lnTo>
                  <a:lnTo>
                    <a:pt x="0" y="27899"/>
                  </a:lnTo>
                  <a:lnTo>
                    <a:pt x="0" y="9299"/>
                  </a:lnTo>
                  <a:lnTo>
                    <a:pt x="242699" y="9299"/>
                  </a:lnTo>
                  <a:lnTo>
                    <a:pt x="242699" y="0"/>
                  </a:lnTo>
                  <a:lnTo>
                    <a:pt x="261299" y="18599"/>
                  </a:lnTo>
                  <a:lnTo>
                    <a:pt x="242699" y="371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4" name="object 36">
            <a:extLst>
              <a:ext uri="{FF2B5EF4-FFF2-40B4-BE49-F238E27FC236}">
                <a16:creationId xmlns:a16="http://schemas.microsoft.com/office/drawing/2014/main" id="{786A16A8-55B9-FAC7-ED36-7A01BBC64CF4}"/>
              </a:ext>
            </a:extLst>
          </p:cNvPr>
          <p:cNvGrpSpPr/>
          <p:nvPr/>
        </p:nvGrpSpPr>
        <p:grpSpPr>
          <a:xfrm>
            <a:off x="4229116" y="2117095"/>
            <a:ext cx="261620" cy="54610"/>
            <a:chOff x="4229116" y="2117095"/>
            <a:chExt cx="261620" cy="54610"/>
          </a:xfrm>
        </p:grpSpPr>
        <p:sp>
          <p:nvSpPr>
            <p:cNvPr id="15" name="object 37">
              <a:extLst>
                <a:ext uri="{FF2B5EF4-FFF2-40B4-BE49-F238E27FC236}">
                  <a16:creationId xmlns:a16="http://schemas.microsoft.com/office/drawing/2014/main" id="{BF117281-00FD-4A21-4397-B024915DCB3B}"/>
                </a:ext>
              </a:extLst>
            </p:cNvPr>
            <p:cNvSpPr/>
            <p:nvPr/>
          </p:nvSpPr>
          <p:spPr>
            <a:xfrm>
              <a:off x="4229116" y="2117095"/>
              <a:ext cx="261620" cy="54610"/>
            </a:xfrm>
            <a:custGeom>
              <a:avLst/>
              <a:gdLst/>
              <a:ahLst/>
              <a:cxnLst/>
              <a:rect l="l" t="t" r="r" b="b"/>
              <a:pathLst>
                <a:path w="261620" h="54610">
                  <a:moveTo>
                    <a:pt x="234024" y="54599"/>
                  </a:moveTo>
                  <a:lnTo>
                    <a:pt x="234024" y="40949"/>
                  </a:lnTo>
                  <a:lnTo>
                    <a:pt x="0" y="40949"/>
                  </a:lnTo>
                  <a:lnTo>
                    <a:pt x="0" y="13649"/>
                  </a:lnTo>
                  <a:lnTo>
                    <a:pt x="234024" y="13649"/>
                  </a:lnTo>
                  <a:lnTo>
                    <a:pt x="234024" y="0"/>
                  </a:lnTo>
                  <a:lnTo>
                    <a:pt x="261324" y="27299"/>
                  </a:lnTo>
                  <a:lnTo>
                    <a:pt x="234024" y="545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38">
              <a:extLst>
                <a:ext uri="{FF2B5EF4-FFF2-40B4-BE49-F238E27FC236}">
                  <a16:creationId xmlns:a16="http://schemas.microsoft.com/office/drawing/2014/main" id="{923D3E35-07A4-19F3-4525-97F96BC126C6}"/>
                </a:ext>
              </a:extLst>
            </p:cNvPr>
            <p:cNvSpPr/>
            <p:nvPr/>
          </p:nvSpPr>
          <p:spPr>
            <a:xfrm>
              <a:off x="4229116" y="2117095"/>
              <a:ext cx="261620" cy="54610"/>
            </a:xfrm>
            <a:custGeom>
              <a:avLst/>
              <a:gdLst/>
              <a:ahLst/>
              <a:cxnLst/>
              <a:rect l="l" t="t" r="r" b="b"/>
              <a:pathLst>
                <a:path w="261620" h="54610">
                  <a:moveTo>
                    <a:pt x="0" y="13649"/>
                  </a:moveTo>
                  <a:lnTo>
                    <a:pt x="234024" y="13649"/>
                  </a:lnTo>
                  <a:lnTo>
                    <a:pt x="234024" y="0"/>
                  </a:lnTo>
                  <a:lnTo>
                    <a:pt x="261324" y="27299"/>
                  </a:lnTo>
                  <a:lnTo>
                    <a:pt x="234024" y="54599"/>
                  </a:lnTo>
                  <a:lnTo>
                    <a:pt x="234024" y="40949"/>
                  </a:lnTo>
                  <a:lnTo>
                    <a:pt x="0" y="40949"/>
                  </a:lnTo>
                  <a:lnTo>
                    <a:pt x="0" y="136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7" name="object 36">
            <a:extLst>
              <a:ext uri="{FF2B5EF4-FFF2-40B4-BE49-F238E27FC236}">
                <a16:creationId xmlns:a16="http://schemas.microsoft.com/office/drawing/2014/main" id="{1DF96888-3E97-323A-01D2-4F3CE30AF8D0}"/>
              </a:ext>
            </a:extLst>
          </p:cNvPr>
          <p:cNvGrpSpPr/>
          <p:nvPr/>
        </p:nvGrpSpPr>
        <p:grpSpPr>
          <a:xfrm>
            <a:off x="2274420" y="3486486"/>
            <a:ext cx="261620" cy="54610"/>
            <a:chOff x="4229116" y="2117095"/>
            <a:chExt cx="261620" cy="54610"/>
          </a:xfrm>
        </p:grpSpPr>
        <p:sp>
          <p:nvSpPr>
            <p:cNvPr id="18" name="object 37">
              <a:extLst>
                <a:ext uri="{FF2B5EF4-FFF2-40B4-BE49-F238E27FC236}">
                  <a16:creationId xmlns:a16="http://schemas.microsoft.com/office/drawing/2014/main" id="{4BAB0658-02A7-BB1F-6CFC-81A2D97F43CD}"/>
                </a:ext>
              </a:extLst>
            </p:cNvPr>
            <p:cNvSpPr/>
            <p:nvPr/>
          </p:nvSpPr>
          <p:spPr>
            <a:xfrm>
              <a:off x="4229116" y="2117095"/>
              <a:ext cx="261620" cy="54610"/>
            </a:xfrm>
            <a:custGeom>
              <a:avLst/>
              <a:gdLst/>
              <a:ahLst/>
              <a:cxnLst/>
              <a:rect l="l" t="t" r="r" b="b"/>
              <a:pathLst>
                <a:path w="261620" h="54610">
                  <a:moveTo>
                    <a:pt x="234024" y="54599"/>
                  </a:moveTo>
                  <a:lnTo>
                    <a:pt x="234024" y="40949"/>
                  </a:lnTo>
                  <a:lnTo>
                    <a:pt x="0" y="40949"/>
                  </a:lnTo>
                  <a:lnTo>
                    <a:pt x="0" y="13649"/>
                  </a:lnTo>
                  <a:lnTo>
                    <a:pt x="234024" y="13649"/>
                  </a:lnTo>
                  <a:lnTo>
                    <a:pt x="234024" y="0"/>
                  </a:lnTo>
                  <a:lnTo>
                    <a:pt x="261324" y="27299"/>
                  </a:lnTo>
                  <a:lnTo>
                    <a:pt x="234024" y="545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38">
              <a:extLst>
                <a:ext uri="{FF2B5EF4-FFF2-40B4-BE49-F238E27FC236}">
                  <a16:creationId xmlns:a16="http://schemas.microsoft.com/office/drawing/2014/main" id="{6BCAEC2E-1482-8FF3-70AF-0783B5B13932}"/>
                </a:ext>
              </a:extLst>
            </p:cNvPr>
            <p:cNvSpPr/>
            <p:nvPr/>
          </p:nvSpPr>
          <p:spPr>
            <a:xfrm>
              <a:off x="4229116" y="2117095"/>
              <a:ext cx="261620" cy="54610"/>
            </a:xfrm>
            <a:custGeom>
              <a:avLst/>
              <a:gdLst/>
              <a:ahLst/>
              <a:cxnLst/>
              <a:rect l="l" t="t" r="r" b="b"/>
              <a:pathLst>
                <a:path w="261620" h="54610">
                  <a:moveTo>
                    <a:pt x="0" y="13649"/>
                  </a:moveTo>
                  <a:lnTo>
                    <a:pt x="234024" y="13649"/>
                  </a:lnTo>
                  <a:lnTo>
                    <a:pt x="234024" y="0"/>
                  </a:lnTo>
                  <a:lnTo>
                    <a:pt x="261324" y="27299"/>
                  </a:lnTo>
                  <a:lnTo>
                    <a:pt x="234024" y="54599"/>
                  </a:lnTo>
                  <a:lnTo>
                    <a:pt x="234024" y="40949"/>
                  </a:lnTo>
                  <a:lnTo>
                    <a:pt x="0" y="40949"/>
                  </a:lnTo>
                  <a:lnTo>
                    <a:pt x="0" y="136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20" name="object 12">
            <a:extLst>
              <a:ext uri="{FF2B5EF4-FFF2-40B4-BE49-F238E27FC236}">
                <a16:creationId xmlns:a16="http://schemas.microsoft.com/office/drawing/2014/main" id="{366CF2B2-ED20-5635-85C6-1B6AD19B13B8}"/>
              </a:ext>
            </a:extLst>
          </p:cNvPr>
          <p:cNvGrpSpPr/>
          <p:nvPr/>
        </p:nvGrpSpPr>
        <p:grpSpPr>
          <a:xfrm>
            <a:off x="4548190" y="1800233"/>
            <a:ext cx="1585595" cy="848360"/>
            <a:chOff x="4548190" y="1800233"/>
            <a:chExt cx="1585595" cy="848360"/>
          </a:xfrm>
        </p:grpSpPr>
        <p:sp>
          <p:nvSpPr>
            <p:cNvPr id="21" name="object 13">
              <a:extLst>
                <a:ext uri="{FF2B5EF4-FFF2-40B4-BE49-F238E27FC236}">
                  <a16:creationId xmlns:a16="http://schemas.microsoft.com/office/drawing/2014/main" id="{14AAEE6F-6A3E-B2BA-E419-93C243F39A03}"/>
                </a:ext>
              </a:extLst>
            </p:cNvPr>
            <p:cNvSpPr/>
            <p:nvPr/>
          </p:nvSpPr>
          <p:spPr>
            <a:xfrm>
              <a:off x="4552941" y="1804996"/>
              <a:ext cx="1575811" cy="838198"/>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14">
              <a:extLst>
                <a:ext uri="{FF2B5EF4-FFF2-40B4-BE49-F238E27FC236}">
                  <a16:creationId xmlns:a16="http://schemas.microsoft.com/office/drawing/2014/main" id="{91179E74-430B-3A35-B729-314A428F180E}"/>
                </a:ext>
              </a:extLst>
            </p:cNvPr>
            <p:cNvSpPr/>
            <p:nvPr/>
          </p:nvSpPr>
          <p:spPr>
            <a:xfrm>
              <a:off x="4548190" y="1800233"/>
              <a:ext cx="1585595" cy="848360"/>
            </a:xfrm>
            <a:custGeom>
              <a:avLst/>
              <a:gdLst/>
              <a:ahLst/>
              <a:cxnLst/>
              <a:rect l="l" t="t" r="r" b="b"/>
              <a:pathLst>
                <a:path w="1585595" h="848360">
                  <a:moveTo>
                    <a:pt x="0" y="0"/>
                  </a:moveTo>
                  <a:lnTo>
                    <a:pt x="1585321" y="0"/>
                  </a:lnTo>
                  <a:lnTo>
                    <a:pt x="1585321" y="847735"/>
                  </a:lnTo>
                  <a:lnTo>
                    <a:pt x="0" y="847735"/>
                  </a:lnTo>
                  <a:lnTo>
                    <a:pt x="0" y="0"/>
                  </a:lnTo>
                  <a:close/>
                </a:path>
              </a:pathLst>
            </a:custGeom>
            <a:ln w="9524">
              <a:solidFill>
                <a:srgbClr val="00FF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23" name="object 21">
            <a:extLst>
              <a:ext uri="{FF2B5EF4-FFF2-40B4-BE49-F238E27FC236}">
                <a16:creationId xmlns:a16="http://schemas.microsoft.com/office/drawing/2014/main" id="{CDF6AACF-E117-8E1F-BF28-C91DDA018200}"/>
              </a:ext>
            </a:extLst>
          </p:cNvPr>
          <p:cNvGrpSpPr/>
          <p:nvPr/>
        </p:nvGrpSpPr>
        <p:grpSpPr>
          <a:xfrm>
            <a:off x="4548190" y="2714619"/>
            <a:ext cx="1585595" cy="1247774"/>
            <a:chOff x="4548190" y="2714619"/>
            <a:chExt cx="1585595" cy="1247774"/>
          </a:xfrm>
        </p:grpSpPr>
        <p:sp>
          <p:nvSpPr>
            <p:cNvPr id="24" name="object 22">
              <a:extLst>
                <a:ext uri="{FF2B5EF4-FFF2-40B4-BE49-F238E27FC236}">
                  <a16:creationId xmlns:a16="http://schemas.microsoft.com/office/drawing/2014/main" id="{FD25AAC7-968A-57A8-1739-32B36156541A}"/>
                </a:ext>
              </a:extLst>
            </p:cNvPr>
            <p:cNvSpPr/>
            <p:nvPr/>
          </p:nvSpPr>
          <p:spPr>
            <a:xfrm>
              <a:off x="4552941" y="3119418"/>
              <a:ext cx="1575821" cy="838198"/>
            </a:xfrm>
            <a:prstGeom prst="rect">
              <a:avLst/>
            </a:prstGeom>
            <a:blipFill>
              <a:blip r:embed="rId6"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23">
              <a:extLst>
                <a:ext uri="{FF2B5EF4-FFF2-40B4-BE49-F238E27FC236}">
                  <a16:creationId xmlns:a16="http://schemas.microsoft.com/office/drawing/2014/main" id="{9AC0FF5C-5B09-B328-4D6B-5847FAFE87E0}"/>
                </a:ext>
              </a:extLst>
            </p:cNvPr>
            <p:cNvSpPr/>
            <p:nvPr/>
          </p:nvSpPr>
          <p:spPr>
            <a:xfrm>
              <a:off x="4548190" y="3114668"/>
              <a:ext cx="1585595" cy="847725"/>
            </a:xfrm>
            <a:custGeom>
              <a:avLst/>
              <a:gdLst/>
              <a:ahLst/>
              <a:cxnLst/>
              <a:rect l="l" t="t" r="r" b="b"/>
              <a:pathLst>
                <a:path w="1585595" h="847725">
                  <a:moveTo>
                    <a:pt x="0" y="0"/>
                  </a:moveTo>
                  <a:lnTo>
                    <a:pt x="1585321" y="0"/>
                  </a:lnTo>
                  <a:lnTo>
                    <a:pt x="1585321" y="847723"/>
                  </a:lnTo>
                  <a:lnTo>
                    <a:pt x="0" y="847723"/>
                  </a:lnTo>
                  <a:lnTo>
                    <a:pt x="0" y="0"/>
                  </a:lnTo>
                  <a:close/>
                </a:path>
              </a:pathLst>
            </a:custGeom>
            <a:ln w="9524">
              <a:solidFill>
                <a:srgbClr val="FF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4">
              <a:extLst>
                <a:ext uri="{FF2B5EF4-FFF2-40B4-BE49-F238E27FC236}">
                  <a16:creationId xmlns:a16="http://schemas.microsoft.com/office/drawing/2014/main" id="{98224450-45A2-7F43-4B89-A7DB3D20E3D4}"/>
                </a:ext>
              </a:extLst>
            </p:cNvPr>
            <p:cNvSpPr/>
            <p:nvPr/>
          </p:nvSpPr>
          <p:spPr>
            <a:xfrm>
              <a:off x="5357814" y="2714619"/>
              <a:ext cx="107314" cy="365125"/>
            </a:xfrm>
            <a:custGeom>
              <a:avLst/>
              <a:gdLst/>
              <a:ahLst/>
              <a:cxnLst/>
              <a:rect l="l" t="t" r="r" b="b"/>
              <a:pathLst>
                <a:path w="107314" h="365125">
                  <a:moveTo>
                    <a:pt x="53549" y="365099"/>
                  </a:moveTo>
                  <a:lnTo>
                    <a:pt x="0" y="311549"/>
                  </a:lnTo>
                  <a:lnTo>
                    <a:pt x="26774" y="311549"/>
                  </a:lnTo>
                  <a:lnTo>
                    <a:pt x="26774" y="0"/>
                  </a:lnTo>
                  <a:lnTo>
                    <a:pt x="80324" y="0"/>
                  </a:lnTo>
                  <a:lnTo>
                    <a:pt x="80324" y="311549"/>
                  </a:lnTo>
                  <a:lnTo>
                    <a:pt x="107099" y="311549"/>
                  </a:lnTo>
                  <a:lnTo>
                    <a:pt x="53549" y="3650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5">
              <a:extLst>
                <a:ext uri="{FF2B5EF4-FFF2-40B4-BE49-F238E27FC236}">
                  <a16:creationId xmlns:a16="http://schemas.microsoft.com/office/drawing/2014/main" id="{5C2A9968-D075-8BA0-0FE8-AF4F002BD2A7}"/>
                </a:ext>
              </a:extLst>
            </p:cNvPr>
            <p:cNvSpPr/>
            <p:nvPr/>
          </p:nvSpPr>
          <p:spPr>
            <a:xfrm>
              <a:off x="5357814" y="2714619"/>
              <a:ext cx="107314" cy="365125"/>
            </a:xfrm>
            <a:custGeom>
              <a:avLst/>
              <a:gdLst/>
              <a:ahLst/>
              <a:cxnLst/>
              <a:rect l="l" t="t" r="r" b="b"/>
              <a:pathLst>
                <a:path w="107314" h="365125">
                  <a:moveTo>
                    <a:pt x="0" y="311549"/>
                  </a:moveTo>
                  <a:lnTo>
                    <a:pt x="26774" y="311549"/>
                  </a:lnTo>
                  <a:lnTo>
                    <a:pt x="26774" y="0"/>
                  </a:lnTo>
                  <a:lnTo>
                    <a:pt x="80324" y="0"/>
                  </a:lnTo>
                  <a:lnTo>
                    <a:pt x="80324" y="311549"/>
                  </a:lnTo>
                  <a:lnTo>
                    <a:pt x="107099" y="311549"/>
                  </a:lnTo>
                  <a:lnTo>
                    <a:pt x="53549" y="365099"/>
                  </a:lnTo>
                  <a:lnTo>
                    <a:pt x="0" y="3115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28" name="object 15">
            <a:extLst>
              <a:ext uri="{FF2B5EF4-FFF2-40B4-BE49-F238E27FC236}">
                <a16:creationId xmlns:a16="http://schemas.microsoft.com/office/drawing/2014/main" id="{FC83CFF1-6BFD-C924-47A9-5C6C13EDE1FF}"/>
              </a:ext>
            </a:extLst>
          </p:cNvPr>
          <p:cNvGrpSpPr/>
          <p:nvPr/>
        </p:nvGrpSpPr>
        <p:grpSpPr>
          <a:xfrm>
            <a:off x="623886" y="3114668"/>
            <a:ext cx="1585595" cy="847725"/>
            <a:chOff x="623886" y="3114668"/>
            <a:chExt cx="1585595" cy="847725"/>
          </a:xfrm>
        </p:grpSpPr>
        <p:sp>
          <p:nvSpPr>
            <p:cNvPr id="38" name="object 16">
              <a:extLst>
                <a:ext uri="{FF2B5EF4-FFF2-40B4-BE49-F238E27FC236}">
                  <a16:creationId xmlns:a16="http://schemas.microsoft.com/office/drawing/2014/main" id="{8417E8FC-DFF7-FC3E-C4E4-235F49FAF0C4}"/>
                </a:ext>
              </a:extLst>
            </p:cNvPr>
            <p:cNvSpPr/>
            <p:nvPr/>
          </p:nvSpPr>
          <p:spPr>
            <a:xfrm>
              <a:off x="628648" y="3119418"/>
              <a:ext cx="1575821" cy="838198"/>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17">
              <a:extLst>
                <a:ext uri="{FF2B5EF4-FFF2-40B4-BE49-F238E27FC236}">
                  <a16:creationId xmlns:a16="http://schemas.microsoft.com/office/drawing/2014/main" id="{0ABF3CE2-E2C9-834A-C722-E1E199D1148E}"/>
                </a:ext>
              </a:extLst>
            </p:cNvPr>
            <p:cNvSpPr/>
            <p:nvPr/>
          </p:nvSpPr>
          <p:spPr>
            <a:xfrm>
              <a:off x="623886" y="3114668"/>
              <a:ext cx="1585595" cy="847725"/>
            </a:xfrm>
            <a:custGeom>
              <a:avLst/>
              <a:gdLst/>
              <a:ahLst/>
              <a:cxnLst/>
              <a:rect l="l" t="t" r="r" b="b"/>
              <a:pathLst>
                <a:path w="1585595" h="847725">
                  <a:moveTo>
                    <a:pt x="0" y="0"/>
                  </a:moveTo>
                  <a:lnTo>
                    <a:pt x="1585346" y="0"/>
                  </a:lnTo>
                  <a:lnTo>
                    <a:pt x="1585346" y="847723"/>
                  </a:lnTo>
                  <a:lnTo>
                    <a:pt x="0" y="847723"/>
                  </a:lnTo>
                  <a:lnTo>
                    <a:pt x="0" y="0"/>
                  </a:lnTo>
                  <a:close/>
                </a:path>
              </a:pathLst>
            </a:custGeom>
            <a:ln w="9524">
              <a:solidFill>
                <a:srgbClr val="FF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29" name="object 18">
            <a:extLst>
              <a:ext uri="{FF2B5EF4-FFF2-40B4-BE49-F238E27FC236}">
                <a16:creationId xmlns:a16="http://schemas.microsoft.com/office/drawing/2014/main" id="{34542D8F-8F85-9150-DE9E-23FCCAD2BB1F}"/>
              </a:ext>
            </a:extLst>
          </p:cNvPr>
          <p:cNvGrpSpPr/>
          <p:nvPr/>
        </p:nvGrpSpPr>
        <p:grpSpPr>
          <a:xfrm>
            <a:off x="2590806" y="3116190"/>
            <a:ext cx="1585595" cy="847725"/>
            <a:chOff x="2590806" y="3116190"/>
            <a:chExt cx="1585595" cy="847725"/>
          </a:xfrm>
        </p:grpSpPr>
        <p:sp>
          <p:nvSpPr>
            <p:cNvPr id="36" name="object 19">
              <a:extLst>
                <a:ext uri="{FF2B5EF4-FFF2-40B4-BE49-F238E27FC236}">
                  <a16:creationId xmlns:a16="http://schemas.microsoft.com/office/drawing/2014/main" id="{5370CD78-4ADD-868F-143A-C6807E84065B}"/>
                </a:ext>
              </a:extLst>
            </p:cNvPr>
            <p:cNvSpPr/>
            <p:nvPr/>
          </p:nvSpPr>
          <p:spPr>
            <a:xfrm>
              <a:off x="2595556" y="3120940"/>
              <a:ext cx="1575811" cy="838198"/>
            </a:xfrm>
            <a:prstGeom prst="rect">
              <a:avLst/>
            </a:prstGeom>
            <a:blipFill>
              <a:blip r:embed="rId7"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37" name="object 20">
              <a:extLst>
                <a:ext uri="{FF2B5EF4-FFF2-40B4-BE49-F238E27FC236}">
                  <a16:creationId xmlns:a16="http://schemas.microsoft.com/office/drawing/2014/main" id="{D5DE7604-34B6-0122-5127-DD7F957481F5}"/>
                </a:ext>
              </a:extLst>
            </p:cNvPr>
            <p:cNvSpPr/>
            <p:nvPr/>
          </p:nvSpPr>
          <p:spPr>
            <a:xfrm>
              <a:off x="2590806" y="3116190"/>
              <a:ext cx="1585595" cy="847725"/>
            </a:xfrm>
            <a:custGeom>
              <a:avLst/>
              <a:gdLst/>
              <a:ahLst/>
              <a:cxnLst/>
              <a:rect l="l" t="t" r="r" b="b"/>
              <a:pathLst>
                <a:path w="1585595" h="847725">
                  <a:moveTo>
                    <a:pt x="0" y="0"/>
                  </a:moveTo>
                  <a:lnTo>
                    <a:pt x="1585321" y="0"/>
                  </a:lnTo>
                  <a:lnTo>
                    <a:pt x="1585321" y="847698"/>
                  </a:lnTo>
                  <a:lnTo>
                    <a:pt x="0" y="847698"/>
                  </a:lnTo>
                  <a:lnTo>
                    <a:pt x="0" y="0"/>
                  </a:lnTo>
                  <a:close/>
                </a:path>
              </a:pathLst>
            </a:custGeom>
            <a:ln w="9524">
              <a:solidFill>
                <a:srgbClr val="FF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40" name="object 36">
            <a:extLst>
              <a:ext uri="{FF2B5EF4-FFF2-40B4-BE49-F238E27FC236}">
                <a16:creationId xmlns:a16="http://schemas.microsoft.com/office/drawing/2014/main" id="{1F047C99-6544-66E9-7438-A1812AA08D05}"/>
              </a:ext>
            </a:extLst>
          </p:cNvPr>
          <p:cNvGrpSpPr/>
          <p:nvPr/>
        </p:nvGrpSpPr>
        <p:grpSpPr>
          <a:xfrm>
            <a:off x="2263376" y="2117095"/>
            <a:ext cx="261620" cy="54610"/>
            <a:chOff x="4229116" y="2117095"/>
            <a:chExt cx="261620" cy="54610"/>
          </a:xfrm>
        </p:grpSpPr>
        <p:sp>
          <p:nvSpPr>
            <p:cNvPr id="41" name="object 37">
              <a:extLst>
                <a:ext uri="{FF2B5EF4-FFF2-40B4-BE49-F238E27FC236}">
                  <a16:creationId xmlns:a16="http://schemas.microsoft.com/office/drawing/2014/main" id="{7375DABB-8F31-84F8-79E3-121425D824D3}"/>
                </a:ext>
              </a:extLst>
            </p:cNvPr>
            <p:cNvSpPr/>
            <p:nvPr/>
          </p:nvSpPr>
          <p:spPr>
            <a:xfrm>
              <a:off x="4229116" y="2117095"/>
              <a:ext cx="261620" cy="54610"/>
            </a:xfrm>
            <a:custGeom>
              <a:avLst/>
              <a:gdLst/>
              <a:ahLst/>
              <a:cxnLst/>
              <a:rect l="l" t="t" r="r" b="b"/>
              <a:pathLst>
                <a:path w="261620" h="54610">
                  <a:moveTo>
                    <a:pt x="234024" y="54599"/>
                  </a:moveTo>
                  <a:lnTo>
                    <a:pt x="234024" y="40949"/>
                  </a:lnTo>
                  <a:lnTo>
                    <a:pt x="0" y="40949"/>
                  </a:lnTo>
                  <a:lnTo>
                    <a:pt x="0" y="13649"/>
                  </a:lnTo>
                  <a:lnTo>
                    <a:pt x="234024" y="13649"/>
                  </a:lnTo>
                  <a:lnTo>
                    <a:pt x="234024" y="0"/>
                  </a:lnTo>
                  <a:lnTo>
                    <a:pt x="261324" y="27299"/>
                  </a:lnTo>
                  <a:lnTo>
                    <a:pt x="234024" y="545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object 38">
              <a:extLst>
                <a:ext uri="{FF2B5EF4-FFF2-40B4-BE49-F238E27FC236}">
                  <a16:creationId xmlns:a16="http://schemas.microsoft.com/office/drawing/2014/main" id="{685D7C9A-5ADC-E21A-BE77-8CA3C139341B}"/>
                </a:ext>
              </a:extLst>
            </p:cNvPr>
            <p:cNvSpPr/>
            <p:nvPr/>
          </p:nvSpPr>
          <p:spPr>
            <a:xfrm>
              <a:off x="4229116" y="2117095"/>
              <a:ext cx="261620" cy="54610"/>
            </a:xfrm>
            <a:custGeom>
              <a:avLst/>
              <a:gdLst/>
              <a:ahLst/>
              <a:cxnLst/>
              <a:rect l="l" t="t" r="r" b="b"/>
              <a:pathLst>
                <a:path w="261620" h="54610">
                  <a:moveTo>
                    <a:pt x="0" y="13649"/>
                  </a:moveTo>
                  <a:lnTo>
                    <a:pt x="234024" y="13649"/>
                  </a:lnTo>
                  <a:lnTo>
                    <a:pt x="234024" y="0"/>
                  </a:lnTo>
                  <a:lnTo>
                    <a:pt x="261324" y="27299"/>
                  </a:lnTo>
                  <a:lnTo>
                    <a:pt x="234024" y="54599"/>
                  </a:lnTo>
                  <a:lnTo>
                    <a:pt x="234024" y="40949"/>
                  </a:lnTo>
                  <a:lnTo>
                    <a:pt x="0" y="40949"/>
                  </a:lnTo>
                  <a:lnTo>
                    <a:pt x="0" y="136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43" name="object 36">
            <a:extLst>
              <a:ext uri="{FF2B5EF4-FFF2-40B4-BE49-F238E27FC236}">
                <a16:creationId xmlns:a16="http://schemas.microsoft.com/office/drawing/2014/main" id="{CF2DD34E-501A-0E9A-5AF4-010E9AA72992}"/>
              </a:ext>
            </a:extLst>
          </p:cNvPr>
          <p:cNvGrpSpPr/>
          <p:nvPr/>
        </p:nvGrpSpPr>
        <p:grpSpPr>
          <a:xfrm>
            <a:off x="4229115" y="3519616"/>
            <a:ext cx="261620" cy="54610"/>
            <a:chOff x="4229116" y="2117095"/>
            <a:chExt cx="261620" cy="54610"/>
          </a:xfrm>
        </p:grpSpPr>
        <p:sp>
          <p:nvSpPr>
            <p:cNvPr id="44" name="object 37">
              <a:extLst>
                <a:ext uri="{FF2B5EF4-FFF2-40B4-BE49-F238E27FC236}">
                  <a16:creationId xmlns:a16="http://schemas.microsoft.com/office/drawing/2014/main" id="{BF5E6C09-9562-63FF-B179-82972180A869}"/>
                </a:ext>
              </a:extLst>
            </p:cNvPr>
            <p:cNvSpPr/>
            <p:nvPr/>
          </p:nvSpPr>
          <p:spPr>
            <a:xfrm>
              <a:off x="4229116" y="2117095"/>
              <a:ext cx="261620" cy="54610"/>
            </a:xfrm>
            <a:custGeom>
              <a:avLst/>
              <a:gdLst/>
              <a:ahLst/>
              <a:cxnLst/>
              <a:rect l="l" t="t" r="r" b="b"/>
              <a:pathLst>
                <a:path w="261620" h="54610">
                  <a:moveTo>
                    <a:pt x="234024" y="54599"/>
                  </a:moveTo>
                  <a:lnTo>
                    <a:pt x="234024" y="40949"/>
                  </a:lnTo>
                  <a:lnTo>
                    <a:pt x="0" y="40949"/>
                  </a:lnTo>
                  <a:lnTo>
                    <a:pt x="0" y="13649"/>
                  </a:lnTo>
                  <a:lnTo>
                    <a:pt x="234024" y="13649"/>
                  </a:lnTo>
                  <a:lnTo>
                    <a:pt x="234024" y="0"/>
                  </a:lnTo>
                  <a:lnTo>
                    <a:pt x="261324" y="27299"/>
                  </a:lnTo>
                  <a:lnTo>
                    <a:pt x="234024" y="545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38">
              <a:extLst>
                <a:ext uri="{FF2B5EF4-FFF2-40B4-BE49-F238E27FC236}">
                  <a16:creationId xmlns:a16="http://schemas.microsoft.com/office/drawing/2014/main" id="{57612401-0BDA-B67A-8F57-7CA77B86186A}"/>
                </a:ext>
              </a:extLst>
            </p:cNvPr>
            <p:cNvSpPr/>
            <p:nvPr/>
          </p:nvSpPr>
          <p:spPr>
            <a:xfrm>
              <a:off x="4229116" y="2117095"/>
              <a:ext cx="261620" cy="54610"/>
            </a:xfrm>
            <a:custGeom>
              <a:avLst/>
              <a:gdLst/>
              <a:ahLst/>
              <a:cxnLst/>
              <a:rect l="l" t="t" r="r" b="b"/>
              <a:pathLst>
                <a:path w="261620" h="54610">
                  <a:moveTo>
                    <a:pt x="0" y="13649"/>
                  </a:moveTo>
                  <a:lnTo>
                    <a:pt x="234024" y="13649"/>
                  </a:lnTo>
                  <a:lnTo>
                    <a:pt x="234024" y="0"/>
                  </a:lnTo>
                  <a:lnTo>
                    <a:pt x="261324" y="27299"/>
                  </a:lnTo>
                  <a:lnTo>
                    <a:pt x="234024" y="54599"/>
                  </a:lnTo>
                  <a:lnTo>
                    <a:pt x="234024" y="40949"/>
                  </a:lnTo>
                  <a:lnTo>
                    <a:pt x="0" y="40949"/>
                  </a:lnTo>
                  <a:lnTo>
                    <a:pt x="0" y="136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46" name="object 26">
            <a:extLst>
              <a:ext uri="{FF2B5EF4-FFF2-40B4-BE49-F238E27FC236}">
                <a16:creationId xmlns:a16="http://schemas.microsoft.com/office/drawing/2014/main" id="{C81B8A94-EB32-32B7-1C69-D4129769FB45}"/>
              </a:ext>
            </a:extLst>
          </p:cNvPr>
          <p:cNvGrpSpPr/>
          <p:nvPr/>
        </p:nvGrpSpPr>
        <p:grpSpPr>
          <a:xfrm>
            <a:off x="6272212" y="3457568"/>
            <a:ext cx="2033244" cy="2325344"/>
            <a:chOff x="6272212" y="3457568"/>
            <a:chExt cx="2033244" cy="2325344"/>
          </a:xfrm>
        </p:grpSpPr>
        <p:sp>
          <p:nvSpPr>
            <p:cNvPr id="50" name="object 27">
              <a:extLst>
                <a:ext uri="{FF2B5EF4-FFF2-40B4-BE49-F238E27FC236}">
                  <a16:creationId xmlns:a16="http://schemas.microsoft.com/office/drawing/2014/main" id="{A3E6FB02-42B5-FCFE-D869-11FAF4B55863}"/>
                </a:ext>
              </a:extLst>
            </p:cNvPr>
            <p:cNvSpPr/>
            <p:nvPr/>
          </p:nvSpPr>
          <p:spPr>
            <a:xfrm>
              <a:off x="6724636" y="3957617"/>
              <a:ext cx="1575821" cy="1820071"/>
            </a:xfrm>
            <a:prstGeom prst="rect">
              <a:avLst/>
            </a:prstGeom>
            <a:blipFill>
              <a:blip r:embed="rId8"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1" name="object 28">
              <a:extLst>
                <a:ext uri="{FF2B5EF4-FFF2-40B4-BE49-F238E27FC236}">
                  <a16:creationId xmlns:a16="http://schemas.microsoft.com/office/drawing/2014/main" id="{FEDBB8D0-5A40-E1AF-356B-DCB278A6B1EE}"/>
                </a:ext>
              </a:extLst>
            </p:cNvPr>
            <p:cNvSpPr/>
            <p:nvPr/>
          </p:nvSpPr>
          <p:spPr>
            <a:xfrm>
              <a:off x="6719861" y="3952842"/>
              <a:ext cx="1585595" cy="1830070"/>
            </a:xfrm>
            <a:custGeom>
              <a:avLst/>
              <a:gdLst/>
              <a:ahLst/>
              <a:cxnLst/>
              <a:rect l="l" t="t" r="r" b="b"/>
              <a:pathLst>
                <a:path w="1585595" h="1830070">
                  <a:moveTo>
                    <a:pt x="0" y="0"/>
                  </a:moveTo>
                  <a:lnTo>
                    <a:pt x="1585346" y="0"/>
                  </a:lnTo>
                  <a:lnTo>
                    <a:pt x="1585346" y="1829621"/>
                  </a:lnTo>
                  <a:lnTo>
                    <a:pt x="0" y="1829621"/>
                  </a:lnTo>
                  <a:lnTo>
                    <a:pt x="0" y="0"/>
                  </a:lnTo>
                  <a:close/>
                </a:path>
              </a:pathLst>
            </a:custGeom>
            <a:ln w="9524">
              <a:solidFill>
                <a:srgbClr val="3B77D8"/>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object 29">
              <a:extLst>
                <a:ext uri="{FF2B5EF4-FFF2-40B4-BE49-F238E27FC236}">
                  <a16:creationId xmlns:a16="http://schemas.microsoft.com/office/drawing/2014/main" id="{360E292C-8DB2-1FB0-6DB0-A609EA462D4F}"/>
                </a:ext>
              </a:extLst>
            </p:cNvPr>
            <p:cNvSpPr/>
            <p:nvPr/>
          </p:nvSpPr>
          <p:spPr>
            <a:xfrm>
              <a:off x="6272212" y="3457568"/>
              <a:ext cx="1186180" cy="137160"/>
            </a:xfrm>
            <a:custGeom>
              <a:avLst/>
              <a:gdLst/>
              <a:ahLst/>
              <a:cxnLst/>
              <a:rect l="l" t="t" r="r" b="b"/>
              <a:pathLst>
                <a:path w="1186179" h="137160">
                  <a:moveTo>
                    <a:pt x="1117347" y="137099"/>
                  </a:moveTo>
                  <a:lnTo>
                    <a:pt x="1117347" y="102824"/>
                  </a:lnTo>
                  <a:lnTo>
                    <a:pt x="0" y="102824"/>
                  </a:lnTo>
                  <a:lnTo>
                    <a:pt x="0" y="34274"/>
                  </a:lnTo>
                  <a:lnTo>
                    <a:pt x="1117347" y="34274"/>
                  </a:lnTo>
                  <a:lnTo>
                    <a:pt x="1117347" y="0"/>
                  </a:lnTo>
                  <a:lnTo>
                    <a:pt x="1185897" y="68549"/>
                  </a:lnTo>
                  <a:lnTo>
                    <a:pt x="1117347" y="1370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30">
              <a:extLst>
                <a:ext uri="{FF2B5EF4-FFF2-40B4-BE49-F238E27FC236}">
                  <a16:creationId xmlns:a16="http://schemas.microsoft.com/office/drawing/2014/main" id="{D052D427-2739-D383-6A0D-5EE32AAA7C24}"/>
                </a:ext>
              </a:extLst>
            </p:cNvPr>
            <p:cNvSpPr/>
            <p:nvPr/>
          </p:nvSpPr>
          <p:spPr>
            <a:xfrm>
              <a:off x="6272212" y="3457568"/>
              <a:ext cx="1186180" cy="137160"/>
            </a:xfrm>
            <a:custGeom>
              <a:avLst/>
              <a:gdLst/>
              <a:ahLst/>
              <a:cxnLst/>
              <a:rect l="l" t="t" r="r" b="b"/>
              <a:pathLst>
                <a:path w="1186179" h="137160">
                  <a:moveTo>
                    <a:pt x="0" y="34274"/>
                  </a:moveTo>
                  <a:lnTo>
                    <a:pt x="1117347" y="34274"/>
                  </a:lnTo>
                  <a:lnTo>
                    <a:pt x="1117347" y="0"/>
                  </a:lnTo>
                  <a:lnTo>
                    <a:pt x="1185897" y="68549"/>
                  </a:lnTo>
                  <a:lnTo>
                    <a:pt x="1117347" y="137099"/>
                  </a:lnTo>
                  <a:lnTo>
                    <a:pt x="1117347" y="102824"/>
                  </a:lnTo>
                  <a:lnTo>
                    <a:pt x="0" y="102824"/>
                  </a:lnTo>
                  <a:lnTo>
                    <a:pt x="0" y="34274"/>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4" name="object 31">
              <a:extLst>
                <a:ext uri="{FF2B5EF4-FFF2-40B4-BE49-F238E27FC236}">
                  <a16:creationId xmlns:a16="http://schemas.microsoft.com/office/drawing/2014/main" id="{31B582E2-E9B1-B537-E082-5181423AF5ED}"/>
                </a:ext>
              </a:extLst>
            </p:cNvPr>
            <p:cNvSpPr/>
            <p:nvPr/>
          </p:nvSpPr>
          <p:spPr>
            <a:xfrm>
              <a:off x="7472360" y="3543292"/>
              <a:ext cx="107314" cy="365125"/>
            </a:xfrm>
            <a:custGeom>
              <a:avLst/>
              <a:gdLst/>
              <a:ahLst/>
              <a:cxnLst/>
              <a:rect l="l" t="t" r="r" b="b"/>
              <a:pathLst>
                <a:path w="107315" h="365125">
                  <a:moveTo>
                    <a:pt x="53549" y="365099"/>
                  </a:moveTo>
                  <a:lnTo>
                    <a:pt x="0" y="311549"/>
                  </a:lnTo>
                  <a:lnTo>
                    <a:pt x="26774" y="311549"/>
                  </a:lnTo>
                  <a:lnTo>
                    <a:pt x="26774" y="0"/>
                  </a:lnTo>
                  <a:lnTo>
                    <a:pt x="80324" y="0"/>
                  </a:lnTo>
                  <a:lnTo>
                    <a:pt x="80324" y="311549"/>
                  </a:lnTo>
                  <a:lnTo>
                    <a:pt x="107099" y="311549"/>
                  </a:lnTo>
                  <a:lnTo>
                    <a:pt x="53549" y="3650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5" name="object 32">
              <a:extLst>
                <a:ext uri="{FF2B5EF4-FFF2-40B4-BE49-F238E27FC236}">
                  <a16:creationId xmlns:a16="http://schemas.microsoft.com/office/drawing/2014/main" id="{D085F54B-A8CB-9AA9-C65E-9F030CBAC114}"/>
                </a:ext>
              </a:extLst>
            </p:cNvPr>
            <p:cNvSpPr/>
            <p:nvPr/>
          </p:nvSpPr>
          <p:spPr>
            <a:xfrm>
              <a:off x="7472360" y="3543292"/>
              <a:ext cx="107314" cy="365125"/>
            </a:xfrm>
            <a:custGeom>
              <a:avLst/>
              <a:gdLst/>
              <a:ahLst/>
              <a:cxnLst/>
              <a:rect l="l" t="t" r="r" b="b"/>
              <a:pathLst>
                <a:path w="107315" h="365125">
                  <a:moveTo>
                    <a:pt x="0" y="311549"/>
                  </a:moveTo>
                  <a:lnTo>
                    <a:pt x="26774" y="311549"/>
                  </a:lnTo>
                  <a:lnTo>
                    <a:pt x="26774" y="0"/>
                  </a:lnTo>
                  <a:lnTo>
                    <a:pt x="80324" y="0"/>
                  </a:lnTo>
                  <a:lnTo>
                    <a:pt x="80324" y="311549"/>
                  </a:lnTo>
                  <a:lnTo>
                    <a:pt x="107099" y="311549"/>
                  </a:lnTo>
                  <a:lnTo>
                    <a:pt x="53549" y="365099"/>
                  </a:lnTo>
                  <a:lnTo>
                    <a:pt x="0" y="3115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47" name="object 48">
            <a:extLst>
              <a:ext uri="{FF2B5EF4-FFF2-40B4-BE49-F238E27FC236}">
                <a16:creationId xmlns:a16="http://schemas.microsoft.com/office/drawing/2014/main" id="{6EA3A151-1CF8-E0BE-BEA6-D00A7D1214B2}"/>
              </a:ext>
            </a:extLst>
          </p:cNvPr>
          <p:cNvGrpSpPr/>
          <p:nvPr/>
        </p:nvGrpSpPr>
        <p:grpSpPr>
          <a:xfrm>
            <a:off x="3833967" y="4472940"/>
            <a:ext cx="2247265" cy="967740"/>
            <a:chOff x="3833967" y="4472940"/>
            <a:chExt cx="2247265" cy="967740"/>
          </a:xfrm>
        </p:grpSpPr>
        <p:sp>
          <p:nvSpPr>
            <p:cNvPr id="48" name="object 49">
              <a:extLst>
                <a:ext uri="{FF2B5EF4-FFF2-40B4-BE49-F238E27FC236}">
                  <a16:creationId xmlns:a16="http://schemas.microsoft.com/office/drawing/2014/main" id="{34220206-B20B-65AF-5396-8F19F0BDD82D}"/>
                </a:ext>
              </a:extLst>
            </p:cNvPr>
            <p:cNvSpPr/>
            <p:nvPr/>
          </p:nvSpPr>
          <p:spPr>
            <a:xfrm>
              <a:off x="3838742" y="4477693"/>
              <a:ext cx="2237745" cy="958070"/>
            </a:xfrm>
            <a:prstGeom prst="rect">
              <a:avLst/>
            </a:prstGeom>
            <a:blipFill>
              <a:blip r:embed="rId9"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50">
              <a:extLst>
                <a:ext uri="{FF2B5EF4-FFF2-40B4-BE49-F238E27FC236}">
                  <a16:creationId xmlns:a16="http://schemas.microsoft.com/office/drawing/2014/main" id="{59FA355B-0C18-F328-1023-C65F43368921}"/>
                </a:ext>
              </a:extLst>
            </p:cNvPr>
            <p:cNvSpPr/>
            <p:nvPr/>
          </p:nvSpPr>
          <p:spPr>
            <a:xfrm>
              <a:off x="3833967" y="4472940"/>
              <a:ext cx="2247265" cy="967740"/>
            </a:xfrm>
            <a:custGeom>
              <a:avLst/>
              <a:gdLst/>
              <a:ahLst/>
              <a:cxnLst/>
              <a:rect l="l" t="t" r="r" b="b"/>
              <a:pathLst>
                <a:path w="2247265" h="967739">
                  <a:moveTo>
                    <a:pt x="0" y="0"/>
                  </a:moveTo>
                  <a:lnTo>
                    <a:pt x="2247270" y="0"/>
                  </a:lnTo>
                  <a:lnTo>
                    <a:pt x="2247270" y="967573"/>
                  </a:lnTo>
                  <a:lnTo>
                    <a:pt x="0" y="967573"/>
                  </a:lnTo>
                  <a:lnTo>
                    <a:pt x="0" y="0"/>
                  </a:lnTo>
                  <a:close/>
                </a:path>
              </a:pathLst>
            </a:custGeom>
            <a:ln w="9524">
              <a:solidFill>
                <a:srgbClr val="4985E8"/>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56" name="object 45">
            <a:extLst>
              <a:ext uri="{FF2B5EF4-FFF2-40B4-BE49-F238E27FC236}">
                <a16:creationId xmlns:a16="http://schemas.microsoft.com/office/drawing/2014/main" id="{ACE11D20-C843-A2B4-6E17-EFEF2463E8E3}"/>
              </a:ext>
            </a:extLst>
          </p:cNvPr>
          <p:cNvGrpSpPr/>
          <p:nvPr/>
        </p:nvGrpSpPr>
        <p:grpSpPr>
          <a:xfrm>
            <a:off x="6157387" y="4886315"/>
            <a:ext cx="486409" cy="137160"/>
            <a:chOff x="6157387" y="4886315"/>
            <a:chExt cx="486409" cy="137160"/>
          </a:xfrm>
        </p:grpSpPr>
        <p:sp>
          <p:nvSpPr>
            <p:cNvPr id="57" name="object 46">
              <a:extLst>
                <a:ext uri="{FF2B5EF4-FFF2-40B4-BE49-F238E27FC236}">
                  <a16:creationId xmlns:a16="http://schemas.microsoft.com/office/drawing/2014/main" id="{E12F6ECA-50F7-25E1-01BE-C302919EFD58}"/>
                </a:ext>
              </a:extLst>
            </p:cNvPr>
            <p:cNvSpPr/>
            <p:nvPr/>
          </p:nvSpPr>
          <p:spPr>
            <a:xfrm>
              <a:off x="6157387" y="4886315"/>
              <a:ext cx="486409" cy="137160"/>
            </a:xfrm>
            <a:custGeom>
              <a:avLst/>
              <a:gdLst/>
              <a:ahLst/>
              <a:cxnLst/>
              <a:rect l="l" t="t" r="r" b="b"/>
              <a:pathLst>
                <a:path w="486409" h="137160">
                  <a:moveTo>
                    <a:pt x="68549" y="137099"/>
                  </a:moveTo>
                  <a:lnTo>
                    <a:pt x="0" y="68549"/>
                  </a:lnTo>
                  <a:lnTo>
                    <a:pt x="68549" y="0"/>
                  </a:lnTo>
                  <a:lnTo>
                    <a:pt x="68549" y="34274"/>
                  </a:lnTo>
                  <a:lnTo>
                    <a:pt x="486299" y="34274"/>
                  </a:lnTo>
                  <a:lnTo>
                    <a:pt x="486299" y="102824"/>
                  </a:lnTo>
                  <a:lnTo>
                    <a:pt x="68549" y="102824"/>
                  </a:lnTo>
                  <a:lnTo>
                    <a:pt x="68549" y="137099"/>
                  </a:lnTo>
                  <a:close/>
                </a:path>
              </a:pathLst>
            </a:custGeom>
            <a:solidFill>
              <a:srgbClr val="EDEB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object 47">
              <a:extLst>
                <a:ext uri="{FF2B5EF4-FFF2-40B4-BE49-F238E27FC236}">
                  <a16:creationId xmlns:a16="http://schemas.microsoft.com/office/drawing/2014/main" id="{6554EA73-7D45-A5D8-3226-52A068F17B56}"/>
                </a:ext>
              </a:extLst>
            </p:cNvPr>
            <p:cNvSpPr/>
            <p:nvPr/>
          </p:nvSpPr>
          <p:spPr>
            <a:xfrm>
              <a:off x="6157387" y="4886315"/>
              <a:ext cx="486409" cy="137160"/>
            </a:xfrm>
            <a:custGeom>
              <a:avLst/>
              <a:gdLst/>
              <a:ahLst/>
              <a:cxnLst/>
              <a:rect l="l" t="t" r="r" b="b"/>
              <a:pathLst>
                <a:path w="486409" h="137160">
                  <a:moveTo>
                    <a:pt x="0" y="68549"/>
                  </a:moveTo>
                  <a:lnTo>
                    <a:pt x="68549" y="0"/>
                  </a:lnTo>
                  <a:lnTo>
                    <a:pt x="68549" y="34274"/>
                  </a:lnTo>
                  <a:lnTo>
                    <a:pt x="486299" y="34274"/>
                  </a:lnTo>
                  <a:lnTo>
                    <a:pt x="486299" y="102824"/>
                  </a:lnTo>
                  <a:lnTo>
                    <a:pt x="68549" y="102824"/>
                  </a:lnTo>
                  <a:lnTo>
                    <a:pt x="68549" y="137099"/>
                  </a:lnTo>
                  <a:lnTo>
                    <a:pt x="0" y="68549"/>
                  </a:lnTo>
                  <a:close/>
                </a:path>
              </a:pathLst>
            </a:custGeom>
            <a:ln w="9524">
              <a:solidFill>
                <a:srgbClr val="1F497C"/>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230465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3363" y="1981200"/>
            <a:ext cx="8622914" cy="4377480"/>
          </a:xfrm>
          <a:prstGeom prst="rect">
            <a:avLst/>
          </a:prstGeom>
        </p:spPr>
        <p:txBody>
          <a:bodyPr vert="horz" wrap="square" lIns="0" tIns="17145" rIns="0" bIns="0" rtlCol="0" anchor="t">
            <a:spAutoFit/>
          </a:bodyPr>
          <a:lstStyle/>
          <a:p>
            <a:pPr marL="297815" indent="-285750" algn="just">
              <a:spcBef>
                <a:spcPts val="135"/>
              </a:spcBef>
              <a:buFont typeface="Arial"/>
              <a:buChar char="•"/>
              <a:tabLst>
                <a:tab pos="327660" algn="l"/>
              </a:tabLst>
            </a:pPr>
            <a:r>
              <a:rPr lang="en-US" sz="2000" spc="10" dirty="0">
                <a:latin typeface="Times New Roman"/>
                <a:ea typeface="+mn-lt"/>
                <a:cs typeface="+mn-lt"/>
              </a:rPr>
              <a:t>Human emotion is a unique one that cannot be easily predictable. The Real Emotion of the human being is expressed through facial expressions Christopher human feeling can be reflected by many kinds of actions. </a:t>
            </a:r>
            <a:endParaRPr lang="en-US" sz="2000">
              <a:latin typeface="Times New Roman"/>
              <a:ea typeface="+mn-lt"/>
              <a:cs typeface="+mn-lt"/>
            </a:endParaRPr>
          </a:p>
          <a:p>
            <a:pPr marL="297815" indent="-285750" algn="just">
              <a:spcBef>
                <a:spcPts val="135"/>
              </a:spcBef>
              <a:buFont typeface="Arial"/>
              <a:buChar char="•"/>
              <a:tabLst>
                <a:tab pos="327660" algn="l"/>
              </a:tabLst>
            </a:pPr>
            <a:r>
              <a:rPr lang="en-US" sz="2000" spc="10" dirty="0">
                <a:latin typeface="Times New Roman"/>
                <a:ea typeface="+mn-lt"/>
                <a:cs typeface="+mn-lt"/>
              </a:rPr>
              <a:t>In order to identify the human emotions and recommending the music related to the emotion is a demanding field of study in artificial intelligence.</a:t>
            </a:r>
            <a:endParaRPr lang="en-US" sz="2000">
              <a:latin typeface="Times New Roman"/>
              <a:cs typeface="Calibri"/>
            </a:endParaRPr>
          </a:p>
          <a:p>
            <a:pPr marL="297815" indent="-285750" algn="just">
              <a:spcBef>
                <a:spcPts val="135"/>
              </a:spcBef>
              <a:buFont typeface="Arial"/>
              <a:buChar char="•"/>
              <a:tabLst>
                <a:tab pos="327660" algn="l"/>
              </a:tabLst>
            </a:pPr>
            <a:r>
              <a:rPr lang="en-US" sz="2000" spc="10" dirty="0">
                <a:latin typeface="Times New Roman"/>
                <a:ea typeface="+mn-lt"/>
                <a:cs typeface="+mn-lt"/>
              </a:rPr>
              <a:t>Music recommendation system are often helpful to suggest the users recommended music patterns in automated way additionally using deep learning algorithms. </a:t>
            </a:r>
            <a:endParaRPr lang="en-US" sz="2000">
              <a:latin typeface="Times New Roman"/>
              <a:ea typeface="+mn-lt"/>
              <a:cs typeface="Times New Roman"/>
            </a:endParaRPr>
          </a:p>
          <a:p>
            <a:pPr marL="297815" indent="-285750" algn="just">
              <a:spcBef>
                <a:spcPts val="135"/>
              </a:spcBef>
              <a:buFont typeface="Arial"/>
              <a:buChar char="•"/>
              <a:tabLst>
                <a:tab pos="327660" algn="l"/>
              </a:tabLst>
            </a:pPr>
            <a:r>
              <a:rPr lang="en-US" sz="2000" spc="10" dirty="0">
                <a:latin typeface="Times New Roman"/>
                <a:ea typeface="+mn-lt"/>
                <a:cs typeface="+mn-lt"/>
              </a:rPr>
              <a:t>Music recommendation systems also relieve the stress of the humans during prolonged work and various environments. Identifying the human emotion is a highly important in a recent days where scientific innovations are created every day to identify the Real Emotion present with the human. </a:t>
            </a:r>
            <a:endParaRPr lang="en-US" sz="2000">
              <a:latin typeface="Times New Roman"/>
              <a:ea typeface="+mn-lt"/>
              <a:cs typeface="Times New Roman"/>
            </a:endParaRPr>
          </a:p>
          <a:p>
            <a:pPr marL="297815" indent="-285750" algn="just">
              <a:spcBef>
                <a:spcPts val="135"/>
              </a:spcBef>
              <a:buFont typeface="Arial"/>
              <a:buChar char="•"/>
              <a:tabLst>
                <a:tab pos="327660" algn="l"/>
              </a:tabLst>
            </a:pPr>
            <a:r>
              <a:rPr lang="en-US" sz="2000" spc="10" dirty="0">
                <a:latin typeface="Times New Roman"/>
                <a:ea typeface="+mn-lt"/>
                <a:cs typeface="+mn-lt"/>
              </a:rPr>
              <a:t>Some of the human emotions are </a:t>
            </a:r>
            <a:r>
              <a:rPr lang="en-US" sz="2000" spc="10" dirty="0" err="1">
                <a:latin typeface="Times New Roman"/>
                <a:ea typeface="+mn-lt"/>
                <a:cs typeface="+mn-lt"/>
              </a:rPr>
              <a:t>categorised</a:t>
            </a:r>
            <a:r>
              <a:rPr lang="en-US" sz="2000" spc="10" dirty="0">
                <a:latin typeface="Times New Roman"/>
                <a:ea typeface="+mn-lt"/>
                <a:cs typeface="+mn-lt"/>
              </a:rPr>
              <a:t> such as happy neutral angry contempt discussed scared etc.</a:t>
            </a:r>
            <a:endParaRPr lang="en-US" sz="2000">
              <a:latin typeface="Times New Roman"/>
              <a:cs typeface="Times New Roman"/>
            </a:endParaRPr>
          </a:p>
        </p:txBody>
      </p:sp>
      <p:sp>
        <p:nvSpPr>
          <p:cNvPr id="4" name="object 4"/>
          <p:cNvSpPr/>
          <p:nvPr/>
        </p:nvSpPr>
        <p:spPr>
          <a:xfrm>
            <a:off x="300049" y="468639"/>
            <a:ext cx="2237735" cy="75501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485720" y="6466748"/>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rlito"/>
                <a:cs typeface="Carlito"/>
              </a:rPr>
              <a:t>3</a:t>
            </a:fld>
            <a:endParaRPr sz="1200">
              <a:latin typeface="Carlito"/>
              <a:cs typeface="Carlito"/>
            </a:endParaRPr>
          </a:p>
        </p:txBody>
      </p:sp>
      <p:sp>
        <p:nvSpPr>
          <p:cNvPr id="7" name="object 2">
            <a:extLst>
              <a:ext uri="{FF2B5EF4-FFF2-40B4-BE49-F238E27FC236}">
                <a16:creationId xmlns:a16="http://schemas.microsoft.com/office/drawing/2014/main" id="{13C4DAC6-20D3-7073-B2BC-2A7A66F7CB14}"/>
              </a:ext>
            </a:extLst>
          </p:cNvPr>
          <p:cNvSpPr txBox="1">
            <a:spLocks noGrp="1"/>
          </p:cNvSpPr>
          <p:nvPr>
            <p:ph type="title"/>
          </p:nvPr>
        </p:nvSpPr>
        <p:spPr>
          <a:xfrm>
            <a:off x="3097809" y="590823"/>
            <a:ext cx="3637903" cy="505267"/>
          </a:xfrm>
          <a:prstGeom prst="rect">
            <a:avLst/>
          </a:prstGeom>
        </p:spPr>
        <p:txBody>
          <a:bodyPr vert="horz" wrap="square" lIns="0" tIns="12700" rIns="0" bIns="0" rtlCol="0" anchor="t">
            <a:spAutoFit/>
          </a:bodyPr>
          <a:lstStyle/>
          <a:p>
            <a:pPr marL="12700">
              <a:lnSpc>
                <a:spcPct val="100000"/>
              </a:lnSpc>
              <a:spcBef>
                <a:spcPts val="100"/>
              </a:spcBef>
            </a:pPr>
            <a:r>
              <a:rPr lang="en-US" sz="3200" b="1" spc="-5" dirty="0">
                <a:latin typeface="Times New Roman"/>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1B4A-346B-295E-2E85-E2B23977ECD7}"/>
              </a:ext>
            </a:extLst>
          </p:cNvPr>
          <p:cNvSpPr>
            <a:spLocks noGrp="1"/>
          </p:cNvSpPr>
          <p:nvPr>
            <p:ph type="title"/>
          </p:nvPr>
        </p:nvSpPr>
        <p:spPr>
          <a:xfrm>
            <a:off x="3188971" y="635349"/>
            <a:ext cx="4270264" cy="492443"/>
          </a:xfrm>
        </p:spPr>
        <p:txBody>
          <a:bodyPr wrap="square" lIns="0" tIns="0" rIns="0" bIns="0" anchor="t">
            <a:spAutoFit/>
          </a:bodyPr>
          <a:lstStyle/>
          <a:p>
            <a:r>
              <a:rPr lang="en-US" sz="3200" b="1" dirty="0">
                <a:latin typeface="Times New Roman" panose="02020603050405020304" pitchFamily="18" charset="0"/>
                <a:cs typeface="Times New Roman" panose="02020603050405020304" pitchFamily="18" charset="0"/>
              </a:rPr>
              <a:t>INPUT/OUTPUT</a:t>
            </a: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1D9820E-3EC1-0FC0-85D9-7275B1B30723}"/>
              </a:ext>
            </a:extLst>
          </p:cNvPr>
          <p:cNvSpPr>
            <a:spLocks noGrp="1"/>
          </p:cNvSpPr>
          <p:nvPr>
            <p:ph type="body" idx="1"/>
          </p:nvPr>
        </p:nvSpPr>
        <p:spPr/>
        <p:txBody>
          <a:bodyPr/>
          <a:lstStyle/>
          <a:p>
            <a:endParaRPr lang="en-US"/>
          </a:p>
        </p:txBody>
      </p:sp>
      <p:pic>
        <p:nvPicPr>
          <p:cNvPr id="4" name="Picture 4" descr="Graphical user interface, application, website&#10;&#10;Description automatically generated">
            <a:extLst>
              <a:ext uri="{FF2B5EF4-FFF2-40B4-BE49-F238E27FC236}">
                <a16:creationId xmlns:a16="http://schemas.microsoft.com/office/drawing/2014/main" id="{0C40C53C-5406-73A3-C6B3-747B620C8512}"/>
              </a:ext>
            </a:extLst>
          </p:cNvPr>
          <p:cNvPicPr>
            <a:picLocks noChangeAspect="1"/>
          </p:cNvPicPr>
          <p:nvPr/>
        </p:nvPicPr>
        <p:blipFill>
          <a:blip r:embed="rId2"/>
          <a:stretch>
            <a:fillRect/>
          </a:stretch>
        </p:blipFill>
        <p:spPr>
          <a:xfrm>
            <a:off x="528453" y="1813283"/>
            <a:ext cx="7839692" cy="4765331"/>
          </a:xfrm>
          <a:prstGeom prst="rect">
            <a:avLst/>
          </a:prstGeom>
        </p:spPr>
      </p:pic>
      <p:sp>
        <p:nvSpPr>
          <p:cNvPr id="7" name="object 3">
            <a:extLst>
              <a:ext uri="{FF2B5EF4-FFF2-40B4-BE49-F238E27FC236}">
                <a16:creationId xmlns:a16="http://schemas.microsoft.com/office/drawing/2014/main" id="{9C76C068-158F-13E3-25EF-7890B342F7BD}"/>
              </a:ext>
            </a:extLst>
          </p:cNvPr>
          <p:cNvSpPr/>
          <p:nvPr/>
        </p:nvSpPr>
        <p:spPr>
          <a:xfrm>
            <a:off x="171090" y="493696"/>
            <a:ext cx="2237735" cy="7550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284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697B-9AB2-4AF2-8003-9E1504B11E1A}"/>
              </a:ext>
            </a:extLst>
          </p:cNvPr>
          <p:cNvSpPr>
            <a:spLocks noGrp="1"/>
          </p:cNvSpPr>
          <p:nvPr>
            <p:ph type="title"/>
          </p:nvPr>
        </p:nvSpPr>
        <p:spPr>
          <a:xfrm>
            <a:off x="2667000" y="640850"/>
            <a:ext cx="6019800" cy="984885"/>
          </a:xfrm>
        </p:spPr>
        <p:txBody>
          <a:bodyPr/>
          <a:lstStyle/>
          <a:p>
            <a:r>
              <a:rPr lang="en-IN" sz="3200" b="1" dirty="0">
                <a:latin typeface="Times New Roman" panose="02020603050405020304" pitchFamily="18" charset="0"/>
                <a:cs typeface="Times New Roman" panose="02020603050405020304" pitchFamily="18" charset="0"/>
              </a:rPr>
              <a:t>LOSS &amp; ACCURACY GRAPHS</a:t>
            </a:r>
          </a:p>
        </p:txBody>
      </p:sp>
      <p:sp>
        <p:nvSpPr>
          <p:cNvPr id="3" name="Text Placeholder 2">
            <a:extLst>
              <a:ext uri="{FF2B5EF4-FFF2-40B4-BE49-F238E27FC236}">
                <a16:creationId xmlns:a16="http://schemas.microsoft.com/office/drawing/2014/main" id="{2C339767-D0EA-4CB2-A132-883F615C318D}"/>
              </a:ext>
            </a:extLst>
          </p:cNvPr>
          <p:cNvSpPr>
            <a:spLocks noGrp="1"/>
          </p:cNvSpPr>
          <p:nvPr>
            <p:ph type="body" idx="1"/>
          </p:nvPr>
        </p:nvSpPr>
        <p:spPr>
          <a:xfrm>
            <a:off x="489936" y="2002483"/>
            <a:ext cx="7935595" cy="276999"/>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11434C58-4081-4218-8E29-4AA5124777BD}"/>
              </a:ext>
            </a:extLst>
          </p:cNvPr>
          <p:cNvSpPr/>
          <p:nvPr/>
        </p:nvSpPr>
        <p:spPr>
          <a:xfrm>
            <a:off x="171090" y="462873"/>
            <a:ext cx="2237735" cy="755013"/>
          </a:xfrm>
          <a:prstGeom prst="rect">
            <a:avLst/>
          </a:prstGeom>
          <a:blipFill>
            <a:blip r:embed="rId2" cstate="print"/>
            <a:stretch>
              <a:fillRect/>
            </a:stretch>
          </a:blipFill>
        </p:spPr>
        <p:txBody>
          <a:bodyPr wrap="square" lIns="0" tIns="0" rIns="0" bIns="0" rtlCol="0"/>
          <a:lstStyle/>
          <a:p>
            <a:endParaRPr/>
          </a:p>
        </p:txBody>
      </p:sp>
      <p:pic>
        <p:nvPicPr>
          <p:cNvPr id="5" name="image28.jpeg">
            <a:extLst>
              <a:ext uri="{FF2B5EF4-FFF2-40B4-BE49-F238E27FC236}">
                <a16:creationId xmlns:a16="http://schemas.microsoft.com/office/drawing/2014/main" id="{1A99024D-0EC2-4722-B442-EC61066F7BF5}"/>
              </a:ext>
            </a:extLst>
          </p:cNvPr>
          <p:cNvPicPr>
            <a:picLocks noChangeAspect="1"/>
          </p:cNvPicPr>
          <p:nvPr/>
        </p:nvPicPr>
        <p:blipFill>
          <a:blip r:embed="rId3" cstate="print"/>
          <a:stretch>
            <a:fillRect/>
          </a:stretch>
        </p:blipFill>
        <p:spPr>
          <a:xfrm>
            <a:off x="271679" y="1752600"/>
            <a:ext cx="8600642" cy="4038600"/>
          </a:xfrm>
          <a:prstGeom prst="rect">
            <a:avLst/>
          </a:prstGeom>
        </p:spPr>
      </p:pic>
    </p:spTree>
    <p:extLst>
      <p:ext uri="{BB962C8B-B14F-4D97-AF65-F5344CB8AC3E}">
        <p14:creationId xmlns:p14="http://schemas.microsoft.com/office/powerpoint/2010/main" val="110252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A9A4-EB7C-401E-9CCA-2FC742B916B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86D7588-73F2-4D2B-890F-E214C8FD8082}"/>
              </a:ext>
            </a:extLst>
          </p:cNvPr>
          <p:cNvSpPr>
            <a:spLocks noGrp="1"/>
          </p:cNvSpPr>
          <p:nvPr>
            <p:ph type="body" idx="1"/>
          </p:nvPr>
        </p:nvSpPr>
        <p:spPr>
          <a:xfrm>
            <a:off x="489936" y="2002482"/>
            <a:ext cx="7935595" cy="3323987"/>
          </a:xfrm>
        </p:spPr>
        <p:txBody>
          <a:bodyPr/>
          <a:lstStyle/>
          <a:p>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term</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 accuracy" refers to the accuracy achieved during model training (using the FER dataset) as indicated by training accuracy point.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has already exceeded the 95% validation accuracy threshold. This means that the model can achieve higher accuracy with more data. You can see this in the graph you're looking at now. This shows that after only 200 epochs </a:t>
            </a:r>
            <a:r>
              <a:rPr lang="en-US" sz="1800" spc="20" dirty="0">
                <a:effectLst/>
                <a:latin typeface="Times New Roman" panose="02020603050405020304" pitchFamily="18" charset="0"/>
                <a:ea typeface="Times New Roman" panose="02020603050405020304" pitchFamily="18" charset="0"/>
              </a:rPr>
              <a:t>we </a:t>
            </a:r>
            <a:r>
              <a:rPr lang="en-US" sz="1800" dirty="0">
                <a:effectLst/>
                <a:latin typeface="Times New Roman" panose="02020603050405020304" pitchFamily="18" charset="0"/>
                <a:ea typeface="Times New Roman" panose="02020603050405020304" pitchFamily="18" charset="0"/>
              </a:rPr>
              <a:t>get an average accuracy of 80%.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We</a:t>
            </a:r>
            <a:r>
              <a:rPr lang="en-US" sz="1800" dirty="0">
                <a:effectLst/>
                <a:latin typeface="Times New Roman" panose="02020603050405020304" pitchFamily="18" charset="0"/>
                <a:ea typeface="Times New Roman" panose="02020603050405020304" pitchFamily="18" charset="0"/>
              </a:rPr>
              <a:t> paused the model after it completed 200 epochs and plotted the following chart. This is because the calculation of loss and precision takes a lot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object 3">
            <a:extLst>
              <a:ext uri="{FF2B5EF4-FFF2-40B4-BE49-F238E27FC236}">
                <a16:creationId xmlns:a16="http://schemas.microsoft.com/office/drawing/2014/main" id="{57E45FC2-3687-45EC-8FD3-0BF16B8D11C1}"/>
              </a:ext>
            </a:extLst>
          </p:cNvPr>
          <p:cNvSpPr/>
          <p:nvPr/>
        </p:nvSpPr>
        <p:spPr>
          <a:xfrm>
            <a:off x="171090" y="462873"/>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926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0204-6526-49C0-A29E-F63BE5B1632C}"/>
              </a:ext>
            </a:extLst>
          </p:cNvPr>
          <p:cNvSpPr>
            <a:spLocks noGrp="1"/>
          </p:cNvSpPr>
          <p:nvPr>
            <p:ph type="title"/>
          </p:nvPr>
        </p:nvSpPr>
        <p:spPr>
          <a:xfrm>
            <a:off x="3124200" y="588484"/>
            <a:ext cx="4270264" cy="492443"/>
          </a:xfrm>
        </p:spPr>
        <p:txBody>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61987031-367B-41B3-92CD-2926C11E848E}"/>
              </a:ext>
            </a:extLst>
          </p:cNvPr>
          <p:cNvSpPr>
            <a:spLocks noGrp="1"/>
          </p:cNvSpPr>
          <p:nvPr>
            <p:ph type="body" idx="1"/>
          </p:nvPr>
        </p:nvSpPr>
        <p:spPr>
          <a:xfrm>
            <a:off x="489936" y="2002483"/>
            <a:ext cx="7935595" cy="4431983"/>
          </a:xfrm>
        </p:spPr>
        <p:txBody>
          <a:bodyPr/>
          <a:lstStyle/>
          <a:p>
            <a:r>
              <a:rPr lang="en-IN" dirty="0"/>
              <a:t>[1]. Gilda, </a:t>
            </a:r>
            <a:r>
              <a:rPr lang="en-IN" dirty="0" err="1"/>
              <a:t>Shlok</a:t>
            </a:r>
            <a:r>
              <a:rPr lang="en-IN" dirty="0"/>
              <a:t>, “Smart music player integrating facial emotion recognition and music mood recommendation.” 2017 International Conference on Wireless Communications, Signal Processing and Networking (</a:t>
            </a:r>
            <a:r>
              <a:rPr lang="en-IN" dirty="0" err="1"/>
              <a:t>WiSPNET</a:t>
            </a:r>
            <a:r>
              <a:rPr lang="en-IN" dirty="0"/>
              <a:t>). IEEE, 2017. </a:t>
            </a:r>
          </a:p>
          <a:p>
            <a:endParaRPr lang="en-IN" dirty="0"/>
          </a:p>
          <a:p>
            <a:r>
              <a:rPr lang="en-IN" dirty="0"/>
              <a:t>[2]. Florence, S. </a:t>
            </a:r>
            <a:r>
              <a:rPr lang="en-IN" dirty="0" err="1"/>
              <a:t>Metilda</a:t>
            </a:r>
            <a:r>
              <a:rPr lang="en-IN" dirty="0"/>
              <a:t>, and M. Uma. “Emotional Detection and Music Recommendation System based on User Facial Expression.” IOP Conference Series: Materials Science and Engineering. Vol. 912. No. 6. IOP Publishing, 2020. </a:t>
            </a:r>
          </a:p>
          <a:p>
            <a:endParaRPr lang="en-IN" dirty="0"/>
          </a:p>
          <a:p>
            <a:r>
              <a:rPr lang="en-IN" dirty="0"/>
              <a:t>[3]. Vinay p, Raj p, Bhargav S.K., et al. “Facial Expression Based Music Recommendation System", International Journal of Advanced Research in Computer and Communication Engineering, IJARCCE.2021.10682, 2021 </a:t>
            </a:r>
          </a:p>
          <a:p>
            <a:endParaRPr lang="en-IN" dirty="0"/>
          </a:p>
          <a:p>
            <a:r>
              <a:rPr lang="en-IN" dirty="0"/>
              <a:t>[4]. </a:t>
            </a:r>
            <a:r>
              <a:rPr lang="en-IN" dirty="0" err="1"/>
              <a:t>Samuvel</a:t>
            </a:r>
            <a:r>
              <a:rPr lang="en-IN" dirty="0"/>
              <a:t>, D. J., Perumal, B., &amp; </a:t>
            </a:r>
            <a:r>
              <a:rPr lang="en-IN" dirty="0" err="1"/>
              <a:t>Elangovan</a:t>
            </a:r>
            <a:r>
              <a:rPr lang="en-IN" dirty="0"/>
              <a:t>, M. (2020). Music recommendation system based on facial emotion recognition. 3C </a:t>
            </a:r>
            <a:r>
              <a:rPr lang="en-IN" dirty="0" err="1"/>
              <a:t>Tecnología</a:t>
            </a:r>
            <a:r>
              <a:rPr lang="en-IN" dirty="0"/>
              <a:t>. </a:t>
            </a:r>
            <a:r>
              <a:rPr lang="en-IN" dirty="0" err="1"/>
              <a:t>Glosas</a:t>
            </a:r>
            <a:r>
              <a:rPr lang="en-IN" dirty="0"/>
              <a:t> de </a:t>
            </a:r>
            <a:r>
              <a:rPr lang="en-IN" dirty="0" err="1"/>
              <a:t>innovación</a:t>
            </a:r>
            <a:r>
              <a:rPr lang="en-IN" dirty="0"/>
              <a:t> </a:t>
            </a:r>
            <a:r>
              <a:rPr lang="en-IN" dirty="0" err="1"/>
              <a:t>aplicadas</a:t>
            </a:r>
            <a:r>
              <a:rPr lang="en-IN" dirty="0"/>
              <a:t> a la </a:t>
            </a:r>
            <a:r>
              <a:rPr lang="en-IN" dirty="0" err="1"/>
              <a:t>pyme</a:t>
            </a:r>
            <a:r>
              <a:rPr lang="en-IN" dirty="0"/>
              <a:t>. Special edition 261-271, March 2020. </a:t>
            </a:r>
          </a:p>
          <a:p>
            <a:endParaRPr lang="en-IN" dirty="0"/>
          </a:p>
        </p:txBody>
      </p:sp>
      <p:sp>
        <p:nvSpPr>
          <p:cNvPr id="4" name="object 3">
            <a:extLst>
              <a:ext uri="{FF2B5EF4-FFF2-40B4-BE49-F238E27FC236}">
                <a16:creationId xmlns:a16="http://schemas.microsoft.com/office/drawing/2014/main" id="{2109AA67-D3D1-47AF-80DE-E0C83E7BD257}"/>
              </a:ext>
            </a:extLst>
          </p:cNvPr>
          <p:cNvSpPr/>
          <p:nvPr/>
        </p:nvSpPr>
        <p:spPr>
          <a:xfrm>
            <a:off x="193995" y="457200"/>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23816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FED7-9809-48D0-A32C-6E4F42CEF5D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5DB7BC-ED24-40B0-8750-85B38010FFE6}"/>
              </a:ext>
            </a:extLst>
          </p:cNvPr>
          <p:cNvSpPr>
            <a:spLocks noGrp="1"/>
          </p:cNvSpPr>
          <p:nvPr>
            <p:ph type="body" idx="1"/>
          </p:nvPr>
        </p:nvSpPr>
        <p:spPr/>
        <p:txBody>
          <a:bodyPr/>
          <a:lstStyle/>
          <a:p>
            <a:endParaRPr lang="en-IN"/>
          </a:p>
        </p:txBody>
      </p:sp>
      <p:sp>
        <p:nvSpPr>
          <p:cNvPr id="5" name="TextBox 4">
            <a:extLst>
              <a:ext uri="{FF2B5EF4-FFF2-40B4-BE49-F238E27FC236}">
                <a16:creationId xmlns:a16="http://schemas.microsoft.com/office/drawing/2014/main" id="{A5D14C63-04A6-4A70-8267-2B6682FAF08B}"/>
              </a:ext>
            </a:extLst>
          </p:cNvPr>
          <p:cNvSpPr txBox="1"/>
          <p:nvPr/>
        </p:nvSpPr>
        <p:spPr>
          <a:xfrm>
            <a:off x="489936" y="1775709"/>
            <a:ext cx="7935595" cy="4801314"/>
          </a:xfrm>
          <a:prstGeom prst="rect">
            <a:avLst/>
          </a:prstGeom>
          <a:noFill/>
        </p:spPr>
        <p:txBody>
          <a:bodyPr wrap="square">
            <a:spAutoFit/>
          </a:bodyPr>
          <a:lstStyle/>
          <a:p>
            <a:r>
              <a:rPr lang="en-IN" dirty="0"/>
              <a:t>[5]. S. Bhat, V. S. </a:t>
            </a:r>
            <a:r>
              <a:rPr lang="en-IN" dirty="0" err="1"/>
              <a:t>Amith</a:t>
            </a:r>
            <a:r>
              <a:rPr lang="en-IN" dirty="0"/>
              <a:t>, N. S. Prasad and D. M. Mohan, “An Efficient Classification-Algorithm for Music Mood Detection in Western and Hindi Music Using Audio Feature Extraction,” 2014 Fifth International Conference on Signal and Image Processing, pp. 359-364, 2014. </a:t>
            </a:r>
          </a:p>
          <a:p>
            <a:endParaRPr lang="en-IN" dirty="0"/>
          </a:p>
          <a:p>
            <a:r>
              <a:rPr lang="en-IN" dirty="0"/>
              <a:t>[6].  </a:t>
            </a:r>
            <a:r>
              <a:rPr lang="en-IN" dirty="0" err="1"/>
              <a:t>Londhe</a:t>
            </a:r>
            <a:r>
              <a:rPr lang="en-IN" dirty="0"/>
              <a:t> RR and Pawar DV 2012 Analysis of facial expression and recognition based   on statistical approach, International Journal of Soft Computing and Engineering (IJSCE) ISSN: 2231-2307, Volume-2Issue-2, May 2012. </a:t>
            </a:r>
          </a:p>
          <a:p>
            <a:endParaRPr lang="en-IN" dirty="0"/>
          </a:p>
          <a:p>
            <a:r>
              <a:rPr lang="en-IN" dirty="0"/>
              <a:t>[7]. Z. Zeng, M. </a:t>
            </a:r>
            <a:r>
              <a:rPr lang="en-IN" dirty="0" err="1"/>
              <a:t>Pantic</a:t>
            </a:r>
            <a:r>
              <a:rPr lang="en-IN" dirty="0"/>
              <a:t>, G. I. </a:t>
            </a:r>
            <a:r>
              <a:rPr lang="en-IN" dirty="0" err="1"/>
              <a:t>Roisman</a:t>
            </a:r>
            <a:r>
              <a:rPr lang="en-IN" dirty="0"/>
              <a:t> and T. S. Huang, “A Survey of Affect Recognition Methods: Audio, Visual, and Spontaneous Expressions,” in IEEE Transactions on Pattern Analysis and Machine Intelligence, vol. 31, no. 1, pp. 39-58, Jan. 2009. </a:t>
            </a:r>
          </a:p>
          <a:p>
            <a:endParaRPr lang="en-IN" dirty="0"/>
          </a:p>
          <a:p>
            <a:r>
              <a:rPr lang="en-IN" dirty="0"/>
              <a:t>[8]. </a:t>
            </a:r>
            <a:r>
              <a:rPr lang="en-IN" dirty="0" err="1"/>
              <a:t>Xianghua</a:t>
            </a:r>
            <a:r>
              <a:rPr lang="en-IN" dirty="0"/>
              <a:t> Fan, </a:t>
            </a:r>
            <a:r>
              <a:rPr lang="en-IN" dirty="0" err="1"/>
              <a:t>Fuyou</a:t>
            </a:r>
            <a:r>
              <a:rPr lang="en-IN" dirty="0"/>
              <a:t> Zhang, </a:t>
            </a:r>
            <a:r>
              <a:rPr lang="en-IN" dirty="0" err="1"/>
              <a:t>Haixia</a:t>
            </a:r>
            <a:r>
              <a:rPr lang="en-IN" dirty="0"/>
              <a:t> Wang and Xiao Lu, “The system of face detection based on OpenCV,” 24th Chinese Control and Decision Conference (CCDC), pp. 648- 651, 2012. </a:t>
            </a:r>
          </a:p>
        </p:txBody>
      </p:sp>
    </p:spTree>
    <p:extLst>
      <p:ext uri="{BB962C8B-B14F-4D97-AF65-F5344CB8AC3E}">
        <p14:creationId xmlns:p14="http://schemas.microsoft.com/office/powerpoint/2010/main" val="2206725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9545-9DC1-4345-984C-C6F95910091B}"/>
              </a:ext>
            </a:extLst>
          </p:cNvPr>
          <p:cNvSpPr>
            <a:spLocks noGrp="1"/>
          </p:cNvSpPr>
          <p:nvPr>
            <p:ph type="title"/>
          </p:nvPr>
        </p:nvSpPr>
        <p:spPr>
          <a:xfrm>
            <a:off x="3048000" y="624980"/>
            <a:ext cx="4270264" cy="492443"/>
          </a:xfrm>
        </p:spPr>
        <p:txBody>
          <a:bodyPr/>
          <a:lstStyle/>
          <a:p>
            <a:r>
              <a:rPr lang="en-IN" sz="3200" b="1" dirty="0">
                <a:latin typeface="Times New Roman" panose="02020603050405020304" pitchFamily="18" charset="0"/>
                <a:cs typeface="Times New Roman" panose="02020603050405020304" pitchFamily="18" charset="0"/>
              </a:rPr>
              <a:t>PLAGIARISM</a:t>
            </a:r>
          </a:p>
        </p:txBody>
      </p:sp>
      <p:sp>
        <p:nvSpPr>
          <p:cNvPr id="3" name="Text Placeholder 2">
            <a:extLst>
              <a:ext uri="{FF2B5EF4-FFF2-40B4-BE49-F238E27FC236}">
                <a16:creationId xmlns:a16="http://schemas.microsoft.com/office/drawing/2014/main" id="{983B1A3A-F4FB-4A84-98E6-E7457D24D586}"/>
              </a:ext>
            </a:extLst>
          </p:cNvPr>
          <p:cNvSpPr>
            <a:spLocks noGrp="1"/>
          </p:cNvSpPr>
          <p:nvPr>
            <p:ph type="body" idx="1"/>
          </p:nvPr>
        </p:nvSpPr>
        <p:spPr>
          <a:xfrm>
            <a:off x="834334" y="2362200"/>
            <a:ext cx="7935595" cy="923330"/>
          </a:xfrm>
        </p:spPr>
        <p:txBody>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Research Paper  -    9%</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Project Report   -    8%</a:t>
            </a:r>
          </a:p>
        </p:txBody>
      </p:sp>
      <p:sp>
        <p:nvSpPr>
          <p:cNvPr id="4" name="object 3">
            <a:extLst>
              <a:ext uri="{FF2B5EF4-FFF2-40B4-BE49-F238E27FC236}">
                <a16:creationId xmlns:a16="http://schemas.microsoft.com/office/drawing/2014/main" id="{4E335C35-452B-4C17-B04D-624E605A1381}"/>
              </a:ext>
            </a:extLst>
          </p:cNvPr>
          <p:cNvSpPr/>
          <p:nvPr/>
        </p:nvSpPr>
        <p:spPr>
          <a:xfrm>
            <a:off x="171090" y="493696"/>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6167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6C1A-9E67-480E-BCE0-AF57A21BFBD7}"/>
              </a:ext>
            </a:extLst>
          </p:cNvPr>
          <p:cNvSpPr>
            <a:spLocks noGrp="1"/>
          </p:cNvSpPr>
          <p:nvPr>
            <p:ph type="title"/>
          </p:nvPr>
        </p:nvSpPr>
        <p:spPr>
          <a:xfrm>
            <a:off x="2971800" y="530861"/>
            <a:ext cx="4648200" cy="492443"/>
          </a:xfrm>
        </p:spPr>
        <p:txBody>
          <a:bodyPr wrap="square" lIns="0" tIns="0" rIns="0" bIns="0" anchor="t">
            <a:spAutoFit/>
          </a:bodyPr>
          <a:lstStyle/>
          <a:p>
            <a:r>
              <a:rPr lang="en-IN" sz="3200" b="1" dirty="0">
                <a:latin typeface="Times New Roman" panose="02020603050405020304" pitchFamily="18" charset="0"/>
                <a:cs typeface="Times New Roman" panose="02020603050405020304" pitchFamily="18" charset="0"/>
              </a:rPr>
              <a:t>STATUS OF PAPER</a:t>
            </a:r>
          </a:p>
        </p:txBody>
      </p:sp>
      <p:sp>
        <p:nvSpPr>
          <p:cNvPr id="3" name="Text Placeholder 2">
            <a:extLst>
              <a:ext uri="{FF2B5EF4-FFF2-40B4-BE49-F238E27FC236}">
                <a16:creationId xmlns:a16="http://schemas.microsoft.com/office/drawing/2014/main" id="{DB52C901-0C91-46F4-9FB1-CA6E68FB135C}"/>
              </a:ext>
            </a:extLst>
          </p:cNvPr>
          <p:cNvSpPr>
            <a:spLocks noGrp="1"/>
          </p:cNvSpPr>
          <p:nvPr>
            <p:ph type="body" idx="1"/>
          </p:nvPr>
        </p:nvSpPr>
        <p:spPr/>
        <p:txBody>
          <a:bodyPr/>
          <a:lstStyle/>
          <a:p>
            <a:endParaRPr lang="en-IN"/>
          </a:p>
        </p:txBody>
      </p:sp>
      <p:pic>
        <p:nvPicPr>
          <p:cNvPr id="10" name="Picture 9" descr="Graphical user interface, text, application, email&#10;&#10;Description automatically generated">
            <a:extLst>
              <a:ext uri="{FF2B5EF4-FFF2-40B4-BE49-F238E27FC236}">
                <a16:creationId xmlns:a16="http://schemas.microsoft.com/office/drawing/2014/main" id="{61D5B15A-57CB-4C2E-9FCF-8E37B5E9C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98" y="1600200"/>
            <a:ext cx="8906201" cy="4726939"/>
          </a:xfrm>
          <a:prstGeom prst="rect">
            <a:avLst/>
          </a:prstGeom>
        </p:spPr>
      </p:pic>
      <p:sp>
        <p:nvSpPr>
          <p:cNvPr id="11" name="object 3">
            <a:extLst>
              <a:ext uri="{FF2B5EF4-FFF2-40B4-BE49-F238E27FC236}">
                <a16:creationId xmlns:a16="http://schemas.microsoft.com/office/drawing/2014/main" id="{B5292096-596F-4E49-8436-354B484F7228}"/>
              </a:ext>
            </a:extLst>
          </p:cNvPr>
          <p:cNvSpPr/>
          <p:nvPr/>
        </p:nvSpPr>
        <p:spPr>
          <a:xfrm>
            <a:off x="171090" y="493696"/>
            <a:ext cx="2237735" cy="7550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54665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D6ED-E82B-4E41-E8D7-0417A151D6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2FBC69C-49F9-118E-CD12-EA219ED37886}"/>
              </a:ext>
            </a:extLst>
          </p:cNvPr>
          <p:cNvSpPr>
            <a:spLocks noGrp="1"/>
          </p:cNvSpPr>
          <p:nvPr>
            <p:ph type="body" idx="1"/>
          </p:nvPr>
        </p:nvSpPr>
        <p:spPr/>
        <p:txBody>
          <a:bodyPr/>
          <a:lstStyle/>
          <a:p>
            <a:endParaRPr lang="en-US"/>
          </a:p>
        </p:txBody>
      </p:sp>
      <p:pic>
        <p:nvPicPr>
          <p:cNvPr id="4" name="Picture 4" descr="A picture containing website&#10;&#10;Description automatically generated">
            <a:extLst>
              <a:ext uri="{FF2B5EF4-FFF2-40B4-BE49-F238E27FC236}">
                <a16:creationId xmlns:a16="http://schemas.microsoft.com/office/drawing/2014/main" id="{73B7CFD0-2FB7-DF43-85E0-2797BC950920}"/>
              </a:ext>
            </a:extLst>
          </p:cNvPr>
          <p:cNvPicPr>
            <a:picLocks noChangeAspect="1"/>
          </p:cNvPicPr>
          <p:nvPr/>
        </p:nvPicPr>
        <p:blipFill>
          <a:blip r:embed="rId2"/>
          <a:stretch>
            <a:fillRect/>
          </a:stretch>
        </p:blipFill>
        <p:spPr>
          <a:xfrm>
            <a:off x="647206" y="1545331"/>
            <a:ext cx="7760522" cy="5261651"/>
          </a:xfrm>
          <a:prstGeom prst="rect">
            <a:avLst/>
          </a:prstGeom>
        </p:spPr>
      </p:pic>
      <p:sp>
        <p:nvSpPr>
          <p:cNvPr id="6" name="object 3">
            <a:extLst>
              <a:ext uri="{FF2B5EF4-FFF2-40B4-BE49-F238E27FC236}">
                <a16:creationId xmlns:a16="http://schemas.microsoft.com/office/drawing/2014/main" id="{93990CB2-5365-FA5F-B3AD-A671D118DBE8}"/>
              </a:ext>
            </a:extLst>
          </p:cNvPr>
          <p:cNvSpPr/>
          <p:nvPr/>
        </p:nvSpPr>
        <p:spPr>
          <a:xfrm>
            <a:off x="193995" y="457200"/>
            <a:ext cx="2237735" cy="7550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30918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38</a:t>
            </a:fld>
            <a:endParaRPr dirty="0"/>
          </a:p>
        </p:txBody>
      </p:sp>
      <p:sp>
        <p:nvSpPr>
          <p:cNvPr id="2" name="object 2"/>
          <p:cNvSpPr txBox="1">
            <a:spLocks noGrp="1"/>
          </p:cNvSpPr>
          <p:nvPr>
            <p:ph type="title"/>
          </p:nvPr>
        </p:nvSpPr>
        <p:spPr>
          <a:xfrm>
            <a:off x="2911564" y="2384537"/>
            <a:ext cx="3392640" cy="802640"/>
          </a:xfrm>
          <a:prstGeom prst="rect">
            <a:avLst/>
          </a:prstGeom>
        </p:spPr>
        <p:txBody>
          <a:bodyPr vert="horz" wrap="square" lIns="0" tIns="12700" rIns="0" bIns="0" rtlCol="0" anchor="t">
            <a:spAutoFit/>
          </a:bodyPr>
          <a:lstStyle/>
          <a:p>
            <a:pPr marL="12700">
              <a:spcBef>
                <a:spcPts val="100"/>
              </a:spcBef>
            </a:pPr>
            <a:r>
              <a:rPr sz="5100" spc="-5" dirty="0">
                <a:solidFill>
                  <a:srgbClr val="FF0000"/>
                </a:solidFill>
                <a:latin typeface="Times New Roman"/>
              </a:rPr>
              <a:t>Thank</a:t>
            </a:r>
            <a:r>
              <a:rPr lang="en-US" sz="5100" spc="-95" dirty="0">
                <a:solidFill>
                  <a:srgbClr val="FF0000"/>
                </a:solidFill>
                <a:latin typeface="Times New Roman"/>
              </a:rPr>
              <a:t> You</a:t>
            </a:r>
            <a:endParaRPr lang="en-US" sz="5100" spc="-130">
              <a:solidFill>
                <a:srgbClr val="FF0000"/>
              </a:solidFill>
              <a:latin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485720" y="6466748"/>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rlito"/>
                <a:cs typeface="Carlito"/>
              </a:rPr>
              <a:t>4</a:t>
            </a:fld>
            <a:endParaRPr sz="1200">
              <a:latin typeface="Carlito"/>
              <a:cs typeface="Carlito"/>
            </a:endParaRPr>
          </a:p>
        </p:txBody>
      </p:sp>
      <p:sp>
        <p:nvSpPr>
          <p:cNvPr id="3" name="object 3"/>
          <p:cNvSpPr txBox="1"/>
          <p:nvPr/>
        </p:nvSpPr>
        <p:spPr>
          <a:xfrm>
            <a:off x="679989" y="1481445"/>
            <a:ext cx="7929880" cy="370294"/>
          </a:xfrm>
          <a:prstGeom prst="rect">
            <a:avLst/>
          </a:prstGeom>
        </p:spPr>
        <p:txBody>
          <a:bodyPr vert="horz" wrap="square" lIns="0" tIns="12065" rIns="0" bIns="0" rtlCol="0" anchor="t">
            <a:spAutoFit/>
          </a:bodyPr>
          <a:lstStyle/>
          <a:p>
            <a:pPr marL="320040" marR="5080" indent="-307975" algn="just">
              <a:lnSpc>
                <a:spcPct val="152000"/>
              </a:lnSpc>
              <a:spcBef>
                <a:spcPts val="95"/>
              </a:spcBef>
              <a:buChar char="•"/>
              <a:tabLst>
                <a:tab pos="320675" algn="l"/>
              </a:tabLst>
            </a:pPr>
            <a:endParaRPr lang="en-US" sz="1750" spc="5" dirty="0">
              <a:latin typeface="Arial"/>
              <a:cs typeface="Arial"/>
            </a:endParaRPr>
          </a:p>
        </p:txBody>
      </p:sp>
      <p:sp>
        <p:nvSpPr>
          <p:cNvPr id="8" name="object 2">
            <a:extLst>
              <a:ext uri="{FF2B5EF4-FFF2-40B4-BE49-F238E27FC236}">
                <a16:creationId xmlns:a16="http://schemas.microsoft.com/office/drawing/2014/main" id="{F0A1ED3A-F5FA-2929-915D-D7315150097D}"/>
              </a:ext>
            </a:extLst>
          </p:cNvPr>
          <p:cNvSpPr txBox="1">
            <a:spLocks noGrp="1"/>
          </p:cNvSpPr>
          <p:nvPr>
            <p:ph type="title"/>
          </p:nvPr>
        </p:nvSpPr>
        <p:spPr>
          <a:xfrm>
            <a:off x="3097809" y="590823"/>
            <a:ext cx="3637903" cy="505267"/>
          </a:xfrm>
          <a:prstGeom prst="rect">
            <a:avLst/>
          </a:prstGeom>
        </p:spPr>
        <p:txBody>
          <a:bodyPr vert="horz" wrap="square" lIns="0" tIns="12700" rIns="0" bIns="0" rtlCol="0" anchor="t">
            <a:spAutoFit/>
          </a:bodyPr>
          <a:lstStyle/>
          <a:p>
            <a:pPr marL="12700">
              <a:lnSpc>
                <a:spcPct val="100000"/>
              </a:lnSpc>
              <a:spcBef>
                <a:spcPts val="100"/>
              </a:spcBef>
            </a:pPr>
            <a:r>
              <a:rPr lang="en-US" sz="3200" b="1" spc="-5" dirty="0">
                <a:latin typeface="Times New Roman"/>
              </a:rPr>
              <a:t>INTRODUCTION</a:t>
            </a:r>
          </a:p>
        </p:txBody>
      </p:sp>
      <p:sp>
        <p:nvSpPr>
          <p:cNvPr id="10" name="object 4">
            <a:extLst>
              <a:ext uri="{FF2B5EF4-FFF2-40B4-BE49-F238E27FC236}">
                <a16:creationId xmlns:a16="http://schemas.microsoft.com/office/drawing/2014/main" id="{77EF557F-93AF-2703-00DE-0AF8644720CF}"/>
              </a:ext>
            </a:extLst>
          </p:cNvPr>
          <p:cNvSpPr/>
          <p:nvPr/>
        </p:nvSpPr>
        <p:spPr>
          <a:xfrm>
            <a:off x="300049" y="468639"/>
            <a:ext cx="2237735" cy="755013"/>
          </a:xfrm>
          <a:prstGeom prst="rect">
            <a:avLst/>
          </a:prstGeom>
          <a:blipFill>
            <a:blip r:embed="rId2"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249A1089-8270-6339-9CD1-EA600AC30FB8}"/>
              </a:ext>
            </a:extLst>
          </p:cNvPr>
          <p:cNvSpPr txBox="1"/>
          <p:nvPr/>
        </p:nvSpPr>
        <p:spPr>
          <a:xfrm>
            <a:off x="296174" y="1848928"/>
            <a:ext cx="862353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Times New Roman"/>
              </a:rPr>
              <a:t>Facial expression is the first sign of human emotion where any changes in the real emotion of the human can be reflected in the facial expressions such as eyes nose mouth eyebrows etc. </a:t>
            </a:r>
            <a:endParaRPr lang="en-US" sz="2000">
              <a:latin typeface="Times New Roman"/>
              <a:cs typeface="Calibri"/>
            </a:endParaRPr>
          </a:p>
          <a:p>
            <a:pPr marL="285750" indent="-285750">
              <a:buFont typeface="Arial"/>
              <a:buChar char="•"/>
            </a:pPr>
            <a:r>
              <a:rPr lang="en-US" sz="2000" dirty="0">
                <a:latin typeface="Times New Roman"/>
                <a:cs typeface="Times New Roman"/>
              </a:rPr>
              <a:t>Because of evaluation of recent Technology such as neural networks mission learning algorithm and deep learning algorithms detection of human emotion systems increasing. Various music recommendation data sets are available where 2013 consists of 35000 images with labelled emotions. The face data set consists of various emotions identified by the changes occurring in the facial skeleton.</a:t>
            </a:r>
          </a:p>
          <a:p>
            <a:pPr marL="285750" indent="-285750">
              <a:buFont typeface="Arial"/>
              <a:buChar char="•"/>
            </a:pPr>
            <a:r>
              <a:rPr lang="en-US" sz="2000" dirty="0">
                <a:latin typeface="Times New Roman"/>
                <a:ea typeface="+mn-lt"/>
                <a:cs typeface="+mn-lt"/>
              </a:rPr>
              <a:t>Deep convolutional neural network algorithms are </a:t>
            </a:r>
            <a:r>
              <a:rPr lang="en-US" sz="2000" dirty="0" err="1">
                <a:latin typeface="Times New Roman"/>
                <a:ea typeface="+mn-lt"/>
                <a:cs typeface="+mn-lt"/>
              </a:rPr>
              <a:t>utilised</a:t>
            </a:r>
            <a:r>
              <a:rPr lang="en-US" sz="2000" dirty="0">
                <a:latin typeface="Times New Roman"/>
                <a:ea typeface="+mn-lt"/>
                <a:cs typeface="+mn-lt"/>
              </a:rPr>
              <a:t> in facial emotional recognition systems where the classification of facial emotion such as happy sad discussed are identified by the recommendation algorithm accurately. </a:t>
            </a:r>
            <a:endParaRPr lang="en-US" sz="2000">
              <a:latin typeface="Times New Roman"/>
              <a:ea typeface="+mn-lt"/>
              <a:cs typeface="Times New Roman"/>
            </a:endParaRPr>
          </a:p>
          <a:p>
            <a:pPr marL="285750" indent="-285750">
              <a:buFont typeface="Arial"/>
              <a:buChar char="•"/>
            </a:pPr>
            <a:r>
              <a:rPr lang="en-US" sz="2000" dirty="0">
                <a:latin typeface="Times New Roman"/>
                <a:ea typeface="+mn-lt"/>
                <a:cs typeface="+mn-lt"/>
              </a:rPr>
              <a:t>The presented paper considers various constraints present with the facial recognition system such that the feature extraction and the similarity problem are overcome by accurately developing Mini exception model based facial recognition system.</a:t>
            </a:r>
            <a:endParaRPr lang="en-US"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D322-739C-0C6C-25CA-4B69D5AE3F88}"/>
              </a:ext>
            </a:extLst>
          </p:cNvPr>
          <p:cNvSpPr>
            <a:spLocks noGrp="1"/>
          </p:cNvSpPr>
          <p:nvPr>
            <p:ph type="title"/>
          </p:nvPr>
        </p:nvSpPr>
        <p:spPr>
          <a:xfrm>
            <a:off x="2810677" y="468609"/>
            <a:ext cx="3953963" cy="607859"/>
          </a:xfrm>
        </p:spPr>
        <p:txBody>
          <a:bodyPr wrap="square" lIns="0" tIns="0" rIns="0" bIns="0" anchor="t">
            <a:spAutoFit/>
          </a:bodyPr>
          <a:lstStyle/>
          <a:p>
            <a:r>
              <a:rPr lang="en-US" dirty="0"/>
              <a:t>    </a:t>
            </a:r>
            <a:r>
              <a:rPr lang="en-US" sz="3200" b="1" dirty="0">
                <a:latin typeface="Times New Roman"/>
              </a:rPr>
              <a:t>MOTIVATION </a:t>
            </a:r>
            <a:endParaRPr lang="en-IN" sz="3200" b="1" dirty="0">
              <a:latin typeface="Times New Roman"/>
            </a:endParaRPr>
          </a:p>
        </p:txBody>
      </p:sp>
      <p:sp>
        <p:nvSpPr>
          <p:cNvPr id="3" name="Text Placeholder 2">
            <a:extLst>
              <a:ext uri="{FF2B5EF4-FFF2-40B4-BE49-F238E27FC236}">
                <a16:creationId xmlns:a16="http://schemas.microsoft.com/office/drawing/2014/main" id="{3DD84293-9A26-DA44-2573-70FAAACF654A}"/>
              </a:ext>
            </a:extLst>
          </p:cNvPr>
          <p:cNvSpPr>
            <a:spLocks noGrp="1"/>
          </p:cNvSpPr>
          <p:nvPr>
            <p:ph type="body" idx="1"/>
          </p:nvPr>
        </p:nvSpPr>
        <p:spPr>
          <a:xfrm>
            <a:off x="383383" y="1600133"/>
            <a:ext cx="8285617" cy="5940088"/>
          </a:xfrm>
        </p:spPr>
        <p:txBody>
          <a:bodyPr wrap="square" lIns="0" tIns="0" rIns="0" bIns="0" anchor="t">
            <a:spAutoFit/>
          </a:bodyPr>
          <a:lstStyle/>
          <a:p>
            <a:pPr algn="just">
              <a:buFont typeface="Arial" panose="020B0604020202020204" pitchFamily="34" charset="0"/>
              <a:buChar char="•"/>
            </a:pPr>
            <a:r>
              <a:rPr lang="en-US" sz="2000" b="1" dirty="0">
                <a:latin typeface="Times New Roman"/>
                <a:ea typeface="+mn-lt"/>
                <a:cs typeface="+mn-lt"/>
              </a:rPr>
              <a:t>Personalized music recommendations</a:t>
            </a:r>
            <a:r>
              <a:rPr lang="en-US" dirty="0">
                <a:latin typeface="Times New Roman"/>
                <a:ea typeface="+mn-lt"/>
                <a:cs typeface="+mn-lt"/>
              </a:rPr>
              <a:t>: By using facial recognition, the system can identify the user's emotional state and recommend music that is most likely to resonate with their current mood. This can provide a more personalized music listening experience.</a:t>
            </a:r>
          </a:p>
          <a:p>
            <a:pPr algn="just">
              <a:buFont typeface="Arial" panose="020B0604020202020204" pitchFamily="34" charset="0"/>
              <a:buChar char="•"/>
            </a:pPr>
            <a:r>
              <a:rPr lang="en-US" sz="2000" b="1" dirty="0">
                <a:latin typeface="Times New Roman"/>
                <a:ea typeface="+mn-lt"/>
                <a:cs typeface="+mn-lt"/>
              </a:rPr>
              <a:t>Better user engagement</a:t>
            </a:r>
            <a:r>
              <a:rPr lang="en-US" dirty="0">
                <a:latin typeface="Times New Roman"/>
                <a:ea typeface="+mn-lt"/>
                <a:cs typeface="+mn-lt"/>
              </a:rPr>
              <a:t>: A music recommendation system that is able to accurately recommend songs based on a user's facial expression could increase user engagement with the platform. Users may be more likely to continue using the platform if they feel that it is providing them with music that matches their current mood.</a:t>
            </a:r>
            <a:endParaRPr lang="en-US" dirty="0">
              <a:latin typeface="Times New Roman"/>
              <a:cs typeface="Times New Roman"/>
            </a:endParaRPr>
          </a:p>
          <a:p>
            <a:pPr algn="just">
              <a:buFont typeface="Arial" panose="020B0604020202020204" pitchFamily="34" charset="0"/>
              <a:buChar char="•"/>
            </a:pPr>
            <a:r>
              <a:rPr lang="en-US" sz="2000" b="1" dirty="0">
                <a:latin typeface="Times New Roman"/>
                <a:ea typeface="+mn-lt"/>
                <a:cs typeface="+mn-lt"/>
              </a:rPr>
              <a:t>Potential for commercial applications</a:t>
            </a:r>
            <a:r>
              <a:rPr lang="en-US" dirty="0">
                <a:latin typeface="Times New Roman"/>
                <a:ea typeface="+mn-lt"/>
                <a:cs typeface="+mn-lt"/>
              </a:rPr>
              <a:t>: Music recommendation systems have significant commercial potential, particularly if they are able to provide personalized recommendations that increase user engagement. A facial recognition-based system could be particularly useful for companies that are focused on marketing and advertising, as it could allow them to target users with music that is most likely to evoke a particular emotion or feeling.</a:t>
            </a:r>
          </a:p>
          <a:p>
            <a:pPr algn="just">
              <a:buFont typeface="Arial" panose="020B0604020202020204" pitchFamily="34" charset="0"/>
              <a:buChar char="•"/>
            </a:pPr>
            <a:r>
              <a:rPr lang="en-US" sz="2000" b="1" dirty="0">
                <a:latin typeface="Times New Roman"/>
                <a:ea typeface="+mn-lt"/>
                <a:cs typeface="+mn-lt"/>
              </a:rPr>
              <a:t>Research purposes</a:t>
            </a:r>
            <a:r>
              <a:rPr lang="en-US" dirty="0">
                <a:latin typeface="Times New Roman"/>
                <a:ea typeface="+mn-lt"/>
                <a:cs typeface="+mn-lt"/>
              </a:rPr>
              <a:t>: Developing a music recommendation system based on facial recognition using Mini-</a:t>
            </a:r>
            <a:r>
              <a:rPr lang="en-US" dirty="0" err="1">
                <a:latin typeface="Times New Roman"/>
                <a:ea typeface="+mn-lt"/>
                <a:cs typeface="+mn-lt"/>
              </a:rPr>
              <a:t>Xception</a:t>
            </a:r>
            <a:r>
              <a:rPr lang="en-US" dirty="0">
                <a:latin typeface="Times New Roman"/>
                <a:ea typeface="+mn-lt"/>
                <a:cs typeface="+mn-lt"/>
              </a:rPr>
              <a:t> CNN could also have research implications, as it could help researchers better understand the relationship between facial expressions and emotional states. This could have applications in fields such as psychology and neuroscience.</a:t>
            </a:r>
          </a:p>
          <a:p>
            <a:pPr algn="just">
              <a:buFont typeface="Arial" panose="020B0604020202020204" pitchFamily="34" charset="0"/>
              <a:buChar char="•"/>
            </a:pPr>
            <a:endParaRPr lang="en-US" dirty="0">
              <a:latin typeface="Times New Roman"/>
              <a:ea typeface="Calibri"/>
              <a:cs typeface="Calibri"/>
            </a:endParaRPr>
          </a:p>
          <a:p>
            <a:pPr algn="just">
              <a:buFont typeface="Arial" panose="020B0604020202020204" pitchFamily="34" charset="0"/>
              <a:buChar char="•"/>
            </a:pPr>
            <a:endParaRPr lang="en-US" dirty="0">
              <a:latin typeface="Times New Roman"/>
              <a:ea typeface="Calibri"/>
              <a:cs typeface="Calibri"/>
            </a:endParaRPr>
          </a:p>
          <a:p>
            <a:pPr marL="285750" indent="-285750" algn="just">
              <a:buFont typeface="Arial" panose="020B0604020202020204" pitchFamily="34" charset="0"/>
              <a:buChar char="•"/>
            </a:pPr>
            <a:endParaRPr lang="en-US" dirty="0">
              <a:latin typeface="Times New Roman"/>
              <a:cs typeface="Times New Roman"/>
            </a:endParaRPr>
          </a:p>
        </p:txBody>
      </p:sp>
      <p:sp>
        <p:nvSpPr>
          <p:cNvPr id="5" name="object 4">
            <a:extLst>
              <a:ext uri="{FF2B5EF4-FFF2-40B4-BE49-F238E27FC236}">
                <a16:creationId xmlns:a16="http://schemas.microsoft.com/office/drawing/2014/main" id="{B7D05124-6E81-17E6-C0D8-CD93C475623F}"/>
              </a:ext>
            </a:extLst>
          </p:cNvPr>
          <p:cNvSpPr/>
          <p:nvPr/>
        </p:nvSpPr>
        <p:spPr>
          <a:xfrm>
            <a:off x="300049" y="46863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2429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5779" y="648447"/>
            <a:ext cx="4591960" cy="505267"/>
          </a:xfrm>
          <a:prstGeom prst="rect">
            <a:avLst/>
          </a:prstGeom>
        </p:spPr>
        <p:txBody>
          <a:bodyPr vert="horz" wrap="square" lIns="0" tIns="12700" rIns="0" bIns="0" rtlCol="0" anchor="t">
            <a:spAutoFit/>
          </a:bodyPr>
          <a:lstStyle/>
          <a:p>
            <a:pPr marL="12700">
              <a:spcBef>
                <a:spcPts val="100"/>
              </a:spcBef>
            </a:pPr>
            <a:r>
              <a:rPr lang="en-US" sz="3200" b="1" spc="-30" dirty="0">
                <a:latin typeface="Times New Roman"/>
              </a:rPr>
              <a:t>LITERATURE SURVEY</a:t>
            </a:r>
            <a:endParaRPr lang="en-US" sz="3200" b="1" spc="-10" dirty="0">
              <a:latin typeface="Times New Roman"/>
            </a:endParaRPr>
          </a:p>
        </p:txBody>
      </p:sp>
      <p:sp>
        <p:nvSpPr>
          <p:cNvPr id="3" name="object 3"/>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3864548097"/>
              </p:ext>
            </p:extLst>
          </p:nvPr>
        </p:nvGraphicFramePr>
        <p:xfrm>
          <a:off x="677628" y="1796076"/>
          <a:ext cx="7921623" cy="4564714"/>
        </p:xfrm>
        <a:graphic>
          <a:graphicData uri="http://schemas.openxmlformats.org/drawingml/2006/table">
            <a:tbl>
              <a:tblPr firstRow="1" bandRow="1">
                <a:tableStyleId>{2D5ABB26-0587-4C30-8999-92F81FD0307C}</a:tableStyleId>
              </a:tblPr>
              <a:tblGrid>
                <a:gridCol w="840740">
                  <a:extLst>
                    <a:ext uri="{9D8B030D-6E8A-4147-A177-3AD203B41FA5}">
                      <a16:colId xmlns:a16="http://schemas.microsoft.com/office/drawing/2014/main" val="20000"/>
                    </a:ext>
                  </a:extLst>
                </a:gridCol>
                <a:gridCol w="3119755">
                  <a:extLst>
                    <a:ext uri="{9D8B030D-6E8A-4147-A177-3AD203B41FA5}">
                      <a16:colId xmlns:a16="http://schemas.microsoft.com/office/drawing/2014/main" val="20001"/>
                    </a:ext>
                  </a:extLst>
                </a:gridCol>
                <a:gridCol w="1980564">
                  <a:extLst>
                    <a:ext uri="{9D8B030D-6E8A-4147-A177-3AD203B41FA5}">
                      <a16:colId xmlns:a16="http://schemas.microsoft.com/office/drawing/2014/main" val="20002"/>
                    </a:ext>
                  </a:extLst>
                </a:gridCol>
                <a:gridCol w="1980564">
                  <a:extLst>
                    <a:ext uri="{9D8B030D-6E8A-4147-A177-3AD203B41FA5}">
                      <a16:colId xmlns:a16="http://schemas.microsoft.com/office/drawing/2014/main" val="20003"/>
                    </a:ext>
                  </a:extLst>
                </a:gridCol>
              </a:tblGrid>
              <a:tr h="548598">
                <a:tc>
                  <a:txBody>
                    <a:bodyPr/>
                    <a:lstStyle/>
                    <a:p>
                      <a:pPr marL="85090">
                        <a:lnSpc>
                          <a:spcPct val="100000"/>
                        </a:lnSpc>
                        <a:spcBef>
                          <a:spcPts val="620"/>
                        </a:spcBef>
                      </a:pPr>
                      <a:endParaRPr sz="1400" dirty="0">
                        <a:latin typeface="Times New Roman"/>
                        <a:cs typeface="Times New Roman"/>
                      </a:endParaRPr>
                    </a:p>
                  </a:txBody>
                  <a:tcPr marL="0" marR="0" marT="78740" marB="0"/>
                </a:tc>
                <a:tc>
                  <a:txBody>
                    <a:bodyPr/>
                    <a:lstStyle/>
                    <a:p>
                      <a:pPr marL="85090">
                        <a:lnSpc>
                          <a:spcPct val="100000"/>
                        </a:lnSpc>
                        <a:spcBef>
                          <a:spcPts val="580"/>
                        </a:spcBef>
                      </a:pPr>
                      <a:endParaRPr sz="2400">
                        <a:latin typeface="Times New Roman"/>
                        <a:cs typeface="Times New Roman"/>
                      </a:endParaRPr>
                    </a:p>
                  </a:txBody>
                  <a:tcPr marL="0" marR="0" marT="73660" marB="0"/>
                </a:tc>
                <a:tc>
                  <a:txBody>
                    <a:bodyPr/>
                    <a:lstStyle/>
                    <a:p>
                      <a:pPr marL="85725">
                        <a:lnSpc>
                          <a:spcPct val="100000"/>
                        </a:lnSpc>
                        <a:spcBef>
                          <a:spcPts val="580"/>
                        </a:spcBef>
                      </a:pPr>
                      <a:endParaRPr sz="2300">
                        <a:latin typeface="Times New Roman"/>
                        <a:cs typeface="Times New Roman"/>
                      </a:endParaRPr>
                    </a:p>
                  </a:txBody>
                  <a:tcPr marL="0" marR="0" marT="73660" marB="0"/>
                </a:tc>
                <a:tc>
                  <a:txBody>
                    <a:bodyPr/>
                    <a:lstStyle/>
                    <a:p>
                      <a:pPr marL="85090">
                        <a:lnSpc>
                          <a:spcPct val="100000"/>
                        </a:lnSpc>
                        <a:spcBef>
                          <a:spcPts val="595"/>
                        </a:spcBef>
                      </a:pPr>
                      <a:endParaRPr sz="2000">
                        <a:latin typeface="Arial"/>
                        <a:cs typeface="Arial"/>
                      </a:endParaRPr>
                    </a:p>
                  </a:txBody>
                  <a:tcPr marL="0" marR="0" marT="75565" marB="0"/>
                </a:tc>
                <a:extLst>
                  <a:ext uri="{0D108BD9-81ED-4DB2-BD59-A6C34878D82A}">
                    <a16:rowId xmlns:a16="http://schemas.microsoft.com/office/drawing/2014/main" val="10000"/>
                  </a:ext>
                </a:extLst>
              </a:tr>
              <a:tr h="1669271">
                <a:tc>
                  <a:txBody>
                    <a:bodyPr/>
                    <a:lstStyle/>
                    <a:p>
                      <a:pPr marL="85090">
                        <a:lnSpc>
                          <a:spcPct val="100000"/>
                        </a:lnSpc>
                        <a:spcBef>
                          <a:spcPts val="620"/>
                        </a:spcBef>
                      </a:pPr>
                      <a:endParaRPr sz="1400" dirty="0">
                        <a:latin typeface="Arial"/>
                        <a:cs typeface="Arial"/>
                      </a:endParaRPr>
                    </a:p>
                  </a:txBody>
                  <a:tcPr marL="0" marR="0" marT="78740" marB="0"/>
                </a:tc>
                <a:tc>
                  <a:txBody>
                    <a:bodyPr/>
                    <a:lstStyle/>
                    <a:p>
                      <a:pPr marL="85090" marR="544830">
                        <a:lnSpc>
                          <a:spcPct val="100000"/>
                        </a:lnSpc>
                        <a:spcBef>
                          <a:spcPts val="610"/>
                        </a:spcBef>
                      </a:pPr>
                      <a:endParaRPr sz="1600" dirty="0">
                        <a:latin typeface="Arial"/>
                        <a:cs typeface="Arial"/>
                      </a:endParaRPr>
                    </a:p>
                  </a:txBody>
                  <a:tcPr marL="0" marR="0" marT="77470" marB="0"/>
                </a:tc>
                <a:tc>
                  <a:txBody>
                    <a:bodyPr/>
                    <a:lstStyle/>
                    <a:p>
                      <a:pPr marL="85725" marR="651510">
                        <a:lnSpc>
                          <a:spcPct val="100000"/>
                        </a:lnSpc>
                        <a:spcBef>
                          <a:spcPts val="620"/>
                        </a:spcBef>
                      </a:pPr>
                      <a:endParaRPr sz="1400" dirty="0">
                        <a:latin typeface="Arial"/>
                        <a:cs typeface="Arial"/>
                      </a:endParaRPr>
                    </a:p>
                  </a:txBody>
                  <a:tcPr marL="0" marR="0" marT="78740" marB="0"/>
                </a:tc>
                <a:tc>
                  <a:txBody>
                    <a:bodyPr/>
                    <a:lstStyle/>
                    <a:p>
                      <a:pPr marL="85090" marR="80010">
                        <a:lnSpc>
                          <a:spcPct val="100099"/>
                        </a:lnSpc>
                        <a:spcBef>
                          <a:spcPts val="615"/>
                        </a:spcBef>
                      </a:pPr>
                      <a:endParaRPr sz="1100" dirty="0">
                        <a:latin typeface="Arial"/>
                        <a:cs typeface="Arial"/>
                      </a:endParaRPr>
                    </a:p>
                  </a:txBody>
                  <a:tcPr marL="0" marR="0" marT="78105" marB="0"/>
                </a:tc>
                <a:extLst>
                  <a:ext uri="{0D108BD9-81ED-4DB2-BD59-A6C34878D82A}">
                    <a16:rowId xmlns:a16="http://schemas.microsoft.com/office/drawing/2014/main" val="10001"/>
                  </a:ext>
                </a:extLst>
              </a:tr>
              <a:tr h="1402022">
                <a:tc>
                  <a:txBody>
                    <a:bodyPr/>
                    <a:lstStyle/>
                    <a:p>
                      <a:pPr marL="85090">
                        <a:lnSpc>
                          <a:spcPct val="100000"/>
                        </a:lnSpc>
                        <a:spcBef>
                          <a:spcPts val="620"/>
                        </a:spcBef>
                      </a:pPr>
                      <a:endParaRPr sz="1400">
                        <a:latin typeface="Arial"/>
                        <a:cs typeface="Arial"/>
                      </a:endParaRPr>
                    </a:p>
                  </a:txBody>
                  <a:tcPr marL="0" marR="0" marT="78740" marB="0"/>
                </a:tc>
                <a:tc>
                  <a:txBody>
                    <a:bodyPr/>
                    <a:lstStyle/>
                    <a:p>
                      <a:pPr marL="85090" marR="559435">
                        <a:lnSpc>
                          <a:spcPct val="100000"/>
                        </a:lnSpc>
                        <a:spcBef>
                          <a:spcPts val="620"/>
                        </a:spcBef>
                      </a:pPr>
                      <a:endParaRPr sz="1400" dirty="0">
                        <a:latin typeface="Arial"/>
                        <a:cs typeface="Arial"/>
                      </a:endParaRPr>
                    </a:p>
                  </a:txBody>
                  <a:tcPr marL="0" marR="0" marT="78740" marB="0"/>
                </a:tc>
                <a:tc>
                  <a:txBody>
                    <a:bodyPr/>
                    <a:lstStyle/>
                    <a:p>
                      <a:pPr marL="85725" marR="118745">
                        <a:lnSpc>
                          <a:spcPct val="100000"/>
                        </a:lnSpc>
                        <a:spcBef>
                          <a:spcPts val="620"/>
                        </a:spcBef>
                      </a:pPr>
                      <a:endParaRPr sz="1400" dirty="0">
                        <a:latin typeface="Arial"/>
                        <a:cs typeface="Arial"/>
                      </a:endParaRPr>
                    </a:p>
                  </a:txBody>
                  <a:tcPr marL="0" marR="0" marT="78740" marB="0"/>
                </a:tc>
                <a:tc>
                  <a:txBody>
                    <a:bodyPr/>
                    <a:lstStyle/>
                    <a:p>
                      <a:pPr marL="85090" marR="88900">
                        <a:lnSpc>
                          <a:spcPct val="100200"/>
                        </a:lnSpc>
                        <a:spcBef>
                          <a:spcPts val="615"/>
                        </a:spcBef>
                      </a:pPr>
                      <a:endParaRPr sz="1100" dirty="0">
                        <a:latin typeface="Arial"/>
                        <a:cs typeface="Arial"/>
                      </a:endParaRPr>
                    </a:p>
                  </a:txBody>
                  <a:tcPr marL="0" marR="0" marT="78105" marB="0"/>
                </a:tc>
                <a:extLst>
                  <a:ext uri="{0D108BD9-81ED-4DB2-BD59-A6C34878D82A}">
                    <a16:rowId xmlns:a16="http://schemas.microsoft.com/office/drawing/2014/main" val="10002"/>
                  </a:ext>
                </a:extLst>
              </a:tr>
              <a:tr h="944823">
                <a:tc>
                  <a:txBody>
                    <a:bodyPr/>
                    <a:lstStyle/>
                    <a:p>
                      <a:pPr marL="85090">
                        <a:lnSpc>
                          <a:spcPct val="100000"/>
                        </a:lnSpc>
                        <a:spcBef>
                          <a:spcPts val="620"/>
                        </a:spcBef>
                      </a:pPr>
                      <a:endParaRPr sz="1400">
                        <a:latin typeface="Arial"/>
                        <a:cs typeface="Arial"/>
                      </a:endParaRPr>
                    </a:p>
                  </a:txBody>
                  <a:tcPr marL="0" marR="0" marT="78740" marB="0"/>
                </a:tc>
                <a:tc>
                  <a:txBody>
                    <a:bodyPr/>
                    <a:lstStyle/>
                    <a:p>
                      <a:pPr marL="85090" marR="276225">
                        <a:lnSpc>
                          <a:spcPct val="100000"/>
                        </a:lnSpc>
                        <a:spcBef>
                          <a:spcPts val="620"/>
                        </a:spcBef>
                      </a:pPr>
                      <a:endParaRPr sz="1400" dirty="0">
                        <a:latin typeface="Arial"/>
                        <a:cs typeface="Arial"/>
                      </a:endParaRPr>
                    </a:p>
                  </a:txBody>
                  <a:tcPr marL="0" marR="0" marT="78740" marB="0"/>
                </a:tc>
                <a:tc>
                  <a:txBody>
                    <a:bodyPr/>
                    <a:lstStyle/>
                    <a:p>
                      <a:pPr marL="85725">
                        <a:lnSpc>
                          <a:spcPct val="100000"/>
                        </a:lnSpc>
                        <a:spcBef>
                          <a:spcPts val="620"/>
                        </a:spcBef>
                      </a:pPr>
                      <a:endParaRPr sz="1400">
                        <a:latin typeface="Arial"/>
                        <a:cs typeface="Arial"/>
                      </a:endParaRPr>
                    </a:p>
                  </a:txBody>
                  <a:tcPr marL="0" marR="0" marT="78740" marB="0"/>
                </a:tc>
                <a:tc>
                  <a:txBody>
                    <a:bodyPr/>
                    <a:lstStyle/>
                    <a:p>
                      <a:pPr marL="85090" marR="159385">
                        <a:lnSpc>
                          <a:spcPct val="100000"/>
                        </a:lnSpc>
                        <a:spcBef>
                          <a:spcPts val="635"/>
                        </a:spcBef>
                      </a:pPr>
                      <a:endParaRPr sz="1000" dirty="0">
                        <a:latin typeface="Arial"/>
                        <a:cs typeface="Arial"/>
                      </a:endParaRPr>
                    </a:p>
                  </a:txBody>
                  <a:tcPr marL="0" marR="0" marT="80645" marB="0"/>
                </a:tc>
                <a:extLst>
                  <a:ext uri="{0D108BD9-81ED-4DB2-BD59-A6C34878D82A}">
                    <a16:rowId xmlns:a16="http://schemas.microsoft.com/office/drawing/2014/main" val="10003"/>
                  </a:ext>
                </a:extLst>
              </a:tr>
            </a:tbl>
          </a:graphicData>
        </a:graphic>
      </p:graphicFrame>
      <p:sp>
        <p:nvSpPr>
          <p:cNvPr id="5" name="object 5"/>
          <p:cNvSpPr txBox="1"/>
          <p:nvPr/>
        </p:nvSpPr>
        <p:spPr>
          <a:xfrm>
            <a:off x="8485720" y="6466748"/>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rlito"/>
                <a:cs typeface="Carlito"/>
              </a:rPr>
              <a:t>6</a:t>
            </a:fld>
            <a:endParaRPr sz="1200">
              <a:latin typeface="Carlito"/>
              <a:cs typeface="Carlito"/>
            </a:endParaRPr>
          </a:p>
        </p:txBody>
      </p:sp>
      <p:graphicFrame>
        <p:nvGraphicFramePr>
          <p:cNvPr id="8" name="Table 8">
            <a:extLst>
              <a:ext uri="{FF2B5EF4-FFF2-40B4-BE49-F238E27FC236}">
                <a16:creationId xmlns:a16="http://schemas.microsoft.com/office/drawing/2014/main" id="{CAF7F0CF-6967-9F83-C638-33CE1E314D10}"/>
              </a:ext>
            </a:extLst>
          </p:cNvPr>
          <p:cNvGraphicFramePr>
            <a:graphicFrameLocks noGrp="1"/>
          </p:cNvGraphicFramePr>
          <p:nvPr>
            <p:extLst>
              <p:ext uri="{D42A27DB-BD31-4B8C-83A1-F6EECF244321}">
                <p14:modId xmlns:p14="http://schemas.microsoft.com/office/powerpoint/2010/main" val="86975713"/>
              </p:ext>
            </p:extLst>
          </p:nvPr>
        </p:nvGraphicFramePr>
        <p:xfrm>
          <a:off x="304800" y="1370008"/>
          <a:ext cx="8567788" cy="5416850"/>
        </p:xfrm>
        <a:graphic>
          <a:graphicData uri="http://schemas.openxmlformats.org/drawingml/2006/table">
            <a:tbl>
              <a:tblPr firstRow="1" bandRow="1">
                <a:tableStyleId>{5C22544A-7EE6-4342-B048-85BDC9FD1C3A}</a:tableStyleId>
              </a:tblPr>
              <a:tblGrid>
                <a:gridCol w="648360">
                  <a:extLst>
                    <a:ext uri="{9D8B030D-6E8A-4147-A177-3AD203B41FA5}">
                      <a16:colId xmlns:a16="http://schemas.microsoft.com/office/drawing/2014/main" val="1648662037"/>
                    </a:ext>
                  </a:extLst>
                </a:gridCol>
                <a:gridCol w="951840">
                  <a:extLst>
                    <a:ext uri="{9D8B030D-6E8A-4147-A177-3AD203B41FA5}">
                      <a16:colId xmlns:a16="http://schemas.microsoft.com/office/drawing/2014/main" val="675870923"/>
                    </a:ext>
                  </a:extLst>
                </a:gridCol>
                <a:gridCol w="2071826">
                  <a:extLst>
                    <a:ext uri="{9D8B030D-6E8A-4147-A177-3AD203B41FA5}">
                      <a16:colId xmlns:a16="http://schemas.microsoft.com/office/drawing/2014/main" val="2892586759"/>
                    </a:ext>
                  </a:extLst>
                </a:gridCol>
                <a:gridCol w="1779270">
                  <a:extLst>
                    <a:ext uri="{9D8B030D-6E8A-4147-A177-3AD203B41FA5}">
                      <a16:colId xmlns:a16="http://schemas.microsoft.com/office/drawing/2014/main" val="82062252"/>
                    </a:ext>
                  </a:extLst>
                </a:gridCol>
                <a:gridCol w="1558246">
                  <a:extLst>
                    <a:ext uri="{9D8B030D-6E8A-4147-A177-3AD203B41FA5}">
                      <a16:colId xmlns:a16="http://schemas.microsoft.com/office/drawing/2014/main" val="3196043940"/>
                    </a:ext>
                  </a:extLst>
                </a:gridCol>
                <a:gridCol w="1558246">
                  <a:extLst>
                    <a:ext uri="{9D8B030D-6E8A-4147-A177-3AD203B41FA5}">
                      <a16:colId xmlns:a16="http://schemas.microsoft.com/office/drawing/2014/main" val="1504886274"/>
                    </a:ext>
                  </a:extLst>
                </a:gridCol>
              </a:tblGrid>
              <a:tr h="880486">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Paper</a:t>
                      </a:r>
                      <a:endParaRPr lang="en-IN" dirty="0">
                        <a:latin typeface="Times New Roman"/>
                      </a:endParaRPr>
                    </a:p>
                  </a:txBody>
                  <a:tcPr/>
                </a:tc>
                <a:tc>
                  <a:txBody>
                    <a:bodyPr/>
                    <a:lstStyle/>
                    <a:p>
                      <a:r>
                        <a:rPr lang="en-US" dirty="0">
                          <a:latin typeface="Times New Roman"/>
                        </a:rPr>
                        <a:t>Methodology</a:t>
                      </a:r>
                      <a:endParaRPr lang="en-IN" dirty="0">
                        <a:latin typeface="Times New Roman"/>
                      </a:endParaRPr>
                    </a:p>
                  </a:txBody>
                  <a:tcPr/>
                </a:tc>
                <a:tc>
                  <a:txBody>
                    <a:bodyPr/>
                    <a:lstStyle/>
                    <a:p>
                      <a:r>
                        <a:rPr lang="en-US" dirty="0">
                          <a:latin typeface="Times New Roman"/>
                        </a:rPr>
                        <a:t>Year of publication and journal </a:t>
                      </a:r>
                      <a:endParaRPr lang="en-IN">
                        <a:latin typeface="Times New Roman"/>
                      </a:endParaRPr>
                    </a:p>
                  </a:txBody>
                  <a:tcPr/>
                </a:tc>
                <a:tc>
                  <a:txBody>
                    <a:bodyPr/>
                    <a:lstStyle/>
                    <a:p>
                      <a:r>
                        <a:rPr lang="en-US" dirty="0">
                          <a:latin typeface="Times New Roman"/>
                        </a:rPr>
                        <a:t>Remarks</a:t>
                      </a:r>
                      <a:endParaRPr lang="en-IN" dirty="0">
                        <a:latin typeface="Times New Roman"/>
                      </a:endParaRPr>
                    </a:p>
                  </a:txBody>
                  <a:tcPr/>
                </a:tc>
                <a:extLst>
                  <a:ext uri="{0D108BD9-81ED-4DB2-BD59-A6C34878D82A}">
                    <a16:rowId xmlns:a16="http://schemas.microsoft.com/office/drawing/2014/main" val="3723561614"/>
                  </a:ext>
                </a:extLst>
              </a:tr>
              <a:tr h="4502450">
                <a:tc>
                  <a:txBody>
                    <a:bodyPr/>
                    <a:lstStyle/>
                    <a:p>
                      <a:r>
                        <a:rPr lang="en-US" dirty="0">
                          <a:latin typeface="Times New Roman"/>
                        </a:rPr>
                        <a:t>1</a:t>
                      </a:r>
                      <a:endParaRPr lang="en-IN">
                        <a:latin typeface="Times New Roman"/>
                      </a:endParaRPr>
                    </a:p>
                  </a:txBody>
                  <a:tcPr/>
                </a:tc>
                <a:tc>
                  <a:txBody>
                    <a:bodyPr/>
                    <a:lstStyle/>
                    <a:p>
                      <a:r>
                        <a:rPr lang="en-IN" sz="1800" b="0" i="0" dirty="0" err="1">
                          <a:solidFill>
                            <a:schemeClr val="dk1"/>
                          </a:solidFill>
                          <a:effectLst/>
                          <a:latin typeface="Times New Roman"/>
                          <a:ea typeface="+mn-ea"/>
                          <a:cs typeface="+mn-cs"/>
                        </a:rPr>
                        <a:t>Mohseni</a:t>
                      </a:r>
                      <a:r>
                        <a:rPr lang="en-IN" sz="1800" b="0" i="0" dirty="0">
                          <a:solidFill>
                            <a:schemeClr val="dk1"/>
                          </a:solidFill>
                          <a:effectLst/>
                          <a:latin typeface="Times New Roman"/>
                          <a:ea typeface="+mn-ea"/>
                          <a:cs typeface="+mn-cs"/>
                        </a:rPr>
                        <a:t>, S., </a:t>
                      </a:r>
                      <a:r>
                        <a:rPr lang="en-IN" sz="1800" b="0" i="0" dirty="0" err="1">
                          <a:solidFill>
                            <a:schemeClr val="dk1"/>
                          </a:solidFill>
                          <a:effectLst/>
                          <a:latin typeface="Times New Roman"/>
                          <a:ea typeface="+mn-ea"/>
                          <a:cs typeface="+mn-cs"/>
                        </a:rPr>
                        <a:t>Zarei</a:t>
                      </a:r>
                      <a:r>
                        <a:rPr lang="en-IN" sz="1800" b="0" i="0" dirty="0">
                          <a:solidFill>
                            <a:schemeClr val="dk1"/>
                          </a:solidFill>
                          <a:effectLst/>
                          <a:latin typeface="Times New Roman"/>
                          <a:ea typeface="+mn-ea"/>
                          <a:cs typeface="+mn-cs"/>
                        </a:rPr>
                        <a:t>, N., &amp; Ramazani, S. </a:t>
                      </a:r>
                      <a:endParaRPr lang="en-IN" dirty="0">
                        <a:latin typeface="Times New Roman"/>
                      </a:endParaRP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1800" spc="-5" dirty="0">
                          <a:latin typeface="Times New Roman"/>
                          <a:cs typeface="Arial"/>
                        </a:rPr>
                        <a:t>Facial Expression</a:t>
                      </a:r>
                      <a:r>
                        <a:rPr lang="en-US" sz="1800" spc="-90" dirty="0">
                          <a:latin typeface="Times New Roman"/>
                          <a:cs typeface="Arial"/>
                        </a:rPr>
                        <a:t> </a:t>
                      </a:r>
                      <a:r>
                        <a:rPr lang="en-US" sz="1800" spc="-5" dirty="0">
                          <a:latin typeface="Times New Roman"/>
                          <a:cs typeface="Arial"/>
                        </a:rPr>
                        <a:t>Recognition  Using Anatomy Based Facial  Graph</a:t>
                      </a:r>
                      <a:endParaRPr lang="en-US" sz="1800">
                        <a:latin typeface="Times New Roman"/>
                        <a:cs typeface="Arial"/>
                      </a:endParaRPr>
                    </a:p>
                    <a:p>
                      <a:endParaRPr lang="en-IN" dirty="0">
                        <a:latin typeface="Times New Roman"/>
                      </a:endParaRPr>
                    </a:p>
                  </a:txBody>
                  <a:tcPr/>
                </a:tc>
                <a:tc>
                  <a:txBody>
                    <a:bodyPr/>
                    <a:lstStyle/>
                    <a:p>
                      <a:r>
                        <a:rPr lang="en-US" sz="1400" dirty="0">
                          <a:latin typeface="Times New Roman"/>
                        </a:rPr>
                        <a:t>In this they have used </a:t>
                      </a:r>
                    </a:p>
                    <a:p>
                      <a:r>
                        <a:rPr lang="en-US" sz="1400" dirty="0">
                          <a:latin typeface="Times New Roman"/>
                        </a:rPr>
                        <a:t>Facial action coding system (FACS).It divides 46 different action units .They have also used Support Vector Machine(SVM) which performs an implicit mapping of data into a higher dimensional feature space , and then finds a linear separating hyper plane with maximal margin to separate features </a:t>
                      </a:r>
                      <a:endParaRPr lang="en-IN" sz="1400">
                        <a:latin typeface="Times New Roman"/>
                      </a:endParaRPr>
                    </a:p>
                  </a:txBody>
                  <a:tcPr/>
                </a:tc>
                <a:tc>
                  <a:txBody>
                    <a:bodyPr/>
                    <a:lstStyle/>
                    <a:p>
                      <a:r>
                        <a:rPr lang="en-IN" sz="1400" b="0" i="0" dirty="0">
                          <a:solidFill>
                            <a:schemeClr val="dk1"/>
                          </a:solidFill>
                          <a:effectLst/>
                          <a:latin typeface="Times New Roman"/>
                          <a:ea typeface="+mn-ea"/>
                          <a:cs typeface="+mn-cs"/>
                        </a:rPr>
                        <a:t>Mohseni, S., Zarei, N., &amp; Ramazani, S. (2019, October). Facial expression recognition using anatomy based facial graph. In </a:t>
                      </a:r>
                      <a:r>
                        <a:rPr lang="en-IN" sz="1400" b="0" i="1" dirty="0">
                          <a:solidFill>
                            <a:schemeClr val="dk1"/>
                          </a:solidFill>
                          <a:effectLst/>
                          <a:latin typeface="Times New Roman"/>
                          <a:ea typeface="+mn-ea"/>
                          <a:cs typeface="+mn-cs"/>
                        </a:rPr>
                        <a:t>2019 IEEE International Conference on Systems, Man, and Cybernetics (SMC)</a:t>
                      </a:r>
                      <a:r>
                        <a:rPr lang="en-IN" sz="1400" b="0" i="0" dirty="0">
                          <a:solidFill>
                            <a:schemeClr val="dk1"/>
                          </a:solidFill>
                          <a:effectLst/>
                          <a:latin typeface="Times New Roman"/>
                          <a:ea typeface="+mn-ea"/>
                          <a:cs typeface="+mn-cs"/>
                        </a:rPr>
                        <a:t> (pp. 3715-3719). IEEE</a:t>
                      </a:r>
                      <a:endParaRPr lang="en-IN" sz="1400" dirty="0">
                        <a:latin typeface="Times New Roman"/>
                      </a:endParaRPr>
                    </a:p>
                  </a:txBody>
                  <a:tcPr/>
                </a:tc>
                <a:tc>
                  <a:txBody>
                    <a:bodyPr/>
                    <a:lstStyle/>
                    <a:p>
                      <a:pPr marL="85090" marR="128905">
                        <a:lnSpc>
                          <a:spcPct val="100000"/>
                        </a:lnSpc>
                        <a:spcBef>
                          <a:spcPts val="615"/>
                        </a:spcBef>
                      </a:pPr>
                      <a:r>
                        <a:rPr lang="en-US" sz="1400" spc="-5" dirty="0">
                          <a:latin typeface="Times New Roman"/>
                          <a:cs typeface="Arial"/>
                        </a:rPr>
                        <a:t>The graph edges </a:t>
                      </a:r>
                      <a:r>
                        <a:rPr lang="en-US" sz="1400" dirty="0">
                          <a:latin typeface="Times New Roman"/>
                          <a:cs typeface="Arial"/>
                        </a:rPr>
                        <a:t>ratio  </a:t>
                      </a:r>
                      <a:r>
                        <a:rPr lang="en-US" sz="1400" spc="-5" dirty="0">
                          <a:latin typeface="Times New Roman"/>
                          <a:cs typeface="Arial"/>
                        </a:rPr>
                        <a:t>instead of </a:t>
                      </a:r>
                      <a:r>
                        <a:rPr lang="en-US" sz="1400" dirty="0">
                          <a:latin typeface="Times New Roman"/>
                          <a:cs typeface="Arial"/>
                        </a:rPr>
                        <a:t>measuring  </a:t>
                      </a:r>
                      <a:r>
                        <a:rPr lang="en-US" sz="1400" spc="-5" dirty="0">
                          <a:latin typeface="Times New Roman"/>
                          <a:cs typeface="Arial"/>
                        </a:rPr>
                        <a:t>displacement, which  </a:t>
                      </a:r>
                      <a:r>
                        <a:rPr lang="en-US" sz="1400" dirty="0">
                          <a:latin typeface="Times New Roman"/>
                          <a:cs typeface="Arial"/>
                        </a:rPr>
                        <a:t>causes various </a:t>
                      </a:r>
                      <a:r>
                        <a:rPr lang="en-US" sz="1400" spc="-5" dirty="0">
                          <a:latin typeface="Times New Roman"/>
                          <a:cs typeface="Arial"/>
                        </a:rPr>
                        <a:t>errors  due to head orientations  but image </a:t>
                      </a:r>
                      <a:r>
                        <a:rPr lang="en-US" sz="1400" dirty="0">
                          <a:latin typeface="Times New Roman"/>
                          <a:cs typeface="Arial"/>
                        </a:rPr>
                        <a:t>scale  variation </a:t>
                      </a:r>
                      <a:r>
                        <a:rPr lang="en-US" sz="1400" spc="-5" dirty="0">
                          <a:latin typeface="Times New Roman"/>
                          <a:cs typeface="Arial"/>
                        </a:rPr>
                        <a:t>is </a:t>
                      </a:r>
                      <a:r>
                        <a:rPr lang="en-US" sz="1400" dirty="0">
                          <a:latin typeface="Times New Roman"/>
                          <a:cs typeface="Arial"/>
                        </a:rPr>
                        <a:t>still a cause  </a:t>
                      </a:r>
                      <a:r>
                        <a:rPr lang="en-US" sz="1400" spc="-5" dirty="0">
                          <a:latin typeface="Times New Roman"/>
                          <a:cs typeface="Arial"/>
                        </a:rPr>
                        <a:t>of</a:t>
                      </a:r>
                      <a:r>
                        <a:rPr lang="en-US" sz="1400" spc="-10" dirty="0">
                          <a:latin typeface="Times New Roman"/>
                          <a:cs typeface="Arial"/>
                        </a:rPr>
                        <a:t> </a:t>
                      </a:r>
                      <a:r>
                        <a:rPr lang="en-US" sz="1400" spc="-20" dirty="0">
                          <a:latin typeface="Times New Roman"/>
                          <a:cs typeface="Arial"/>
                        </a:rPr>
                        <a:t>error.</a:t>
                      </a:r>
                      <a:endParaRPr lang="en-US" sz="1400" dirty="0">
                        <a:latin typeface="Times New Roman"/>
                        <a:cs typeface="Arial"/>
                      </a:endParaRPr>
                    </a:p>
                    <a:p>
                      <a:endParaRPr lang="en-IN" dirty="0">
                        <a:latin typeface="Times New Roman"/>
                      </a:endParaRPr>
                    </a:p>
                  </a:txBody>
                  <a:tcPr/>
                </a:tc>
                <a:extLst>
                  <a:ext uri="{0D108BD9-81ED-4DB2-BD59-A6C34878D82A}">
                    <a16:rowId xmlns:a16="http://schemas.microsoft.com/office/drawing/2014/main" val="391478215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6048B4-138B-B155-7845-0C5AF35400ED}"/>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BF352687-431D-E1B2-96DA-B391E4C0AEB5}"/>
              </a:ext>
            </a:extLst>
          </p:cNvPr>
          <p:cNvGraphicFramePr>
            <a:graphicFrameLocks noGrp="1"/>
          </p:cNvGraphicFramePr>
          <p:nvPr>
            <p:extLst>
              <p:ext uri="{D42A27DB-BD31-4B8C-83A1-F6EECF244321}">
                <p14:modId xmlns:p14="http://schemas.microsoft.com/office/powerpoint/2010/main" val="3295871496"/>
              </p:ext>
            </p:extLst>
          </p:nvPr>
        </p:nvGraphicFramePr>
        <p:xfrm>
          <a:off x="489936" y="1143000"/>
          <a:ext cx="8334803" cy="5613366"/>
        </p:xfrm>
        <a:graphic>
          <a:graphicData uri="http://schemas.openxmlformats.org/drawingml/2006/table">
            <a:tbl>
              <a:tblPr firstRow="1" bandRow="1">
                <a:tableStyleId>{5C22544A-7EE6-4342-B048-85BDC9FD1C3A}</a:tableStyleId>
              </a:tblPr>
              <a:tblGrid>
                <a:gridCol w="1096545">
                  <a:extLst>
                    <a:ext uri="{9D8B030D-6E8A-4147-A177-3AD203B41FA5}">
                      <a16:colId xmlns:a16="http://schemas.microsoft.com/office/drawing/2014/main" val="715696971"/>
                    </a:ext>
                  </a:extLst>
                </a:gridCol>
                <a:gridCol w="1096545">
                  <a:extLst>
                    <a:ext uri="{9D8B030D-6E8A-4147-A177-3AD203B41FA5}">
                      <a16:colId xmlns:a16="http://schemas.microsoft.com/office/drawing/2014/main" val="667555321"/>
                    </a:ext>
                  </a:extLst>
                </a:gridCol>
                <a:gridCol w="1798757">
                  <a:extLst>
                    <a:ext uri="{9D8B030D-6E8A-4147-A177-3AD203B41FA5}">
                      <a16:colId xmlns:a16="http://schemas.microsoft.com/office/drawing/2014/main" val="3540377081"/>
                    </a:ext>
                  </a:extLst>
                </a:gridCol>
                <a:gridCol w="1447652">
                  <a:extLst>
                    <a:ext uri="{9D8B030D-6E8A-4147-A177-3AD203B41FA5}">
                      <a16:colId xmlns:a16="http://schemas.microsoft.com/office/drawing/2014/main" val="650187470"/>
                    </a:ext>
                  </a:extLst>
                </a:gridCol>
                <a:gridCol w="1447652">
                  <a:extLst>
                    <a:ext uri="{9D8B030D-6E8A-4147-A177-3AD203B41FA5}">
                      <a16:colId xmlns:a16="http://schemas.microsoft.com/office/drawing/2014/main" val="957505527"/>
                    </a:ext>
                  </a:extLst>
                </a:gridCol>
                <a:gridCol w="1447652">
                  <a:extLst>
                    <a:ext uri="{9D8B030D-6E8A-4147-A177-3AD203B41FA5}">
                      <a16:colId xmlns:a16="http://schemas.microsoft.com/office/drawing/2014/main" val="76640560"/>
                    </a:ext>
                  </a:extLst>
                </a:gridCol>
              </a:tblGrid>
              <a:tr h="648888">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Paper</a:t>
                      </a:r>
                      <a:endParaRPr lang="en-IN">
                        <a:latin typeface="Times New Roman"/>
                      </a:endParaRPr>
                    </a:p>
                  </a:txBody>
                  <a:tcPr/>
                </a:tc>
                <a:tc>
                  <a:txBody>
                    <a:bodyPr/>
                    <a:lstStyle/>
                    <a:p>
                      <a:r>
                        <a:rPr lang="en-US" dirty="0">
                          <a:latin typeface="Times New Roman"/>
                        </a:rPr>
                        <a:t>Methodology</a:t>
                      </a:r>
                      <a:endParaRPr lang="en-IN">
                        <a:latin typeface="Times New Roman"/>
                      </a:endParaRPr>
                    </a:p>
                  </a:txBody>
                  <a:tcPr/>
                </a:tc>
                <a:tc>
                  <a:txBody>
                    <a:bodyPr/>
                    <a:lstStyle/>
                    <a:p>
                      <a:r>
                        <a:rPr lang="en-US" dirty="0">
                          <a:latin typeface="Times New Roman"/>
                        </a:rPr>
                        <a:t>Year and Journal </a:t>
                      </a:r>
                      <a:endParaRPr lang="en-IN">
                        <a:latin typeface="Times New Roman"/>
                      </a:endParaRPr>
                    </a:p>
                  </a:txBody>
                  <a:tcPr/>
                </a:tc>
                <a:tc>
                  <a:txBody>
                    <a:bodyPr/>
                    <a:lstStyle/>
                    <a:p>
                      <a:r>
                        <a:rPr lang="en-US" dirty="0">
                          <a:latin typeface="Times New Roman"/>
                        </a:rPr>
                        <a:t>Remarks </a:t>
                      </a:r>
                      <a:endParaRPr lang="en-IN">
                        <a:latin typeface="Times New Roman"/>
                      </a:endParaRPr>
                    </a:p>
                  </a:txBody>
                  <a:tcPr/>
                </a:tc>
                <a:extLst>
                  <a:ext uri="{0D108BD9-81ED-4DB2-BD59-A6C34878D82A}">
                    <a16:rowId xmlns:a16="http://schemas.microsoft.com/office/drawing/2014/main" val="3174597680"/>
                  </a:ext>
                </a:extLst>
              </a:tr>
              <a:tr h="4964478">
                <a:tc>
                  <a:txBody>
                    <a:bodyPr/>
                    <a:lstStyle/>
                    <a:p>
                      <a:r>
                        <a:rPr lang="en-US" dirty="0">
                          <a:latin typeface="Times New Roman"/>
                        </a:rPr>
                        <a:t>2</a:t>
                      </a:r>
                      <a:endParaRPr lang="en-IN">
                        <a:latin typeface="Times New Roman"/>
                      </a:endParaRPr>
                    </a:p>
                  </a:txBody>
                  <a:tcPr/>
                </a:tc>
                <a:tc>
                  <a:txBody>
                    <a:bodyPr/>
                    <a:lstStyle/>
                    <a:p>
                      <a:r>
                        <a:rPr lang="en-US" sz="1800" b="0" i="0" dirty="0">
                          <a:solidFill>
                            <a:schemeClr val="dk1"/>
                          </a:solidFill>
                          <a:effectLst/>
                          <a:latin typeface="Times New Roman"/>
                          <a:ea typeface="+mn-ea"/>
                          <a:cs typeface="+mn-cs"/>
                        </a:rPr>
                        <a:t>Mandal, </a:t>
                      </a:r>
                      <a:r>
                        <a:rPr lang="en-US" sz="1800" b="0" i="0" dirty="0" err="1">
                          <a:solidFill>
                            <a:schemeClr val="dk1"/>
                          </a:solidFill>
                          <a:effectLst/>
                          <a:latin typeface="Times New Roman"/>
                          <a:ea typeface="+mn-ea"/>
                          <a:cs typeface="+mn-cs"/>
                        </a:rPr>
                        <a:t>Murari</a:t>
                      </a:r>
                      <a:r>
                        <a:rPr lang="en-US" sz="1800" b="0" i="0" dirty="0">
                          <a:solidFill>
                            <a:schemeClr val="dk1"/>
                          </a:solidFill>
                          <a:effectLst/>
                          <a:latin typeface="Times New Roman"/>
                          <a:ea typeface="+mn-ea"/>
                          <a:cs typeface="+mn-cs"/>
                        </a:rPr>
                        <a:t>, Shashi Poddar, and </a:t>
                      </a:r>
                      <a:r>
                        <a:rPr lang="en-US" sz="1800" b="0" i="0" dirty="0" err="1">
                          <a:solidFill>
                            <a:schemeClr val="dk1"/>
                          </a:solidFill>
                          <a:effectLst/>
                          <a:latin typeface="Times New Roman"/>
                          <a:ea typeface="+mn-ea"/>
                          <a:cs typeface="+mn-cs"/>
                        </a:rPr>
                        <a:t>Amitava</a:t>
                      </a:r>
                      <a:r>
                        <a:rPr lang="en-US" sz="1800" b="0" i="0" dirty="0">
                          <a:solidFill>
                            <a:schemeClr val="dk1"/>
                          </a:solidFill>
                          <a:effectLst/>
                          <a:latin typeface="Times New Roman"/>
                          <a:ea typeface="+mn-ea"/>
                          <a:cs typeface="+mn-cs"/>
                        </a:rPr>
                        <a:t> Das.</a:t>
                      </a:r>
                      <a:endParaRPr lang="en-IN" dirty="0">
                        <a:latin typeface="Times New Roman"/>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i="0" dirty="0">
                          <a:solidFill>
                            <a:schemeClr val="dk1"/>
                          </a:solidFill>
                          <a:effectLst/>
                          <a:latin typeface="Times New Roman"/>
                          <a:ea typeface="+mn-ea"/>
                          <a:cs typeface="+mn-cs"/>
                        </a:rPr>
                        <a:t>Comparison of human and machine based facial expression classification</a:t>
                      </a:r>
                    </a:p>
                    <a:p>
                      <a:endParaRPr lang="en-IN" dirty="0">
                        <a:latin typeface="Times New Roman"/>
                      </a:endParaRPr>
                    </a:p>
                  </a:txBody>
                  <a:tcPr/>
                </a:tc>
                <a:tc>
                  <a:txBody>
                    <a:bodyPr/>
                    <a:lstStyle/>
                    <a:p>
                      <a:r>
                        <a:rPr lang="en-US" sz="1400" b="0" i="0" dirty="0">
                          <a:solidFill>
                            <a:schemeClr val="dk1"/>
                          </a:solidFill>
                          <a:effectLst/>
                          <a:latin typeface="Times New Roman"/>
                          <a:ea typeface="+mn-ea"/>
                          <a:cs typeface="+mn-cs"/>
                        </a:rPr>
                        <a:t>The proposed system consists of two parts: facial feature extraction and facial expression classification. The facial features were extracted using higher order Zernike moments and the features were classified by an ANN based classifier</a:t>
                      </a:r>
                      <a:r>
                        <a:rPr lang="en-US" b="0" i="0" dirty="0">
                          <a:solidFill>
                            <a:schemeClr val="dk1"/>
                          </a:solidFill>
                          <a:effectLst/>
                          <a:latin typeface="Times New Roman"/>
                          <a:ea typeface="+mn-ea"/>
                          <a:cs typeface="+mn-cs"/>
                        </a:rPr>
                        <a:t>.</a:t>
                      </a:r>
                      <a:endParaRPr lang="en-IN">
                        <a:latin typeface="Times New Roman"/>
                      </a:endParaRPr>
                    </a:p>
                  </a:txBody>
                  <a:tcPr/>
                </a:tc>
                <a:tc>
                  <a:txBody>
                    <a:bodyPr/>
                    <a:lstStyle/>
                    <a:p>
                      <a:r>
                        <a:rPr lang="en-US" sz="1400" b="0" i="0" dirty="0">
                          <a:solidFill>
                            <a:schemeClr val="dk1"/>
                          </a:solidFill>
                          <a:effectLst/>
                          <a:latin typeface="Times New Roman"/>
                          <a:ea typeface="+mn-ea"/>
                          <a:cs typeface="+mn-cs"/>
                        </a:rPr>
                        <a:t>Mandal, Murari, Shashi Poddar, and Amitava Das. "Comparison of human and machine based facial expression classification." In </a:t>
                      </a:r>
                      <a:r>
                        <a:rPr lang="en-US" sz="1400" b="0" i="1" dirty="0">
                          <a:solidFill>
                            <a:schemeClr val="dk1"/>
                          </a:solidFill>
                          <a:effectLst/>
                          <a:latin typeface="Times New Roman"/>
                          <a:ea typeface="+mn-ea"/>
                          <a:cs typeface="+mn-cs"/>
                        </a:rPr>
                        <a:t>International Conference on Computing, Communication &amp; Automation</a:t>
                      </a:r>
                      <a:r>
                        <a:rPr lang="en-US" sz="1400" b="0" i="0" dirty="0">
                          <a:solidFill>
                            <a:schemeClr val="dk1"/>
                          </a:solidFill>
                          <a:effectLst/>
                          <a:latin typeface="Times New Roman"/>
                          <a:ea typeface="+mn-ea"/>
                          <a:cs typeface="+mn-cs"/>
                        </a:rPr>
                        <a:t>, pp. 1198-1203. IEEE, 2019.</a:t>
                      </a:r>
                      <a:endParaRPr lang="en-IN" sz="1400" dirty="0">
                        <a:latin typeface="Times New Roman"/>
                      </a:endParaRPr>
                    </a:p>
                  </a:txBody>
                  <a:tcPr/>
                </a:tc>
                <a:tc>
                  <a:txBody>
                    <a:bodyPr/>
                    <a:lstStyle/>
                    <a:p>
                      <a:r>
                        <a:rPr lang="en-US" sz="1400" dirty="0">
                          <a:latin typeface="Times New Roman"/>
                        </a:rPr>
                        <a:t>The image in training section was not repeated in the testing section. It is not so much required to know the exact emotion of a person but a general description of the state of mind of the person is sufficient. </a:t>
                      </a:r>
                      <a:endParaRPr lang="en-IN" sz="1400" dirty="0">
                        <a:latin typeface="Times New Roman"/>
                      </a:endParaRPr>
                    </a:p>
                  </a:txBody>
                  <a:tcPr/>
                </a:tc>
                <a:extLst>
                  <a:ext uri="{0D108BD9-81ED-4DB2-BD59-A6C34878D82A}">
                    <a16:rowId xmlns:a16="http://schemas.microsoft.com/office/drawing/2014/main" val="4248332664"/>
                  </a:ext>
                </a:extLst>
              </a:tr>
            </a:tbl>
          </a:graphicData>
        </a:graphic>
      </p:graphicFrame>
      <p:sp>
        <p:nvSpPr>
          <p:cNvPr id="6" name="Title 5">
            <a:extLst>
              <a:ext uri="{FF2B5EF4-FFF2-40B4-BE49-F238E27FC236}">
                <a16:creationId xmlns:a16="http://schemas.microsoft.com/office/drawing/2014/main" id="{3273B98B-877D-C06E-0BAD-F763C9AD1534}"/>
              </a:ext>
            </a:extLst>
          </p:cNvPr>
          <p:cNvSpPr>
            <a:spLocks noGrp="1"/>
          </p:cNvSpPr>
          <p:nvPr>
            <p:ph type="title"/>
          </p:nvPr>
        </p:nvSpPr>
        <p:spPr/>
        <p:txBody>
          <a:bodyPr/>
          <a:lstStyle/>
          <a:p>
            <a:endParaRPr lang="en-US"/>
          </a:p>
        </p:txBody>
      </p:sp>
      <p:sp>
        <p:nvSpPr>
          <p:cNvPr id="5" name="object 3">
            <a:extLst>
              <a:ext uri="{FF2B5EF4-FFF2-40B4-BE49-F238E27FC236}">
                <a16:creationId xmlns:a16="http://schemas.microsoft.com/office/drawing/2014/main" id="{D066D933-5C22-4758-96B4-C9A25ACE7C5B}"/>
              </a:ext>
            </a:extLst>
          </p:cNvPr>
          <p:cNvSpPr/>
          <p:nvPr/>
        </p:nvSpPr>
        <p:spPr>
          <a:xfrm>
            <a:off x="121609" y="405765"/>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6725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B5B573E-B2FE-C33D-A046-5DA4B44DF951}"/>
              </a:ext>
            </a:extLst>
          </p:cNvPr>
          <p:cNvGraphicFramePr>
            <a:graphicFrameLocks noGrp="1"/>
          </p:cNvGraphicFramePr>
          <p:nvPr>
            <p:extLst>
              <p:ext uri="{D42A27DB-BD31-4B8C-83A1-F6EECF244321}">
                <p14:modId xmlns:p14="http://schemas.microsoft.com/office/powerpoint/2010/main" val="3296031268"/>
              </p:ext>
            </p:extLst>
          </p:nvPr>
        </p:nvGraphicFramePr>
        <p:xfrm>
          <a:off x="457200" y="810559"/>
          <a:ext cx="8077201" cy="6400800"/>
        </p:xfrm>
        <a:graphic>
          <a:graphicData uri="http://schemas.openxmlformats.org/drawingml/2006/table">
            <a:tbl>
              <a:tblPr firstRow="1" bandRow="1">
                <a:tableStyleId>{5C22544A-7EE6-4342-B048-85BDC9FD1C3A}</a:tableStyleId>
              </a:tblPr>
              <a:tblGrid>
                <a:gridCol w="991937">
                  <a:extLst>
                    <a:ext uri="{9D8B030D-6E8A-4147-A177-3AD203B41FA5}">
                      <a16:colId xmlns:a16="http://schemas.microsoft.com/office/drawing/2014/main" val="2598060288"/>
                    </a:ext>
                  </a:extLst>
                </a:gridCol>
                <a:gridCol w="991937">
                  <a:extLst>
                    <a:ext uri="{9D8B030D-6E8A-4147-A177-3AD203B41FA5}">
                      <a16:colId xmlns:a16="http://schemas.microsoft.com/office/drawing/2014/main" val="2367619062"/>
                    </a:ext>
                  </a:extLst>
                </a:gridCol>
                <a:gridCol w="1346200">
                  <a:extLst>
                    <a:ext uri="{9D8B030D-6E8A-4147-A177-3AD203B41FA5}">
                      <a16:colId xmlns:a16="http://schemas.microsoft.com/office/drawing/2014/main" val="136076534"/>
                    </a:ext>
                  </a:extLst>
                </a:gridCol>
                <a:gridCol w="2125579">
                  <a:extLst>
                    <a:ext uri="{9D8B030D-6E8A-4147-A177-3AD203B41FA5}">
                      <a16:colId xmlns:a16="http://schemas.microsoft.com/office/drawing/2014/main" val="1824504107"/>
                    </a:ext>
                  </a:extLst>
                </a:gridCol>
                <a:gridCol w="1133642">
                  <a:extLst>
                    <a:ext uri="{9D8B030D-6E8A-4147-A177-3AD203B41FA5}">
                      <a16:colId xmlns:a16="http://schemas.microsoft.com/office/drawing/2014/main" val="3325244361"/>
                    </a:ext>
                  </a:extLst>
                </a:gridCol>
                <a:gridCol w="1487906">
                  <a:extLst>
                    <a:ext uri="{9D8B030D-6E8A-4147-A177-3AD203B41FA5}">
                      <a16:colId xmlns:a16="http://schemas.microsoft.com/office/drawing/2014/main" val="2518940378"/>
                    </a:ext>
                  </a:extLst>
                </a:gridCol>
              </a:tblGrid>
              <a:tr h="1093148">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Paper</a:t>
                      </a:r>
                      <a:endParaRPr lang="en-IN">
                        <a:latin typeface="Times New Roman"/>
                      </a:endParaRPr>
                    </a:p>
                  </a:txBody>
                  <a:tcPr/>
                </a:tc>
                <a:tc>
                  <a:txBody>
                    <a:bodyPr/>
                    <a:lstStyle/>
                    <a:p>
                      <a:r>
                        <a:rPr lang="en-US" dirty="0">
                          <a:latin typeface="Times New Roman"/>
                        </a:rPr>
                        <a:t>Methodology</a:t>
                      </a:r>
                      <a:endParaRPr lang="en-IN">
                        <a:latin typeface="Times New Roman"/>
                      </a:endParaRPr>
                    </a:p>
                  </a:txBody>
                  <a:tcPr/>
                </a:tc>
                <a:tc>
                  <a:txBody>
                    <a:bodyPr/>
                    <a:lstStyle/>
                    <a:p>
                      <a:r>
                        <a:rPr lang="en-US" dirty="0">
                          <a:latin typeface="Times New Roman"/>
                        </a:rPr>
                        <a:t>Year of publication and journal</a:t>
                      </a:r>
                      <a:endParaRPr lang="en-IN">
                        <a:latin typeface="Times New Roman"/>
                      </a:endParaRPr>
                    </a:p>
                  </a:txBody>
                  <a:tcPr/>
                </a:tc>
                <a:tc>
                  <a:txBody>
                    <a:bodyPr/>
                    <a:lstStyle/>
                    <a:p>
                      <a:r>
                        <a:rPr lang="en-US" dirty="0">
                          <a:latin typeface="Times New Roman"/>
                        </a:rPr>
                        <a:t>Remarks </a:t>
                      </a:r>
                      <a:endParaRPr lang="en-IN">
                        <a:latin typeface="Times New Roman"/>
                      </a:endParaRPr>
                    </a:p>
                  </a:txBody>
                  <a:tcPr/>
                </a:tc>
                <a:extLst>
                  <a:ext uri="{0D108BD9-81ED-4DB2-BD59-A6C34878D82A}">
                    <a16:rowId xmlns:a16="http://schemas.microsoft.com/office/drawing/2014/main" val="683329389"/>
                  </a:ext>
                </a:extLst>
              </a:tr>
              <a:tr h="4793035">
                <a:tc>
                  <a:txBody>
                    <a:bodyPr/>
                    <a:lstStyle/>
                    <a:p>
                      <a:r>
                        <a:rPr lang="en-US" dirty="0">
                          <a:latin typeface="Times New Roman"/>
                        </a:rPr>
                        <a:t>3</a:t>
                      </a:r>
                      <a:endParaRPr lang="en-IN">
                        <a:latin typeface="Times New Roman"/>
                      </a:endParaRPr>
                    </a:p>
                  </a:txBody>
                  <a:tcPr/>
                </a:tc>
                <a:tc>
                  <a:txBody>
                    <a:bodyPr/>
                    <a:lstStyle/>
                    <a:p>
                      <a:r>
                        <a:rPr lang="en-US" sz="1800" b="0" i="0" dirty="0" err="1">
                          <a:solidFill>
                            <a:schemeClr val="dk1"/>
                          </a:solidFill>
                          <a:effectLst/>
                          <a:latin typeface="Times New Roman"/>
                          <a:ea typeface="+mn-ea"/>
                          <a:cs typeface="+mn-cs"/>
                        </a:rPr>
                        <a:t>Bavkar</a:t>
                      </a:r>
                      <a:r>
                        <a:rPr lang="en-US" sz="1800" b="0" i="0" dirty="0">
                          <a:solidFill>
                            <a:schemeClr val="dk1"/>
                          </a:solidFill>
                          <a:effectLst/>
                          <a:latin typeface="Times New Roman"/>
                          <a:ea typeface="+mn-ea"/>
                          <a:cs typeface="+mn-cs"/>
                        </a:rPr>
                        <a:t>, S. S., </a:t>
                      </a:r>
                      <a:r>
                        <a:rPr lang="en-US" sz="1800" b="0" i="0" dirty="0" err="1">
                          <a:solidFill>
                            <a:schemeClr val="dk1"/>
                          </a:solidFill>
                          <a:effectLst/>
                          <a:latin typeface="Times New Roman"/>
                          <a:ea typeface="+mn-ea"/>
                          <a:cs typeface="+mn-cs"/>
                        </a:rPr>
                        <a:t>Rangole</a:t>
                      </a:r>
                      <a:r>
                        <a:rPr lang="en-US" sz="1800" b="0" i="0" dirty="0">
                          <a:solidFill>
                            <a:schemeClr val="dk1"/>
                          </a:solidFill>
                          <a:effectLst/>
                          <a:latin typeface="Times New Roman"/>
                          <a:ea typeface="+mn-ea"/>
                          <a:cs typeface="+mn-cs"/>
                        </a:rPr>
                        <a:t>, J. S., &amp; Deshmukh, V. U. </a:t>
                      </a:r>
                      <a:endParaRPr lang="en-IN" dirty="0">
                        <a:latin typeface="Times New Roman"/>
                      </a:endParaRP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1800" spc="-5" dirty="0">
                          <a:latin typeface="Times New Roman"/>
                          <a:cs typeface="Arial"/>
                        </a:rPr>
                        <a:t>Geometric Approach For Human  Emotion Recognition Using Facial  Expression</a:t>
                      </a:r>
                      <a:endParaRPr lang="en-US" sz="1800">
                        <a:latin typeface="Times New Roman"/>
                        <a:cs typeface="Arial"/>
                      </a:endParaRPr>
                    </a:p>
                    <a:p>
                      <a:endParaRPr lang="en-IN" dirty="0">
                        <a:latin typeface="Times New Roman"/>
                      </a:endParaRPr>
                    </a:p>
                  </a:txBody>
                  <a:tcPr/>
                </a:tc>
                <a:tc>
                  <a:txBody>
                    <a:bodyPr/>
                    <a:lstStyle/>
                    <a:p>
                      <a:r>
                        <a:rPr lang="en-US" sz="1400" dirty="0">
                          <a:latin typeface="Times New Roman"/>
                        </a:rPr>
                        <a:t>In this they developed a fully automatic method using anthropometric model.</a:t>
                      </a:r>
                      <a:r>
                        <a:rPr lang="en-US" sz="1400" b="0" i="0" dirty="0">
                          <a:solidFill>
                            <a:schemeClr val="dk1"/>
                          </a:solidFill>
                          <a:effectLst/>
                          <a:latin typeface="Times New Roman"/>
                          <a:ea typeface="+mn-ea"/>
                          <a:cs typeface="+mn-cs"/>
                        </a:rPr>
                        <a:t> Anthropometry is a biological science that deals with the </a:t>
                      </a:r>
                    </a:p>
                    <a:p>
                      <a:r>
                        <a:rPr lang="en-US" sz="1400" b="0" i="0" dirty="0">
                          <a:solidFill>
                            <a:schemeClr val="dk1"/>
                          </a:solidFill>
                          <a:effectLst/>
                          <a:latin typeface="Times New Roman"/>
                          <a:ea typeface="+mn-ea"/>
                          <a:cs typeface="+mn-cs"/>
                        </a:rPr>
                        <a:t>measurement of the human body and its different parts. The facial feature point’s localization has been found from </a:t>
                      </a:r>
                    </a:p>
                    <a:p>
                      <a:r>
                        <a:rPr lang="en-US" sz="1400" b="0" i="0" dirty="0">
                          <a:solidFill>
                            <a:schemeClr val="dk1"/>
                          </a:solidFill>
                          <a:effectLst/>
                          <a:latin typeface="Times New Roman"/>
                          <a:ea typeface="+mn-ea"/>
                          <a:cs typeface="+mn-cs"/>
                        </a:rPr>
                        <a:t>proportional constants in  using distance between </a:t>
                      </a:r>
                    </a:p>
                    <a:p>
                      <a:r>
                        <a:rPr lang="en-US" sz="1400" b="0" i="0" dirty="0">
                          <a:solidFill>
                            <a:schemeClr val="dk1"/>
                          </a:solidFill>
                          <a:effectLst/>
                          <a:latin typeface="Times New Roman"/>
                          <a:ea typeface="+mn-ea"/>
                          <a:cs typeface="+mn-cs"/>
                        </a:rPr>
                        <a:t>eyes axis, mouth axis, symmetry axis and the face box center YC as the principle parameter of measurement. To localize feature points on face we have to find out MA, SA, EA and </a:t>
                      </a:r>
                    </a:p>
                    <a:p>
                      <a:r>
                        <a:rPr lang="en-US" sz="1400" b="0" i="0" dirty="0">
                          <a:solidFill>
                            <a:schemeClr val="dk1"/>
                          </a:solidFill>
                          <a:effectLst/>
                          <a:latin typeface="Times New Roman"/>
                          <a:ea typeface="+mn-ea"/>
                          <a:cs typeface="+mn-cs"/>
                        </a:rPr>
                        <a:t>center of face box.</a:t>
                      </a:r>
                    </a:p>
                    <a:p>
                      <a:endParaRPr lang="en-US" sz="1400" b="0" i="0" dirty="0">
                        <a:solidFill>
                          <a:schemeClr val="dk1"/>
                        </a:solidFill>
                        <a:effectLst/>
                        <a:latin typeface="Times New Roman"/>
                        <a:ea typeface="+mn-ea"/>
                        <a:cs typeface="+mn-cs"/>
                      </a:endParaRPr>
                    </a:p>
                    <a:p>
                      <a:endParaRPr lang="en-IN" sz="1400" dirty="0">
                        <a:latin typeface="Times New Roman"/>
                      </a:endParaRPr>
                    </a:p>
                  </a:txBody>
                  <a:tcPr/>
                </a:tc>
                <a:tc>
                  <a:txBody>
                    <a:bodyPr/>
                    <a:lstStyle/>
                    <a:p>
                      <a:r>
                        <a:rPr lang="en-US" sz="1400" b="0" i="0" dirty="0" err="1">
                          <a:solidFill>
                            <a:schemeClr val="dk1"/>
                          </a:solidFill>
                          <a:effectLst/>
                          <a:latin typeface="Times New Roman"/>
                          <a:ea typeface="+mn-ea"/>
                          <a:cs typeface="+mn-cs"/>
                        </a:rPr>
                        <a:t>Bavkar</a:t>
                      </a:r>
                      <a:r>
                        <a:rPr lang="en-US" sz="1400" b="0" i="0" dirty="0">
                          <a:solidFill>
                            <a:schemeClr val="dk1"/>
                          </a:solidFill>
                          <a:effectLst/>
                          <a:latin typeface="Times New Roman"/>
                          <a:ea typeface="+mn-ea"/>
                          <a:cs typeface="+mn-cs"/>
                        </a:rPr>
                        <a:t>, S. S., </a:t>
                      </a:r>
                      <a:r>
                        <a:rPr lang="en-US" sz="1400" b="0" i="0" dirty="0" err="1">
                          <a:solidFill>
                            <a:schemeClr val="dk1"/>
                          </a:solidFill>
                          <a:effectLst/>
                          <a:latin typeface="Times New Roman"/>
                          <a:ea typeface="+mn-ea"/>
                          <a:cs typeface="+mn-cs"/>
                        </a:rPr>
                        <a:t>Rangole</a:t>
                      </a:r>
                      <a:r>
                        <a:rPr lang="en-US" sz="1400" b="0" i="0" dirty="0">
                          <a:solidFill>
                            <a:schemeClr val="dk1"/>
                          </a:solidFill>
                          <a:effectLst/>
                          <a:latin typeface="Times New Roman"/>
                          <a:ea typeface="+mn-ea"/>
                          <a:cs typeface="+mn-cs"/>
                        </a:rPr>
                        <a:t>, J. S., &amp; Deshmukh, V. U. (2017). Geometric approach for human emotion recognition using facial expression. </a:t>
                      </a:r>
                      <a:r>
                        <a:rPr lang="en-US" sz="1400" b="0" i="1" dirty="0">
                          <a:solidFill>
                            <a:schemeClr val="dk1"/>
                          </a:solidFill>
                          <a:effectLst/>
                          <a:latin typeface="Times New Roman"/>
                          <a:ea typeface="+mn-ea"/>
                          <a:cs typeface="+mn-cs"/>
                        </a:rPr>
                        <a:t>International Journal of Computer Applications</a:t>
                      </a:r>
                      <a:r>
                        <a:rPr lang="en-US" sz="1400" b="0" i="0" dirty="0">
                          <a:solidFill>
                            <a:schemeClr val="dk1"/>
                          </a:solidFill>
                          <a:effectLst/>
                          <a:latin typeface="Times New Roman"/>
                          <a:ea typeface="+mn-ea"/>
                          <a:cs typeface="+mn-cs"/>
                        </a:rPr>
                        <a:t>, </a:t>
                      </a:r>
                      <a:r>
                        <a:rPr lang="en-US" sz="1400" b="0" i="1" dirty="0">
                          <a:solidFill>
                            <a:schemeClr val="dk1"/>
                          </a:solidFill>
                          <a:effectLst/>
                          <a:latin typeface="Times New Roman"/>
                          <a:ea typeface="+mn-ea"/>
                          <a:cs typeface="+mn-cs"/>
                        </a:rPr>
                        <a:t>118</a:t>
                      </a:r>
                      <a:r>
                        <a:rPr lang="en-US" sz="1400" b="0" i="0" dirty="0">
                          <a:solidFill>
                            <a:schemeClr val="dk1"/>
                          </a:solidFill>
                          <a:effectLst/>
                          <a:latin typeface="Times New Roman"/>
                          <a:ea typeface="+mn-ea"/>
                          <a:cs typeface="+mn-cs"/>
                        </a:rPr>
                        <a:t>(14).</a:t>
                      </a:r>
                      <a:endParaRPr lang="en-IN" sz="1400" dirty="0">
                        <a:latin typeface="Times New Roman"/>
                      </a:endParaRP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1800" spc="-5" dirty="0">
                          <a:latin typeface="Times New Roman"/>
                          <a:cs typeface="Arial"/>
                        </a:rPr>
                        <a:t>Does Not extract  properly if there</a:t>
                      </a:r>
                      <a:r>
                        <a:rPr lang="en-US" sz="1800" spc="-85" dirty="0">
                          <a:latin typeface="Times New Roman"/>
                          <a:cs typeface="Arial"/>
                        </a:rPr>
                        <a:t> </a:t>
                      </a:r>
                      <a:r>
                        <a:rPr lang="en-US" sz="1800" spc="-5" dirty="0">
                          <a:latin typeface="Times New Roman"/>
                          <a:cs typeface="Arial"/>
                        </a:rPr>
                        <a:t>are  hairs on face</a:t>
                      </a:r>
                      <a:r>
                        <a:rPr lang="en-US" sz="1800" spc="-65" dirty="0">
                          <a:latin typeface="Times New Roman"/>
                          <a:cs typeface="Arial"/>
                        </a:rPr>
                        <a:t> </a:t>
                      </a:r>
                      <a:r>
                        <a:rPr lang="en-US" sz="1800" spc="-5" dirty="0">
                          <a:latin typeface="Times New Roman"/>
                          <a:cs typeface="Arial"/>
                        </a:rPr>
                        <a:t>area.</a:t>
                      </a:r>
                      <a:endParaRPr lang="en-US" sz="1800" dirty="0">
                        <a:latin typeface="Times New Roman"/>
                        <a:cs typeface="Arial"/>
                      </a:endParaRPr>
                    </a:p>
                    <a:p>
                      <a:endParaRPr lang="en-IN" dirty="0">
                        <a:latin typeface="Times New Roman"/>
                      </a:endParaRPr>
                    </a:p>
                  </a:txBody>
                  <a:tcPr/>
                </a:tc>
                <a:extLst>
                  <a:ext uri="{0D108BD9-81ED-4DB2-BD59-A6C34878D82A}">
                    <a16:rowId xmlns:a16="http://schemas.microsoft.com/office/drawing/2014/main" val="3830762807"/>
                  </a:ext>
                </a:extLst>
              </a:tr>
            </a:tbl>
          </a:graphicData>
        </a:graphic>
      </p:graphicFrame>
      <p:sp>
        <p:nvSpPr>
          <p:cNvPr id="5" name="Title 4">
            <a:extLst>
              <a:ext uri="{FF2B5EF4-FFF2-40B4-BE49-F238E27FC236}">
                <a16:creationId xmlns:a16="http://schemas.microsoft.com/office/drawing/2014/main" id="{00C07EC2-2A68-2DC9-7682-2477D461FCE8}"/>
              </a:ext>
            </a:extLst>
          </p:cNvPr>
          <p:cNvSpPr>
            <a:spLocks noGrp="1"/>
          </p:cNvSpPr>
          <p:nvPr>
            <p:ph type="title"/>
          </p:nvPr>
        </p:nvSpPr>
        <p:spPr/>
        <p:txBody>
          <a:bodyPr/>
          <a:lstStyle/>
          <a:p>
            <a:endParaRPr lang="en-US"/>
          </a:p>
        </p:txBody>
      </p:sp>
      <p:sp>
        <p:nvSpPr>
          <p:cNvPr id="3" name="object 3">
            <a:extLst>
              <a:ext uri="{FF2B5EF4-FFF2-40B4-BE49-F238E27FC236}">
                <a16:creationId xmlns:a16="http://schemas.microsoft.com/office/drawing/2014/main" id="{FA921C42-9C89-2609-EDFD-081B68066316}"/>
              </a:ext>
            </a:extLst>
          </p:cNvPr>
          <p:cNvSpPr/>
          <p:nvPr/>
        </p:nvSpPr>
        <p:spPr>
          <a:xfrm>
            <a:off x="52337" y="25"/>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447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27423A-B082-EA71-1C7D-3B0EDBCD8C03}"/>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77EFA8C0-66CA-625A-1CBC-BD5431B67A05}"/>
              </a:ext>
            </a:extLst>
          </p:cNvPr>
          <p:cNvGraphicFramePr>
            <a:graphicFrameLocks noGrp="1"/>
          </p:cNvGraphicFramePr>
          <p:nvPr>
            <p:extLst>
              <p:ext uri="{D42A27DB-BD31-4B8C-83A1-F6EECF244321}">
                <p14:modId xmlns:p14="http://schemas.microsoft.com/office/powerpoint/2010/main" val="3002393938"/>
              </p:ext>
            </p:extLst>
          </p:nvPr>
        </p:nvGraphicFramePr>
        <p:xfrm>
          <a:off x="489936" y="1447799"/>
          <a:ext cx="7935595" cy="5129223"/>
        </p:xfrm>
        <a:graphic>
          <a:graphicData uri="http://schemas.openxmlformats.org/drawingml/2006/table">
            <a:tbl>
              <a:tblPr firstRow="1" bandRow="1">
                <a:tableStyleId>{5C22544A-7EE6-4342-B048-85BDC9FD1C3A}</a:tableStyleId>
              </a:tblPr>
              <a:tblGrid>
                <a:gridCol w="928634">
                  <a:extLst>
                    <a:ext uri="{9D8B030D-6E8A-4147-A177-3AD203B41FA5}">
                      <a16:colId xmlns:a16="http://schemas.microsoft.com/office/drawing/2014/main" val="3070931437"/>
                    </a:ext>
                  </a:extLst>
                </a:gridCol>
                <a:gridCol w="928634">
                  <a:extLst>
                    <a:ext uri="{9D8B030D-6E8A-4147-A177-3AD203B41FA5}">
                      <a16:colId xmlns:a16="http://schemas.microsoft.com/office/drawing/2014/main" val="588577301"/>
                    </a:ext>
                  </a:extLst>
                </a:gridCol>
                <a:gridCol w="1604003">
                  <a:extLst>
                    <a:ext uri="{9D8B030D-6E8A-4147-A177-3AD203B41FA5}">
                      <a16:colId xmlns:a16="http://schemas.microsoft.com/office/drawing/2014/main" val="2566085985"/>
                    </a:ext>
                  </a:extLst>
                </a:gridCol>
                <a:gridCol w="1772845">
                  <a:extLst>
                    <a:ext uri="{9D8B030D-6E8A-4147-A177-3AD203B41FA5}">
                      <a16:colId xmlns:a16="http://schemas.microsoft.com/office/drawing/2014/main" val="3355122897"/>
                    </a:ext>
                  </a:extLst>
                </a:gridCol>
                <a:gridCol w="1300087">
                  <a:extLst>
                    <a:ext uri="{9D8B030D-6E8A-4147-A177-3AD203B41FA5}">
                      <a16:colId xmlns:a16="http://schemas.microsoft.com/office/drawing/2014/main" val="2952048079"/>
                    </a:ext>
                  </a:extLst>
                </a:gridCol>
                <a:gridCol w="1401392">
                  <a:extLst>
                    <a:ext uri="{9D8B030D-6E8A-4147-A177-3AD203B41FA5}">
                      <a16:colId xmlns:a16="http://schemas.microsoft.com/office/drawing/2014/main" val="2948501458"/>
                    </a:ext>
                  </a:extLst>
                </a:gridCol>
              </a:tblGrid>
              <a:tr h="674709">
                <a:tc>
                  <a:txBody>
                    <a:bodyPr/>
                    <a:lstStyle/>
                    <a:p>
                      <a:r>
                        <a:rPr lang="en-US" dirty="0">
                          <a:latin typeface="Times New Roman"/>
                        </a:rPr>
                        <a:t>S NO</a:t>
                      </a:r>
                      <a:endParaRPr lang="en-IN" dirty="0">
                        <a:latin typeface="Times New Roman"/>
                      </a:endParaRPr>
                    </a:p>
                  </a:txBody>
                  <a:tcPr/>
                </a:tc>
                <a:tc>
                  <a:txBody>
                    <a:bodyPr/>
                    <a:lstStyle/>
                    <a:p>
                      <a:r>
                        <a:rPr lang="en-IN" dirty="0">
                          <a:latin typeface="Times New Roman"/>
                        </a:rPr>
                        <a:t>Author</a:t>
                      </a:r>
                    </a:p>
                  </a:txBody>
                  <a:tcPr/>
                </a:tc>
                <a:tc>
                  <a:txBody>
                    <a:bodyPr/>
                    <a:lstStyle/>
                    <a:p>
                      <a:r>
                        <a:rPr lang="en-US" dirty="0">
                          <a:latin typeface="Times New Roman"/>
                        </a:rPr>
                        <a:t>Title of Paper </a:t>
                      </a:r>
                      <a:endParaRPr lang="en-IN">
                        <a:latin typeface="Times New Roman"/>
                      </a:endParaRPr>
                    </a:p>
                  </a:txBody>
                  <a:tcPr/>
                </a:tc>
                <a:tc>
                  <a:txBody>
                    <a:bodyPr/>
                    <a:lstStyle/>
                    <a:p>
                      <a:r>
                        <a:rPr lang="en-US" dirty="0">
                          <a:latin typeface="Times New Roman"/>
                        </a:rPr>
                        <a:t>Methodology </a:t>
                      </a:r>
                      <a:endParaRPr lang="en-IN">
                        <a:latin typeface="Times New Roman"/>
                      </a:endParaRPr>
                    </a:p>
                  </a:txBody>
                  <a:tcPr/>
                </a:tc>
                <a:tc>
                  <a:txBody>
                    <a:bodyPr/>
                    <a:lstStyle/>
                    <a:p>
                      <a:r>
                        <a:rPr lang="en-US" dirty="0">
                          <a:latin typeface="Times New Roman"/>
                        </a:rPr>
                        <a:t>Year and Journal</a:t>
                      </a:r>
                      <a:endParaRPr lang="en-IN">
                        <a:latin typeface="Times New Roman"/>
                      </a:endParaRPr>
                    </a:p>
                  </a:txBody>
                  <a:tcPr/>
                </a:tc>
                <a:tc>
                  <a:txBody>
                    <a:bodyPr/>
                    <a:lstStyle/>
                    <a:p>
                      <a:r>
                        <a:rPr lang="en-US" dirty="0">
                          <a:latin typeface="Times New Roman"/>
                        </a:rPr>
                        <a:t>Remark</a:t>
                      </a:r>
                      <a:endParaRPr lang="en-IN">
                        <a:latin typeface="Times New Roman"/>
                      </a:endParaRPr>
                    </a:p>
                  </a:txBody>
                  <a:tcPr/>
                </a:tc>
                <a:extLst>
                  <a:ext uri="{0D108BD9-81ED-4DB2-BD59-A6C34878D82A}">
                    <a16:rowId xmlns:a16="http://schemas.microsoft.com/office/drawing/2014/main" val="3136422283"/>
                  </a:ext>
                </a:extLst>
              </a:tr>
              <a:tr h="4454514">
                <a:tc>
                  <a:txBody>
                    <a:bodyPr/>
                    <a:lstStyle/>
                    <a:p>
                      <a:r>
                        <a:rPr lang="en-US" dirty="0">
                          <a:latin typeface="Times New Roman"/>
                        </a:rPr>
                        <a:t>4</a:t>
                      </a:r>
                      <a:endParaRPr lang="en-IN">
                        <a:latin typeface="Times New Roman"/>
                      </a:endParaRPr>
                    </a:p>
                  </a:txBody>
                  <a:tcPr/>
                </a:tc>
                <a:tc>
                  <a:txBody>
                    <a:bodyPr/>
                    <a:lstStyle/>
                    <a:p>
                      <a:r>
                        <a:rPr lang="en-US" sz="1800" b="0" i="0" dirty="0">
                          <a:solidFill>
                            <a:schemeClr val="dk1"/>
                          </a:solidFill>
                          <a:effectLst/>
                          <a:latin typeface="Times New Roman"/>
                          <a:ea typeface="+mn-ea"/>
                          <a:cs typeface="+mn-cs"/>
                        </a:rPr>
                        <a:t>Happy, S. L., &amp; </a:t>
                      </a:r>
                      <a:r>
                        <a:rPr lang="en-US" sz="1800" b="0" i="0" dirty="0" err="1">
                          <a:solidFill>
                            <a:schemeClr val="dk1"/>
                          </a:solidFill>
                          <a:effectLst/>
                          <a:latin typeface="Times New Roman"/>
                          <a:ea typeface="+mn-ea"/>
                          <a:cs typeface="+mn-cs"/>
                        </a:rPr>
                        <a:t>Routray</a:t>
                      </a:r>
                      <a:r>
                        <a:rPr lang="en-US" sz="1800" b="0" i="0" dirty="0">
                          <a:solidFill>
                            <a:schemeClr val="dk1"/>
                          </a:solidFill>
                          <a:effectLst/>
                          <a:latin typeface="Times New Roman"/>
                          <a:ea typeface="+mn-ea"/>
                          <a:cs typeface="+mn-cs"/>
                        </a:rPr>
                        <a:t>, A. </a:t>
                      </a:r>
                      <a:endParaRPr lang="en-IN" dirty="0">
                        <a:latin typeface="Times New Roman"/>
                      </a:endParaRPr>
                    </a:p>
                  </a:txBody>
                  <a:tcPr/>
                </a:tc>
                <a:tc>
                  <a:txBody>
                    <a:bodyPr/>
                    <a:lstStyle/>
                    <a:p>
                      <a:r>
                        <a:rPr lang="en-US" dirty="0">
                          <a:latin typeface="Times New Roman"/>
                        </a:rPr>
                        <a:t>Robust Facial Expression Classification Using Shape And Appearance Features </a:t>
                      </a:r>
                      <a:endParaRPr lang="en-IN">
                        <a:latin typeface="Times New Roman"/>
                      </a:endParaRPr>
                    </a:p>
                  </a:txBody>
                  <a:tcPr/>
                </a:tc>
                <a:tc>
                  <a:txBody>
                    <a:bodyPr/>
                    <a:lstStyle/>
                    <a:p>
                      <a:r>
                        <a:rPr lang="en-US" sz="1200" b="0" i="0" dirty="0">
                          <a:solidFill>
                            <a:schemeClr val="dk1"/>
                          </a:solidFill>
                          <a:effectLst/>
                          <a:latin typeface="Times New Roman"/>
                          <a:ea typeface="+mn-ea"/>
                          <a:cs typeface="+mn-cs"/>
                        </a:rPr>
                        <a:t>This paper represents an approach of combining the shape and appearance features to form a hybrid feature vector. They have extracted Pyramid of Histogram of Gradients (PHOG) as shape descriptors and Local Binary Patterns (LBP) as appearance features.</a:t>
                      </a:r>
                    </a:p>
                    <a:p>
                      <a:r>
                        <a:rPr lang="en-US" sz="1200" b="0" i="0" dirty="0">
                          <a:solidFill>
                            <a:schemeClr val="dk1"/>
                          </a:solidFill>
                          <a:effectLst/>
                          <a:latin typeface="Times New Roman"/>
                          <a:ea typeface="+mn-ea"/>
                          <a:cs typeface="+mn-cs"/>
                        </a:rPr>
                        <a:t>By using linear discriminant analysis, the dimensionality of the feature is reduced which is further classified by using the support vector machine (SVM). </a:t>
                      </a:r>
                      <a:endParaRPr lang="en-IN" sz="1200">
                        <a:latin typeface="Times New Roman"/>
                      </a:endParaRPr>
                    </a:p>
                  </a:txBody>
                  <a:tcPr/>
                </a:tc>
                <a:tc>
                  <a:txBody>
                    <a:bodyPr/>
                    <a:lstStyle/>
                    <a:p>
                      <a:r>
                        <a:rPr lang="en-US" sz="1400" b="0" i="0" dirty="0">
                          <a:solidFill>
                            <a:schemeClr val="dk1"/>
                          </a:solidFill>
                          <a:effectLst/>
                          <a:latin typeface="Times New Roman"/>
                          <a:ea typeface="+mn-ea"/>
                          <a:cs typeface="+mn-cs"/>
                        </a:rPr>
                        <a:t>Happy, S. L., &amp; </a:t>
                      </a:r>
                      <a:r>
                        <a:rPr lang="en-US" sz="1400" b="0" i="0" dirty="0" err="1">
                          <a:solidFill>
                            <a:schemeClr val="dk1"/>
                          </a:solidFill>
                          <a:effectLst/>
                          <a:latin typeface="Times New Roman"/>
                          <a:ea typeface="+mn-ea"/>
                          <a:cs typeface="+mn-cs"/>
                        </a:rPr>
                        <a:t>Routray</a:t>
                      </a:r>
                      <a:r>
                        <a:rPr lang="en-US" sz="1400" b="0" i="0" dirty="0">
                          <a:solidFill>
                            <a:schemeClr val="dk1"/>
                          </a:solidFill>
                          <a:effectLst/>
                          <a:latin typeface="Times New Roman"/>
                          <a:ea typeface="+mn-ea"/>
                          <a:cs typeface="+mn-cs"/>
                        </a:rPr>
                        <a:t>, A. (2015, January). Robust facial expression classification using shape and appearance features. In </a:t>
                      </a:r>
                      <a:r>
                        <a:rPr lang="en-US" sz="1400" b="0" i="1" dirty="0">
                          <a:solidFill>
                            <a:schemeClr val="dk1"/>
                          </a:solidFill>
                          <a:effectLst/>
                          <a:latin typeface="Times New Roman"/>
                          <a:ea typeface="+mn-ea"/>
                          <a:cs typeface="+mn-cs"/>
                        </a:rPr>
                        <a:t>2015 eighth international conference on advances in pattern recognition (ICAPR)</a:t>
                      </a:r>
                      <a:r>
                        <a:rPr lang="en-US" sz="1400" b="0" i="0" dirty="0">
                          <a:solidFill>
                            <a:schemeClr val="dk1"/>
                          </a:solidFill>
                          <a:effectLst/>
                          <a:latin typeface="Times New Roman"/>
                          <a:ea typeface="+mn-ea"/>
                          <a:cs typeface="+mn-cs"/>
                        </a:rPr>
                        <a:t> (pp. 1-5). IEEE.</a:t>
                      </a:r>
                      <a:endParaRPr lang="en-IN" sz="1400" dirty="0">
                        <a:latin typeface="Times New Roman"/>
                      </a:endParaRPr>
                    </a:p>
                  </a:txBody>
                  <a:tcPr/>
                </a:tc>
                <a:tc>
                  <a:txBody>
                    <a:bodyPr/>
                    <a:lstStyle/>
                    <a:p>
                      <a:r>
                        <a:rPr lang="en-US" sz="1400" dirty="0">
                          <a:latin typeface="Times New Roman"/>
                        </a:rPr>
                        <a:t>The eye regions were not selected as the features from these regions . Methods are not evaluated for out-of-plane head rotation due to unavailability of such databases</a:t>
                      </a:r>
                      <a:endParaRPr lang="en-IN" sz="1400" dirty="0">
                        <a:latin typeface="Times New Roman"/>
                      </a:endParaRPr>
                    </a:p>
                  </a:txBody>
                  <a:tcPr/>
                </a:tc>
                <a:extLst>
                  <a:ext uri="{0D108BD9-81ED-4DB2-BD59-A6C34878D82A}">
                    <a16:rowId xmlns:a16="http://schemas.microsoft.com/office/drawing/2014/main" val="1439828267"/>
                  </a:ext>
                </a:extLst>
              </a:tr>
            </a:tbl>
          </a:graphicData>
        </a:graphic>
      </p:graphicFrame>
      <p:sp>
        <p:nvSpPr>
          <p:cNvPr id="6" name="Title 5">
            <a:extLst>
              <a:ext uri="{FF2B5EF4-FFF2-40B4-BE49-F238E27FC236}">
                <a16:creationId xmlns:a16="http://schemas.microsoft.com/office/drawing/2014/main" id="{2CE7F10A-295F-B122-E0F5-97E2479AC64F}"/>
              </a:ext>
            </a:extLst>
          </p:cNvPr>
          <p:cNvSpPr>
            <a:spLocks noGrp="1"/>
          </p:cNvSpPr>
          <p:nvPr>
            <p:ph type="title"/>
          </p:nvPr>
        </p:nvSpPr>
        <p:spPr/>
        <p:txBody>
          <a:bodyPr/>
          <a:lstStyle/>
          <a:p>
            <a:endParaRPr lang="en-US"/>
          </a:p>
        </p:txBody>
      </p:sp>
      <p:sp>
        <p:nvSpPr>
          <p:cNvPr id="5" name="object 3">
            <a:extLst>
              <a:ext uri="{FF2B5EF4-FFF2-40B4-BE49-F238E27FC236}">
                <a16:creationId xmlns:a16="http://schemas.microsoft.com/office/drawing/2014/main" id="{BAD26F75-EEE1-2D97-48D3-C710B3F9F197}"/>
              </a:ext>
            </a:extLst>
          </p:cNvPr>
          <p:cNvSpPr/>
          <p:nvPr/>
        </p:nvSpPr>
        <p:spPr>
          <a:xfrm>
            <a:off x="171090" y="524519"/>
            <a:ext cx="2237735" cy="755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977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2054</TotalTime>
  <Words>4529</Words>
  <Application>Microsoft Office PowerPoint</Application>
  <PresentationFormat>On-screen Show (4:3)</PresentationFormat>
  <Paragraphs>254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Arial,Sans-Serif</vt:lpstr>
      <vt:lpstr>Calibri</vt:lpstr>
      <vt:lpstr>Carlito</vt:lpstr>
      <vt:lpstr>Times New Roman</vt:lpstr>
      <vt:lpstr>Wingdings</vt:lpstr>
      <vt:lpstr>Office Theme</vt:lpstr>
      <vt:lpstr>PowerPoint Presentation</vt:lpstr>
      <vt:lpstr>ABSTRACT</vt:lpstr>
      <vt:lpstr>INTRODUCTION</vt:lpstr>
      <vt:lpstr>INTRODUCTION</vt:lpstr>
      <vt:lpstr>    MOTIVATION </vt:lpstr>
      <vt:lpstr>LITERATURE SURVEY</vt:lpstr>
      <vt:lpstr>PowerPoint Presentation</vt:lpstr>
      <vt:lpstr>PowerPoint Presentation</vt:lpstr>
      <vt:lpstr>PowerPoint Presentation</vt:lpstr>
      <vt:lpstr>PowerPoint Presentation</vt:lpstr>
      <vt:lpstr>PowerPoint Presentation</vt:lpstr>
      <vt:lpstr>Challenges and limitations in existing system</vt:lpstr>
      <vt:lpstr>Objectives of the project</vt:lpstr>
      <vt:lpstr>Innovation idea of the project </vt:lpstr>
      <vt:lpstr>Scope and application of the project</vt:lpstr>
      <vt:lpstr>ARCHITECTURE DIAGRAM</vt:lpstr>
      <vt:lpstr>PowerPoint Presentation</vt:lpstr>
      <vt:lpstr>PROPOSED ALGORITHM</vt:lpstr>
      <vt:lpstr>    Haar Cascading   </vt:lpstr>
      <vt:lpstr>Preprocessing</vt:lpstr>
      <vt:lpstr>Convolution Neural Network</vt:lpstr>
      <vt:lpstr>Convolution Neural  Network</vt:lpstr>
      <vt:lpstr>        Mini-Xception</vt:lpstr>
      <vt:lpstr> MODULE DESCRIPTION</vt:lpstr>
      <vt:lpstr>PowerPoint Presentation</vt:lpstr>
      <vt:lpstr>PowerPoint Presentation</vt:lpstr>
      <vt:lpstr>PowerPoint Presentation</vt:lpstr>
      <vt:lpstr>UML DIAGRAM</vt:lpstr>
      <vt:lpstr>BLOCK DIAGRAM</vt:lpstr>
      <vt:lpstr>INPUT/OUTPUT</vt:lpstr>
      <vt:lpstr>LOSS &amp; ACCURACY GRAPHS</vt:lpstr>
      <vt:lpstr>PowerPoint Presentation</vt:lpstr>
      <vt:lpstr>REFERENCES</vt:lpstr>
      <vt:lpstr>PowerPoint Presentation</vt:lpstr>
      <vt:lpstr>PLAGIARISM</vt:lpstr>
      <vt:lpstr>STATUS OF PAPER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ppt</dc:title>
  <dc:creator>Venkat Krishna</dc:creator>
  <cp:lastModifiedBy>Himayanth V</cp:lastModifiedBy>
  <cp:revision>583</cp:revision>
  <dcterms:created xsi:type="dcterms:W3CDTF">2022-09-02T13:13:20Z</dcterms:created>
  <dcterms:modified xsi:type="dcterms:W3CDTF">2023-08-16T09:28:36Z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2022-09-02T00:00:00Z</vt:filetime>
  </property>
</Properties>
</file>