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204D4A-DE86-4E77-98C4-BDB9A42ED7FC}">
  <a:tblStyle styleId="{11204D4A-DE86-4E77-98C4-BDB9A42ED7F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22" Type="http://schemas.openxmlformats.org/officeDocument/2006/relationships/slide" Target="slides/slide16.xml"/><Relationship Id="rId44" Type="http://schemas.openxmlformats.org/officeDocument/2006/relationships/font" Target="fonts/Raleway-boldItalic.fntdata"/><Relationship Id="rId21" Type="http://schemas.openxmlformats.org/officeDocument/2006/relationships/slide" Target="slides/slide15.xml"/><Relationship Id="rId43" Type="http://schemas.openxmlformats.org/officeDocument/2006/relationships/font" Target="fonts/Raleway-italic.fntdata"/><Relationship Id="rId24" Type="http://schemas.openxmlformats.org/officeDocument/2006/relationships/slide" Target="slides/slide18.xml"/><Relationship Id="rId46" Type="http://schemas.openxmlformats.org/officeDocument/2006/relationships/font" Target="fonts/Lato-bold.fntdata"/><Relationship Id="rId23" Type="http://schemas.openxmlformats.org/officeDocument/2006/relationships/slide" Target="slides/slide17.xml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Lato-boldItalic.fntdata"/><Relationship Id="rId25" Type="http://schemas.openxmlformats.org/officeDocument/2006/relationships/slide" Target="slides/slide19.xml"/><Relationship Id="rId47" Type="http://schemas.openxmlformats.org/officeDocument/2006/relationships/font" Target="fonts/Lat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842cdbac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1842cdbac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11842cdbac8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842cdbac8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11842cdbac8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11842cdbac8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842cdbac8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11842cdbac8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g11842cdbac8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842cdbac8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11842cdbac8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11842cdbac8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842cdbac8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11842cdbac8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g11842cdbac8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p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7" name="Google Shape;417;p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p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4" name="Google Shape;434;p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78426" y="1334729"/>
            <a:ext cx="7978879" cy="159282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56304" y="2927553"/>
            <a:ext cx="8001000" cy="678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ABF8E"/>
              </a:buClr>
              <a:buSzPts val="2800"/>
              <a:buNone/>
              <a:defRPr b="0" i="0" sz="2800">
                <a:solidFill>
                  <a:srgbClr val="FABF8E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94" name="Google Shape;9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2825724" y="406537"/>
            <a:ext cx="5850164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2824316" y="1143000"/>
            <a:ext cx="5869857" cy="354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94069" y="298080"/>
            <a:ext cx="8259098" cy="7635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63714" y="1467465"/>
            <a:ext cx="8246100" cy="3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-6975" y="4920175"/>
            <a:ext cx="2847300" cy="22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United International University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2840325" y="4920175"/>
            <a:ext cx="3456300" cy="223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E57746"/>
                </a:solidFill>
                <a:latin typeface="Arial"/>
                <a:ea typeface="Arial"/>
                <a:cs typeface="Arial"/>
                <a:sym typeface="Arial"/>
              </a:rPr>
              <a:t>Department of CSE</a:t>
            </a:r>
            <a:endParaRPr b="1" i="0" sz="1000" u="none" cap="none" strike="noStrike">
              <a:solidFill>
                <a:srgbClr val="E577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6296700" y="4920175"/>
            <a:ext cx="2847300" cy="22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 A7, CSE4000B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525318" y="338013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522131" y="1670258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522131" y="2142655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5"/>
          <p:cNvSpPr txBox="1"/>
          <p:nvPr>
            <p:ph idx="3" type="body"/>
          </p:nvPr>
        </p:nvSpPr>
        <p:spPr>
          <a:xfrm>
            <a:off x="4557252" y="1670258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5"/>
          <p:cNvSpPr txBox="1"/>
          <p:nvPr>
            <p:ph idx="4" type="body"/>
          </p:nvPr>
        </p:nvSpPr>
        <p:spPr>
          <a:xfrm>
            <a:off x="4557252" y="2142655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9" name="Google Shape;59;p8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0" Type="http://schemas.openxmlformats.org/officeDocument/2006/relationships/hyperlink" Target="https://ieeexplore.ieee.org/document/9119071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link.springer.com/article/10.1007/s11119-020-09728-0" TargetMode="External"/><Relationship Id="rId4" Type="http://schemas.openxmlformats.org/officeDocument/2006/relationships/hyperlink" Target="https://link.springer.com/article/10.1007/s11119-018-09624-8" TargetMode="External"/><Relationship Id="rId9" Type="http://schemas.openxmlformats.org/officeDocument/2006/relationships/hyperlink" Target="https://ieeexplore.ieee.org/document/8784034" TargetMode="External"/><Relationship Id="rId5" Type="http://schemas.openxmlformats.org/officeDocument/2006/relationships/hyperlink" Target="https://ieeexplore.ieee.org/document/9317793" TargetMode="External"/><Relationship Id="rId6" Type="http://schemas.openxmlformats.org/officeDocument/2006/relationships/hyperlink" Target="https://ieeexplore.ieee.org/document/8982747" TargetMode="External"/><Relationship Id="rId7" Type="http://schemas.openxmlformats.org/officeDocument/2006/relationships/hyperlink" Target="https://ieeexplore.ieee.org/document/9187931" TargetMode="External"/><Relationship Id="rId8" Type="http://schemas.openxmlformats.org/officeDocument/2006/relationships/hyperlink" Target="https://ieeexplore.ieee.org/document/9187931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ctrTitle"/>
          </p:nvPr>
        </p:nvSpPr>
        <p:spPr>
          <a:xfrm>
            <a:off x="2324550" y="1244175"/>
            <a:ext cx="6714300" cy="1500300"/>
          </a:xfrm>
          <a:prstGeom prst="rect">
            <a:avLst/>
          </a:prstGeom>
          <a:solidFill>
            <a:srgbClr val="95373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000"/>
              <a:buFont typeface="Calibri"/>
              <a:buNone/>
            </a:pPr>
            <a:r>
              <a:rPr b="1" lang="en-US" sz="3000"/>
              <a:t>FARM MANAGEMENT INFORMATION SYSTEM (FMIS)</a:t>
            </a:r>
            <a:br>
              <a:rPr b="1" lang="en-US" sz="3000"/>
            </a:br>
            <a:endParaRPr sz="3700"/>
          </a:p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1163340" y="2245699"/>
            <a:ext cx="78756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BF8E"/>
              </a:buClr>
              <a:buSzPts val="2800"/>
              <a:buFont typeface="Arial"/>
              <a:buNone/>
            </a:pPr>
            <a:r>
              <a:rPr lang="en-US" sz="1900"/>
              <a:t>The Changing Face of Digital Agriculture</a:t>
            </a:r>
            <a:endParaRPr sz="1900"/>
          </a:p>
        </p:txBody>
      </p:sp>
      <p:sp>
        <p:nvSpPr>
          <p:cNvPr id="101" name="Google Shape;101;p14"/>
          <p:cNvSpPr txBox="1"/>
          <p:nvPr>
            <p:ph idx="1" type="subTitle"/>
          </p:nvPr>
        </p:nvSpPr>
        <p:spPr>
          <a:xfrm>
            <a:off x="7453550" y="3994800"/>
            <a:ext cx="1484400" cy="471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BF8E"/>
              </a:buClr>
              <a:buSzPts val="2590"/>
              <a:buNone/>
            </a:pPr>
            <a:r>
              <a:rPr b="1" lang="en-US" sz="2690"/>
              <a:t>FYDP - II</a:t>
            </a:r>
            <a:endParaRPr b="1" sz="2690"/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4163" y="182550"/>
            <a:ext cx="803812" cy="72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494069" y="298080"/>
            <a:ext cx="8259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463725" y="2328675"/>
            <a:ext cx="8246100" cy="228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rPr b="1" lang="en-US" sz="15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Journal title: </a:t>
            </a:r>
            <a:endParaRPr sz="2400"/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rPr b="1" lang="en-US" sz="15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Computer and Electronics in Agriculture</a:t>
            </a:r>
            <a:endParaRPr sz="2400"/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rPr b="1" lang="en-US" sz="15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Article title:</a:t>
            </a:r>
            <a:r>
              <a:rPr lang="en-US" sz="15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5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Conceptual model of a future farm management information system</a:t>
            </a:r>
            <a:endParaRPr sz="150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Our findings:</a:t>
            </a:r>
            <a:endParaRPr b="1" sz="150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F6128"/>
              </a:buClr>
              <a:buSzPts val="1500"/>
              <a:buFont typeface="Cambria"/>
              <a:buChar char="•"/>
            </a:pPr>
            <a:r>
              <a:rPr lang="en-US" sz="15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Definition of MIS and FMIS</a:t>
            </a:r>
            <a:endParaRPr sz="150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500"/>
              <a:buFont typeface="Cambria"/>
              <a:buChar char="•"/>
            </a:pPr>
            <a:r>
              <a:rPr lang="en-US" sz="15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Current situation and difficulties of Farm management</a:t>
            </a:r>
            <a:endParaRPr sz="150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463714" y="1539734"/>
            <a:ext cx="8246100" cy="667265"/>
          </a:xfrm>
          <a:prstGeom prst="rect">
            <a:avLst/>
          </a:prstGeom>
          <a:solidFill>
            <a:srgbClr val="DAE5F1"/>
          </a:solidFill>
          <a:ln>
            <a:noFill/>
          </a:ln>
          <a:effectLst>
            <a:reflection blurRad="0" dir="0" dist="0" endA="300" endPos="35000" kx="0" rotWithShape="0" algn="bl" stA="52000" stPos="0" sy="-100000" ky="0"/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Related research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494069" y="298080"/>
            <a:ext cx="8259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212" name="Google Shape;212;p24"/>
          <p:cNvSpPr txBox="1"/>
          <p:nvPr>
            <p:ph idx="12" type="sldNum"/>
          </p:nvPr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463725" y="2328675"/>
            <a:ext cx="8246100" cy="228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rPr b="1" lang="en-US" sz="13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Journal title: </a:t>
            </a:r>
            <a:endParaRPr sz="2200"/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rPr b="1" lang="en-US" sz="13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Computer and Electronics in Agriculture</a:t>
            </a:r>
            <a:endParaRPr sz="2200"/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rPr b="1" lang="en-US" sz="13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Article title:</a:t>
            </a:r>
            <a:r>
              <a:rPr lang="en-US" sz="13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3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Farm management information systems: Current situation and future perspectives</a:t>
            </a:r>
            <a:endParaRPr sz="130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Our findings:</a:t>
            </a:r>
            <a:endParaRPr b="1" sz="130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F6128"/>
              </a:buClr>
              <a:buSzPts val="1300"/>
              <a:buFont typeface="Cambria"/>
              <a:buChar char="•"/>
            </a:pPr>
            <a:r>
              <a:rPr lang="en-US" sz="13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Concept of different domains of farming such as finance, inventory, traceability, reporting etc</a:t>
            </a:r>
            <a:endParaRPr sz="130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300"/>
              <a:buFont typeface="Cambria"/>
              <a:buChar char="•"/>
            </a:pPr>
            <a:r>
              <a:rPr lang="en-US" sz="13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Concept of MIS with respect to farm operation management</a:t>
            </a:r>
            <a:endParaRPr sz="130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300"/>
              <a:buFont typeface="Cambria"/>
              <a:buChar char="•"/>
            </a:pPr>
            <a:r>
              <a:rPr lang="en-US" sz="13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Review of some commercial FMIS</a:t>
            </a:r>
            <a:endParaRPr sz="130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463714" y="1539734"/>
            <a:ext cx="8246100" cy="667265"/>
          </a:xfrm>
          <a:prstGeom prst="rect">
            <a:avLst/>
          </a:prstGeom>
          <a:solidFill>
            <a:srgbClr val="DAE5F1"/>
          </a:solidFill>
          <a:ln>
            <a:noFill/>
          </a:ln>
          <a:effectLst>
            <a:reflection blurRad="0" dir="0" dist="0" endA="300" endPos="35000" kx="0" rotWithShape="0" algn="bl" stA="52000" stPos="0" sy="-100000" ky="0"/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Related research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494069" y="298080"/>
            <a:ext cx="8259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221" name="Google Shape;221;p25"/>
          <p:cNvSpPr txBox="1"/>
          <p:nvPr>
            <p:ph idx="12" type="sldNum"/>
          </p:nvPr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463725" y="2328675"/>
            <a:ext cx="8164200" cy="2516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rPr b="1" lang="en-US" sz="19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Agrivi (www.agrivi.com):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rPr lang="en-US" sz="19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Some features of Agrivi: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rPr lang="en-US" sz="19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a. Management of activities such as finance,  inventory, workforce, resource etc.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rPr lang="en-US" sz="19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b. Analytics to monitor farm performance.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rPr lang="en-US" sz="19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c. Weather monitoring and pest detection.</a:t>
            </a:r>
            <a:endParaRPr/>
          </a:p>
        </p:txBody>
      </p:sp>
      <p:sp>
        <p:nvSpPr>
          <p:cNvPr id="223" name="Google Shape;223;p25"/>
          <p:cNvSpPr txBox="1"/>
          <p:nvPr/>
        </p:nvSpPr>
        <p:spPr>
          <a:xfrm>
            <a:off x="463714" y="1539734"/>
            <a:ext cx="8246100" cy="667265"/>
          </a:xfrm>
          <a:prstGeom prst="rect">
            <a:avLst/>
          </a:prstGeom>
          <a:solidFill>
            <a:srgbClr val="DAE5F1"/>
          </a:solidFill>
          <a:ln>
            <a:noFill/>
          </a:ln>
          <a:effectLst>
            <a:reflection blurRad="0" dir="0" dist="0" endA="300" endPos="35000" kx="0" rotWithShape="0" algn="bl" stA="52000" stPos="0" sy="-100000" ky="0"/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Similar 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494069" y="298080"/>
            <a:ext cx="8259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230" name="Google Shape;230;p26"/>
          <p:cNvSpPr txBox="1"/>
          <p:nvPr>
            <p:ph idx="12" type="sldNum"/>
          </p:nvPr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463725" y="2328675"/>
            <a:ext cx="4108200" cy="2363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rPr b="1" lang="en-US" sz="19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Granular (granular.ag):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rPr lang="en-US" sz="19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Some features of Granular: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rPr lang="en-US" sz="19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a. Pinpoint and fix production issues.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rPr lang="en-US" sz="19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b. 3-m satellite imagery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rPr lang="en-US" sz="19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c .Analyze profits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rPr lang="en-US" sz="19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d. Control inputs and inventory</a:t>
            </a:r>
            <a:endParaRPr/>
          </a:p>
        </p:txBody>
      </p:sp>
      <p:sp>
        <p:nvSpPr>
          <p:cNvPr id="232" name="Google Shape;232;p26"/>
          <p:cNvSpPr txBox="1"/>
          <p:nvPr/>
        </p:nvSpPr>
        <p:spPr>
          <a:xfrm>
            <a:off x="463714" y="1539734"/>
            <a:ext cx="8246100" cy="667265"/>
          </a:xfrm>
          <a:prstGeom prst="rect">
            <a:avLst/>
          </a:prstGeom>
          <a:solidFill>
            <a:srgbClr val="DAE5F1"/>
          </a:solidFill>
          <a:ln>
            <a:noFill/>
          </a:ln>
          <a:effectLst>
            <a:reflection blurRad="0" dir="0" dist="0" endA="300" endPos="35000" kx="0" rotWithShape="0" algn="bl" stA="52000" stPos="0" sy="-100000" ky="0"/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Similar 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4755050" y="2328675"/>
            <a:ext cx="3900600" cy="2363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90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e. Crop and field planning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900" u="none" cap="none" strike="noStrike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f. Mobile access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494069" y="298080"/>
            <a:ext cx="8259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GAP Analysis</a:t>
            </a:r>
            <a:endParaRPr/>
          </a:p>
        </p:txBody>
      </p:sp>
      <p:sp>
        <p:nvSpPr>
          <p:cNvPr id="240" name="Google Shape;240;p27"/>
          <p:cNvSpPr txBox="1"/>
          <p:nvPr>
            <p:ph idx="12" type="sldNum"/>
          </p:nvPr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27"/>
          <p:cNvSpPr txBox="1"/>
          <p:nvPr/>
        </p:nvSpPr>
        <p:spPr>
          <a:xfrm>
            <a:off x="652725" y="1815600"/>
            <a:ext cx="4562400" cy="3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2000"/>
              <a:buFont typeface="Raleway"/>
              <a:buChar char="➔"/>
            </a:pPr>
            <a:r>
              <a:rPr b="1" i="0" lang="en-US" sz="20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UI/UX</a:t>
            </a:r>
            <a:endParaRPr b="1" i="0" sz="2000" u="none" cap="none" strike="noStrike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2000"/>
              <a:buFont typeface="Raleway"/>
              <a:buChar char="➔"/>
            </a:pPr>
            <a:r>
              <a:rPr b="1" i="0" lang="en-US" sz="20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Local Language Support</a:t>
            </a:r>
            <a:endParaRPr b="1" i="0" sz="2000" u="none" cap="none" strike="noStrike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2000"/>
              <a:buFont typeface="Raleway"/>
              <a:buChar char="➔"/>
            </a:pPr>
            <a:r>
              <a:rPr b="1" i="0" lang="en-US" sz="20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Unit Converter Support</a:t>
            </a:r>
            <a:endParaRPr b="1" i="0" sz="2200" u="none" cap="none" strike="noStrike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2000"/>
              <a:buFont typeface="Raleway"/>
              <a:buChar char="➔"/>
            </a:pPr>
            <a:r>
              <a:rPr b="1" i="0" lang="en-US" sz="20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Glossary Support</a:t>
            </a:r>
            <a:endParaRPr b="1" i="0" sz="2000" u="none" cap="none" strike="noStrike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2" name="Google Shape;24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2275" y="1601742"/>
            <a:ext cx="3250807" cy="3250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idx="12" type="sldNum"/>
          </p:nvPr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28"/>
          <p:cNvSpPr txBox="1"/>
          <p:nvPr/>
        </p:nvSpPr>
        <p:spPr>
          <a:xfrm>
            <a:off x="3979325" y="451575"/>
            <a:ext cx="5298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Agricultural marketplace and blog platforms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 txBox="1"/>
          <p:nvPr/>
        </p:nvSpPr>
        <p:spPr>
          <a:xfrm>
            <a:off x="197400" y="1708100"/>
            <a:ext cx="43746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4F6128"/>
                </a:solidFill>
              </a:rPr>
              <a:t>CivilEats.com</a:t>
            </a:r>
            <a:r>
              <a:rPr lang="en-US"/>
              <a:t> - Independent, nonprofit digital news and commentary site about food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4F6128"/>
                </a:solidFill>
              </a:rPr>
              <a:t>ModernFarmer.com</a:t>
            </a:r>
            <a:r>
              <a:rPr b="1" lang="en-US" sz="1600">
                <a:solidFill>
                  <a:srgbClr val="494429"/>
                </a:solidFill>
              </a:rPr>
              <a:t> </a:t>
            </a:r>
            <a:r>
              <a:rPr lang="en-US"/>
              <a:t>- Modern Farmer is a site devoted to agriculture and food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4F6128"/>
                </a:solidFill>
              </a:rPr>
              <a:t>AgriFarming.in</a:t>
            </a:r>
            <a:r>
              <a:rPr lang="en-US"/>
              <a:t> - Site about information related to agriculture farming information, project reports and case studies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575" y="1586238"/>
            <a:ext cx="3938650" cy="3152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idx="12" type="sldNum"/>
          </p:nvPr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29"/>
          <p:cNvSpPr txBox="1"/>
          <p:nvPr/>
        </p:nvSpPr>
        <p:spPr>
          <a:xfrm>
            <a:off x="3979325" y="451575"/>
            <a:ext cx="5298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Agricultural marketplace and blog platforms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"/>
          <p:cNvSpPr txBox="1"/>
          <p:nvPr/>
        </p:nvSpPr>
        <p:spPr>
          <a:xfrm>
            <a:off x="197400" y="1708100"/>
            <a:ext cx="43746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4F6128"/>
                </a:solidFill>
              </a:rPr>
              <a:t>dtnpf.com </a:t>
            </a:r>
            <a:r>
              <a:rPr b="1" lang="en-US" sz="1700">
                <a:solidFill>
                  <a:srgbClr val="4F6128"/>
                </a:solidFill>
              </a:rPr>
              <a:t>- </a:t>
            </a:r>
            <a:r>
              <a:rPr lang="en-US">
                <a:solidFill>
                  <a:schemeClr val="dk1"/>
                </a:solidFill>
              </a:rPr>
              <a:t>site for a an agricultural magazine named progressive farmer, published 14 times a year by DTN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F612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F612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F6128"/>
                </a:solidFill>
              </a:rPr>
              <a:t>iFarmer.asia -</a:t>
            </a:r>
            <a:r>
              <a:rPr b="1" lang="en-US" sz="1700">
                <a:solidFill>
                  <a:srgbClr val="4F6128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A Bangladesh based platform. A technology company helping small-scale farmers and Agri Businesses to maximize their profit.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F612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F612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225" y="1650625"/>
            <a:ext cx="295275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494069" y="298080"/>
            <a:ext cx="8259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Benchmark Study based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on some similar platforms</a:t>
            </a:r>
            <a:endParaRPr/>
          </a:p>
        </p:txBody>
      </p:sp>
      <p:sp>
        <p:nvSpPr>
          <p:cNvPr id="267" name="Google Shape;267;p30"/>
          <p:cNvSpPr txBox="1"/>
          <p:nvPr>
            <p:ph idx="12" type="sldNum"/>
          </p:nvPr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68" name="Google Shape;268;p30"/>
          <p:cNvGraphicFramePr/>
          <p:nvPr/>
        </p:nvGraphicFramePr>
        <p:xfrm>
          <a:off x="717100" y="1725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{11204D4A-DE86-4E77-98C4-BDB9A42ED7FC}</a:tableStyleId>
              </a:tblPr>
              <a:tblGrid>
                <a:gridCol w="1859175"/>
                <a:gridCol w="1329800"/>
                <a:gridCol w="817950"/>
                <a:gridCol w="1456625"/>
                <a:gridCol w="2349400"/>
              </a:tblGrid>
              <a:tr h="43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351C75"/>
                          </a:solidFill>
                        </a:rPr>
                        <a:t>Platform</a:t>
                      </a:r>
                      <a:endParaRPr sz="1400" u="none" cap="none" strike="noStrike">
                        <a:solidFill>
                          <a:srgbClr val="351C7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351C75"/>
                          </a:solidFill>
                        </a:rPr>
                        <a:t>News &amp; Blog</a:t>
                      </a:r>
                      <a:endParaRPr sz="1400" u="none" cap="none" strike="noStrike">
                        <a:solidFill>
                          <a:srgbClr val="351C75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351C75"/>
                          </a:solidFill>
                        </a:rPr>
                        <a:t>Shop</a:t>
                      </a:r>
                      <a:endParaRPr sz="1400" u="none" cap="none" strike="noStrike">
                        <a:solidFill>
                          <a:srgbClr val="351C75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351C75"/>
                          </a:solidFill>
                        </a:rPr>
                        <a:t>Marketplace</a:t>
                      </a:r>
                      <a:endParaRPr sz="1400" u="none" cap="none" strike="noStrike">
                        <a:solidFill>
                          <a:srgbClr val="351C75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351C75"/>
                          </a:solidFill>
                        </a:rPr>
                        <a:t>Tech &amp; Financial Support</a:t>
                      </a:r>
                      <a:endParaRPr sz="1400" u="none" cap="none" strike="noStrike">
                        <a:solidFill>
                          <a:srgbClr val="351C75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en-US" sz="1400" u="none" cap="none" strike="noStrike">
                          <a:solidFill>
                            <a:srgbClr val="0C343D"/>
                          </a:solidFill>
                        </a:rPr>
                        <a:t>CivilEats.com</a:t>
                      </a:r>
                      <a:endParaRPr i="1" sz="1400" u="none" cap="none" strike="noStrike">
                        <a:solidFill>
                          <a:srgbClr val="0C343D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44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en-US" sz="1400" u="none" cap="none" strike="noStrike">
                          <a:solidFill>
                            <a:srgbClr val="0C343D"/>
                          </a:solidFill>
                        </a:rPr>
                        <a:t>ModernFarmer.com</a:t>
                      </a:r>
                      <a:endParaRPr i="1" sz="1400" u="none" cap="none" strike="noStrike">
                        <a:solidFill>
                          <a:srgbClr val="0C343D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43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en-US" sz="1400" u="none" cap="none" strike="noStrike">
                          <a:solidFill>
                            <a:srgbClr val="0C343D"/>
                          </a:solidFill>
                        </a:rPr>
                        <a:t>AgriFarming.in</a:t>
                      </a:r>
                      <a:endParaRPr i="1" sz="1400" u="none" cap="none" strike="noStrike">
                        <a:solidFill>
                          <a:srgbClr val="0C343D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</a:tr>
              <a:tr h="43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en-US" sz="1400" u="none" cap="none" strike="noStrike">
                          <a:solidFill>
                            <a:srgbClr val="0C343D"/>
                          </a:solidFill>
                        </a:rPr>
                        <a:t>dtnpf.com</a:t>
                      </a:r>
                      <a:endParaRPr i="1" sz="1400" u="none" cap="none" strike="noStrike">
                        <a:solidFill>
                          <a:srgbClr val="0C343D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3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en-US" sz="1400" u="none" cap="none" strike="noStrike">
                          <a:solidFill>
                            <a:srgbClr val="0C343D"/>
                          </a:solidFill>
                        </a:rPr>
                        <a:t>iFarmer.asia</a:t>
                      </a:r>
                      <a:endParaRPr i="1" sz="1400" u="none" cap="none" strike="noStrike">
                        <a:solidFill>
                          <a:srgbClr val="0C343D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3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en-US" sz="1400" u="none" cap="none" strike="noStrike">
                          <a:solidFill>
                            <a:srgbClr val="0C343D"/>
                          </a:solidFill>
                        </a:rPr>
                        <a:t>Atai-Research.org</a:t>
                      </a:r>
                      <a:endParaRPr i="1" sz="1400" u="none" cap="none" strike="noStrike">
                        <a:solidFill>
                          <a:srgbClr val="0C343D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title"/>
          </p:nvPr>
        </p:nvSpPr>
        <p:spPr>
          <a:xfrm>
            <a:off x="494069" y="298080"/>
            <a:ext cx="8259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Feature Implementation</a:t>
            </a:r>
            <a:endParaRPr/>
          </a:p>
        </p:txBody>
      </p:sp>
      <p:sp>
        <p:nvSpPr>
          <p:cNvPr id="275" name="Google Shape;275;p31"/>
          <p:cNvSpPr txBox="1"/>
          <p:nvPr>
            <p:ph idx="12" type="sldNum"/>
          </p:nvPr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31"/>
          <p:cNvSpPr txBox="1"/>
          <p:nvPr/>
        </p:nvSpPr>
        <p:spPr>
          <a:xfrm>
            <a:off x="260850" y="1542675"/>
            <a:ext cx="8622300" cy="3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B8C00"/>
                </a:solidFill>
                <a:latin typeface="Raleway"/>
                <a:ea typeface="Raleway"/>
                <a:cs typeface="Raleway"/>
                <a:sym typeface="Raleway"/>
              </a:rPr>
              <a:t>Our Features</a:t>
            </a:r>
            <a:endParaRPr b="0" i="0" sz="2400" u="none" cap="none" strike="noStrike">
              <a:solidFill>
                <a:srgbClr val="4F61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F6128"/>
                </a:solidFill>
                <a:latin typeface="Raleway"/>
                <a:ea typeface="Raleway"/>
                <a:cs typeface="Raleway"/>
                <a:sym typeface="Raleway"/>
              </a:rPr>
              <a:t>Article and Blog</a:t>
            </a:r>
            <a:endParaRPr b="1" i="0" sz="2400" u="none" cap="none" strike="noStrike">
              <a:solidFill>
                <a:srgbClr val="4F61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4F61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F6128"/>
                </a:solidFill>
                <a:latin typeface="Raleway"/>
                <a:ea typeface="Raleway"/>
                <a:cs typeface="Raleway"/>
                <a:sym typeface="Raleway"/>
              </a:rPr>
              <a:t>Farm product Marketplace</a:t>
            </a:r>
            <a:endParaRPr b="1" i="0" sz="2400" u="none" cap="none" strike="noStrike">
              <a:solidFill>
                <a:srgbClr val="4F61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rgbClr val="4F61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F6128"/>
                </a:solidFill>
                <a:latin typeface="Raleway"/>
                <a:ea typeface="Raleway"/>
                <a:cs typeface="Raleway"/>
                <a:sym typeface="Raleway"/>
              </a:rPr>
              <a:t>Farm Equipment and Seeds Marketplace</a:t>
            </a:r>
            <a:endParaRPr b="1" i="0" sz="2400" u="none" cap="none" strike="noStrike">
              <a:solidFill>
                <a:srgbClr val="4F612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F612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77" name="Google Shape;277;p31"/>
          <p:cNvPicPr preferRelativeResize="0"/>
          <p:nvPr/>
        </p:nvPicPr>
        <p:blipFill rotWithShape="1">
          <a:blip r:embed="rId3">
            <a:alphaModFix/>
          </a:blip>
          <a:srcRect b="0" l="19993" r="20000" t="0"/>
          <a:stretch/>
        </p:blipFill>
        <p:spPr>
          <a:xfrm>
            <a:off x="6769975" y="2112217"/>
            <a:ext cx="2212049" cy="2504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1353" y="1421225"/>
            <a:ext cx="2700275" cy="1929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type="title"/>
          </p:nvPr>
        </p:nvSpPr>
        <p:spPr>
          <a:xfrm>
            <a:off x="494069" y="298080"/>
            <a:ext cx="8259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Main Concept</a:t>
            </a:r>
            <a:endParaRPr/>
          </a:p>
        </p:txBody>
      </p:sp>
      <p:sp>
        <p:nvSpPr>
          <p:cNvPr id="285" name="Google Shape;285;p32"/>
          <p:cNvSpPr txBox="1"/>
          <p:nvPr>
            <p:ph idx="12" type="sldNum"/>
          </p:nvPr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32"/>
          <p:cNvSpPr txBox="1"/>
          <p:nvPr/>
        </p:nvSpPr>
        <p:spPr>
          <a:xfrm>
            <a:off x="535775" y="1480150"/>
            <a:ext cx="6628800" cy="3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Lato"/>
              <a:buAutoNum type="arabicPeriod"/>
            </a:pPr>
            <a:r>
              <a:rPr b="1" i="0" lang="en-US" sz="1800" u="none" cap="none" strike="noStrike">
                <a:solidFill>
                  <a:srgbClr val="0C343D"/>
                </a:solidFill>
                <a:latin typeface="Lato"/>
                <a:ea typeface="Lato"/>
                <a:cs typeface="Lato"/>
                <a:sym typeface="Lato"/>
              </a:rPr>
              <a:t>Website on Agricultural Blog and Marketplace</a:t>
            </a:r>
            <a:endParaRPr b="1" i="0" sz="18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Lato"/>
              <a:buAutoNum type="arabicPeriod"/>
            </a:pPr>
            <a:r>
              <a:rPr b="1" i="0" lang="en-US" sz="1800" u="none" cap="none" strike="noStrike">
                <a:solidFill>
                  <a:srgbClr val="0C343D"/>
                </a:solidFill>
                <a:latin typeface="Lato"/>
                <a:ea typeface="Lato"/>
                <a:cs typeface="Lato"/>
                <a:sym typeface="Lato"/>
              </a:rPr>
              <a:t>Three types of Main Users. </a:t>
            </a:r>
            <a:endParaRPr b="1" i="0" sz="17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C343D"/>
                </a:solidFill>
                <a:latin typeface="Lato"/>
                <a:ea typeface="Lato"/>
                <a:cs typeface="Lato"/>
                <a:sym typeface="Lato"/>
              </a:rPr>
              <a:t>a.  Farmer  b. Consumer  c. Contractor</a:t>
            </a:r>
            <a:endParaRPr b="1" i="0" sz="18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Lato"/>
              <a:buAutoNum type="arabicPeriod"/>
            </a:pPr>
            <a:r>
              <a:rPr b="1" i="0" lang="en-US" sz="1800" u="none" cap="none" strike="noStrike">
                <a:solidFill>
                  <a:srgbClr val="0C343D"/>
                </a:solidFill>
                <a:latin typeface="Lato"/>
                <a:ea typeface="Lato"/>
                <a:cs typeface="Lato"/>
                <a:sym typeface="Lato"/>
              </a:rPr>
              <a:t>Farmers will post about their farm products</a:t>
            </a:r>
            <a:endParaRPr b="1" i="0" sz="18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Lato"/>
              <a:buAutoNum type="arabicPeriod"/>
            </a:pPr>
            <a:r>
              <a:rPr b="1" i="0" lang="en-US" sz="1800" u="none" cap="none" strike="noStrike">
                <a:solidFill>
                  <a:srgbClr val="0C343D"/>
                </a:solidFill>
                <a:latin typeface="Lato"/>
                <a:ea typeface="Lato"/>
                <a:cs typeface="Lato"/>
                <a:sym typeface="Lato"/>
              </a:rPr>
              <a:t>Consumers will buy from farmers</a:t>
            </a:r>
            <a:endParaRPr b="1" i="0" sz="18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Lato"/>
              <a:buAutoNum type="arabicPeriod"/>
            </a:pPr>
            <a:r>
              <a:rPr b="1" i="0" lang="en-US" sz="1800" u="none" cap="none" strike="noStrike">
                <a:solidFill>
                  <a:srgbClr val="0C343D"/>
                </a:solidFill>
                <a:latin typeface="Lato"/>
                <a:ea typeface="Lato"/>
                <a:cs typeface="Lato"/>
                <a:sym typeface="Lato"/>
              </a:rPr>
              <a:t>Contractors will sell equipments and seeds to farmers</a:t>
            </a:r>
            <a:endParaRPr b="1" i="0" sz="18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Font typeface="Lato"/>
              <a:buAutoNum type="arabicPeriod"/>
            </a:pPr>
            <a:r>
              <a:rPr b="1" i="0" lang="en-US" sz="1800" u="none" cap="none" strike="noStrike">
                <a:solidFill>
                  <a:srgbClr val="0C343D"/>
                </a:solidFill>
                <a:latin typeface="Lato"/>
                <a:ea typeface="Lato"/>
                <a:cs typeface="Lato"/>
                <a:sym typeface="Lato"/>
              </a:rPr>
              <a:t>Tips and tricks related to farming and farm products will also be there.</a:t>
            </a:r>
            <a:endParaRPr b="1" i="0" sz="18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7" name="Google Shape;287;p32"/>
          <p:cNvPicPr preferRelativeResize="0"/>
          <p:nvPr/>
        </p:nvPicPr>
        <p:blipFill rotWithShape="1">
          <a:blip r:embed="rId3">
            <a:alphaModFix/>
          </a:blip>
          <a:srcRect b="0" l="11680" r="11673" t="0"/>
          <a:stretch/>
        </p:blipFill>
        <p:spPr>
          <a:xfrm>
            <a:off x="7370526" y="2256450"/>
            <a:ext cx="1572274" cy="205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3211325" y="1471950"/>
            <a:ext cx="5185800" cy="21996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355304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1" i="0" lang="en-US" sz="215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RAFSAN JANI RATUL</a:t>
            </a:r>
            <a:r>
              <a:rPr b="0" i="0" lang="en-US" sz="215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- 011161113</a:t>
            </a:r>
            <a:endParaRPr b="0" i="0" sz="2155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04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1" i="0" lang="en-US" sz="215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HIMEL MAZUMDER</a:t>
            </a:r>
            <a:r>
              <a:rPr b="0" i="0" lang="en-US" sz="215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- 011161045</a:t>
            </a:r>
            <a:endParaRPr b="0" i="0" sz="2155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04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1" i="0" lang="en-US" sz="215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SALMAN IBN ARSHAD</a:t>
            </a:r>
            <a:r>
              <a:rPr b="0" i="0" lang="en-US" sz="215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- 011162131</a:t>
            </a:r>
            <a:endParaRPr b="0" i="0" sz="2155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304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1" i="0" lang="en-US" sz="215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KAZI FARIHA FERDOWS</a:t>
            </a:r>
            <a:r>
              <a:rPr b="0" i="0" lang="en-US" sz="215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- 011153060</a:t>
            </a:r>
            <a:endParaRPr b="0" i="0" sz="2155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2418850" y="847475"/>
            <a:ext cx="3165000" cy="631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CONTRIBUTORS:</a:t>
            </a:r>
            <a:endParaRPr b="1" i="0" sz="2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6446325" y="4035125"/>
            <a:ext cx="2571900" cy="8994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5"/>
              <a:buFont typeface="Arial"/>
              <a:buNone/>
            </a:pPr>
            <a:r>
              <a:rPr b="1" i="0" lang="en-US" sz="99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Supervisor: </a:t>
            </a:r>
            <a:endParaRPr b="1" i="0" sz="995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95"/>
              <a:buFont typeface="Arial"/>
              <a:buNone/>
            </a:pPr>
            <a:r>
              <a:rPr b="1" i="0" lang="en-US" sz="129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Mr. Suman Ahmmed</a:t>
            </a:r>
            <a:endParaRPr b="1" i="0" sz="1295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5"/>
              <a:buFont typeface="Arial"/>
              <a:buNone/>
            </a:pPr>
            <a:r>
              <a:rPr b="1" i="0" lang="en-US" sz="69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Assistant Professor, Dept. Of CSE, UIU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3092300" y="4035125"/>
            <a:ext cx="2187600" cy="8994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5"/>
              <a:buFont typeface="Arial"/>
              <a:buNone/>
            </a:pPr>
            <a:r>
              <a:rPr b="1" i="0" lang="en-US" sz="99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Course Teacher:</a:t>
            </a:r>
            <a:endParaRPr b="1" i="0" sz="995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95"/>
              <a:buFont typeface="Arial"/>
              <a:buNone/>
            </a:pPr>
            <a:r>
              <a:rPr b="1" i="0" lang="en-US" sz="99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29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Dr. Md. Motaharul Islam</a:t>
            </a:r>
            <a:endParaRPr b="1" i="0" sz="1295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5"/>
              <a:buFont typeface="Arial"/>
              <a:buNone/>
            </a:pPr>
            <a:r>
              <a:rPr b="1" i="0" lang="en-US" sz="69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Professor, Dept. Of CSE, UIU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4163" y="182550"/>
            <a:ext cx="803812" cy="72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</p:pic>
      <p:sp>
        <p:nvSpPr>
          <p:cNvPr id="112" name="Google Shape;112;p15"/>
          <p:cNvSpPr txBox="1"/>
          <p:nvPr/>
        </p:nvSpPr>
        <p:spPr>
          <a:xfrm>
            <a:off x="4114500" y="3431588"/>
            <a:ext cx="3510000" cy="585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 A7, CSE 4000B</a:t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>
            <p:ph type="title"/>
          </p:nvPr>
        </p:nvSpPr>
        <p:spPr>
          <a:xfrm>
            <a:off x="494069" y="298080"/>
            <a:ext cx="8259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Project Design</a:t>
            </a:r>
            <a:endParaRPr/>
          </a:p>
        </p:txBody>
      </p:sp>
      <p:sp>
        <p:nvSpPr>
          <p:cNvPr id="294" name="Google Shape;294;p33"/>
          <p:cNvSpPr txBox="1"/>
          <p:nvPr>
            <p:ph idx="12" type="sldNum"/>
          </p:nvPr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33"/>
          <p:cNvSpPr txBox="1"/>
          <p:nvPr/>
        </p:nvSpPr>
        <p:spPr>
          <a:xfrm>
            <a:off x="324325" y="1499950"/>
            <a:ext cx="37206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Functional Requirements</a:t>
            </a:r>
            <a:endParaRPr b="1" i="0" sz="1900" u="none" cap="none" strike="noStrike">
              <a:solidFill>
                <a:srgbClr val="7575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6" name="Google Shape;296;p33"/>
          <p:cNvSpPr txBox="1"/>
          <p:nvPr/>
        </p:nvSpPr>
        <p:spPr>
          <a:xfrm>
            <a:off x="324325" y="2065238"/>
            <a:ext cx="3883200" cy="27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➔"/>
            </a:pPr>
            <a:r>
              <a:rPr b="1" i="0" lang="en-US" sz="14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Log in, Log out &amp; Registration with Email Verification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➔"/>
            </a:pPr>
            <a:r>
              <a:rPr b="1" i="0" lang="en-US" sz="14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Account Type  and Account Dashboard</a:t>
            </a:r>
            <a:endParaRPr b="1" i="0" sz="1400" u="none" cap="none" strike="noStrike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➔"/>
            </a:pPr>
            <a:r>
              <a:rPr b="1" i="0" lang="en-US" sz="14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Posting, Post Format &amp; Post Sorting</a:t>
            </a:r>
            <a:endParaRPr b="1" i="0" sz="1400" u="none" cap="none" strike="noStrike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➔"/>
            </a:pPr>
            <a:r>
              <a:rPr b="1" i="0" lang="en-US" sz="14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Post Comment</a:t>
            </a:r>
            <a:endParaRPr b="1" i="0" sz="1400" u="none" cap="none" strike="noStrike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➔"/>
            </a:pPr>
            <a:r>
              <a:rPr b="1" i="0" lang="en-US" sz="14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Post Rating, Reporting and Bookmarking</a:t>
            </a:r>
            <a:endParaRPr b="1" i="0" sz="1400" u="none" cap="none" strike="noStrike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➔"/>
            </a:pPr>
            <a:r>
              <a:rPr b="1" i="0" lang="en-US" sz="14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Post Updating and Removing</a:t>
            </a:r>
            <a:endParaRPr b="1" i="0" sz="1400" u="none" cap="none" strike="noStrike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➔"/>
            </a:pPr>
            <a:r>
              <a:rPr b="1" i="0" lang="en-US" sz="14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Admin Control </a:t>
            </a:r>
            <a:endParaRPr b="1" i="0" sz="1400" u="none" cap="none" strike="noStrike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➔"/>
            </a:pPr>
            <a:r>
              <a:rPr b="1" i="0" lang="en-US" sz="14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Account Removal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779450" y="1499950"/>
            <a:ext cx="38832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57575"/>
                </a:solidFill>
                <a:latin typeface="Raleway"/>
                <a:ea typeface="Raleway"/>
                <a:cs typeface="Raleway"/>
                <a:sym typeface="Raleway"/>
              </a:rPr>
              <a:t>Non-Functional Requirements</a:t>
            </a:r>
            <a:endParaRPr b="1" i="0" sz="2000" u="none" cap="none" strike="noStrike">
              <a:solidFill>
                <a:srgbClr val="7575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781400" y="2262625"/>
            <a:ext cx="3879300" cy="3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➔"/>
            </a:pPr>
            <a:r>
              <a:rPr b="1" i="0" lang="en-US" sz="14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Security</a:t>
            </a:r>
            <a:endParaRPr b="0" i="0" sz="1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➔"/>
            </a:pPr>
            <a:r>
              <a:rPr b="1" i="0" lang="en-US" sz="14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Localization</a:t>
            </a:r>
            <a:endParaRPr b="1" i="0" sz="1400" u="none" cap="none" strike="noStrike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➔"/>
            </a:pPr>
            <a:r>
              <a:rPr b="1" i="0" lang="en-US" sz="14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Usability</a:t>
            </a:r>
            <a:endParaRPr b="1" i="0" sz="1400" u="none" cap="none" strike="noStrike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➔"/>
            </a:pPr>
            <a:r>
              <a:rPr b="1" i="0" lang="en-US" sz="14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Capacity</a:t>
            </a:r>
            <a:endParaRPr b="1" i="0" sz="1400" u="none" cap="none" strike="noStrike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46524"/>
              </a:buClr>
              <a:buSzPts val="1400"/>
              <a:buFont typeface="Raleway"/>
              <a:buChar char="➔"/>
            </a:pPr>
            <a:r>
              <a:rPr b="1" i="0" lang="en-US" sz="14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Compatibility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1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type="title"/>
          </p:nvPr>
        </p:nvSpPr>
        <p:spPr>
          <a:xfrm>
            <a:off x="494069" y="298080"/>
            <a:ext cx="8259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900"/>
              <a:t>Complex Engineering Problem</a:t>
            </a:r>
            <a:endParaRPr sz="2900"/>
          </a:p>
        </p:txBody>
      </p:sp>
      <p:sp>
        <p:nvSpPr>
          <p:cNvPr id="305" name="Google Shape;305;p34"/>
          <p:cNvSpPr txBox="1"/>
          <p:nvPr>
            <p:ph idx="12" type="sldNum"/>
          </p:nvPr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p34"/>
          <p:cNvSpPr txBox="1"/>
          <p:nvPr/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46" y="1563710"/>
            <a:ext cx="7858094" cy="3258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>
            <p:ph type="title"/>
          </p:nvPr>
        </p:nvSpPr>
        <p:spPr>
          <a:xfrm>
            <a:off x="494069" y="298080"/>
            <a:ext cx="8259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900"/>
              <a:t>Complex Engineering Problem</a:t>
            </a:r>
            <a:endParaRPr sz="2900"/>
          </a:p>
        </p:txBody>
      </p:sp>
      <p:sp>
        <p:nvSpPr>
          <p:cNvPr id="314" name="Google Shape;314;p35"/>
          <p:cNvSpPr txBox="1"/>
          <p:nvPr>
            <p:ph idx="12" type="sldNum"/>
          </p:nvPr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p35"/>
          <p:cNvSpPr txBox="1"/>
          <p:nvPr/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39755"/>
            <a:ext cx="9143999" cy="23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>
            <p:ph type="title"/>
          </p:nvPr>
        </p:nvSpPr>
        <p:spPr>
          <a:xfrm>
            <a:off x="494069" y="298080"/>
            <a:ext cx="8259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900"/>
              <a:t>Engineering Activities</a:t>
            </a:r>
            <a:endParaRPr sz="2900"/>
          </a:p>
        </p:txBody>
      </p:sp>
      <p:sp>
        <p:nvSpPr>
          <p:cNvPr id="323" name="Google Shape;323;p36"/>
          <p:cNvSpPr txBox="1"/>
          <p:nvPr>
            <p:ph idx="12" type="sldNum"/>
          </p:nvPr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36"/>
          <p:cNvSpPr txBox="1"/>
          <p:nvPr/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96" y="1824511"/>
            <a:ext cx="8991404" cy="2736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/>
          <p:nvPr>
            <p:ph type="title"/>
          </p:nvPr>
        </p:nvSpPr>
        <p:spPr>
          <a:xfrm>
            <a:off x="494069" y="298080"/>
            <a:ext cx="8259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Project Management</a:t>
            </a:r>
            <a:endParaRPr/>
          </a:p>
        </p:txBody>
      </p:sp>
      <p:sp>
        <p:nvSpPr>
          <p:cNvPr id="332" name="Google Shape;332;p37"/>
          <p:cNvSpPr txBox="1"/>
          <p:nvPr>
            <p:ph idx="1" type="body"/>
          </p:nvPr>
        </p:nvSpPr>
        <p:spPr>
          <a:xfrm>
            <a:off x="463714" y="1467465"/>
            <a:ext cx="8246100" cy="3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1" lang="en-US" sz="2000">
                <a:solidFill>
                  <a:srgbClr val="4F6128"/>
                </a:solidFill>
              </a:rPr>
              <a:t>Project Plan and Task Allocation:</a:t>
            </a:r>
            <a:endParaRPr b="1" sz="2000">
              <a:solidFill>
                <a:srgbClr val="4F6128"/>
              </a:solidFill>
            </a:endParaRPr>
          </a:p>
        </p:txBody>
      </p:sp>
      <p:sp>
        <p:nvSpPr>
          <p:cNvPr id="333" name="Google Shape;333;p37"/>
          <p:cNvSpPr txBox="1"/>
          <p:nvPr>
            <p:ph idx="12" type="sldNum"/>
          </p:nvPr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4" name="Google Shape;33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7875" y="1571225"/>
            <a:ext cx="4814924" cy="31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7"/>
          <p:cNvSpPr txBox="1"/>
          <p:nvPr/>
        </p:nvSpPr>
        <p:spPr>
          <a:xfrm>
            <a:off x="494075" y="2156100"/>
            <a:ext cx="3731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JIRA -</a:t>
            </a:r>
            <a:r>
              <a:rPr b="0" i="0" lang="en-US" sz="180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An agile Project Management Tool</a:t>
            </a:r>
            <a:endParaRPr b="0" i="0" sz="1800" u="none" cap="none" strike="noStrik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/>
          <p:nvPr>
            <p:ph type="title"/>
          </p:nvPr>
        </p:nvSpPr>
        <p:spPr>
          <a:xfrm>
            <a:off x="494069" y="298080"/>
            <a:ext cx="8259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4"/>
              <a:buFont typeface="Arial"/>
              <a:buNone/>
            </a:pPr>
            <a:r>
              <a:rPr lang="en-US"/>
              <a:t>Environment &amp;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Implementation Tool</a:t>
            </a:r>
            <a:endParaRPr/>
          </a:p>
        </p:txBody>
      </p:sp>
      <p:sp>
        <p:nvSpPr>
          <p:cNvPr id="342" name="Google Shape;342;p38"/>
          <p:cNvSpPr txBox="1"/>
          <p:nvPr>
            <p:ph idx="12" type="sldNum"/>
          </p:nvPr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38"/>
          <p:cNvSpPr txBox="1"/>
          <p:nvPr/>
        </p:nvSpPr>
        <p:spPr>
          <a:xfrm>
            <a:off x="265500" y="1645150"/>
            <a:ext cx="36276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4F6128"/>
                </a:solidFill>
                <a:latin typeface="Lato"/>
                <a:ea typeface="Lato"/>
                <a:cs typeface="Lato"/>
                <a:sym typeface="Lato"/>
              </a:rPr>
              <a:t>Development: </a:t>
            </a:r>
            <a:endParaRPr b="1" i="0" sz="2400" u="none" cap="none" strike="noStrike">
              <a:solidFill>
                <a:srgbClr val="4F612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p38"/>
          <p:cNvSpPr txBox="1"/>
          <p:nvPr/>
        </p:nvSpPr>
        <p:spPr>
          <a:xfrm>
            <a:off x="265500" y="2248050"/>
            <a:ext cx="4223100" cy="21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C343D"/>
                </a:solidFill>
                <a:latin typeface="Lato"/>
                <a:ea typeface="Lato"/>
                <a:cs typeface="Lato"/>
                <a:sym typeface="Lato"/>
              </a:rPr>
              <a:t>Front End:</a:t>
            </a:r>
            <a:endParaRPr b="1" i="0" sz="16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     HTML, CSS, JavaScript</a:t>
            </a:r>
            <a:endParaRPr b="0" i="0" sz="1500" u="none" cap="none" strike="noStrike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C343D"/>
                </a:solidFill>
                <a:latin typeface="Lato"/>
                <a:ea typeface="Lato"/>
                <a:cs typeface="Lato"/>
                <a:sym typeface="Lato"/>
              </a:rPr>
              <a:t>Front End Framework: </a:t>
            </a:r>
            <a:endParaRPr b="1" i="0" sz="16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     Bootstrap and React JS</a:t>
            </a:r>
            <a:endParaRPr b="0" i="0" sz="1500" u="none" cap="none" strike="noStrike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5" name="Google Shape;345;p38"/>
          <p:cNvPicPr preferRelativeResize="0"/>
          <p:nvPr/>
        </p:nvPicPr>
        <p:blipFill rotWithShape="1">
          <a:blip r:embed="rId3">
            <a:alphaModFix/>
          </a:blip>
          <a:srcRect b="0" l="16031" r="16038" t="0"/>
          <a:stretch/>
        </p:blipFill>
        <p:spPr>
          <a:xfrm>
            <a:off x="4312375" y="1442275"/>
            <a:ext cx="4831625" cy="344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/>
          <p:nvPr>
            <p:ph type="title"/>
          </p:nvPr>
        </p:nvSpPr>
        <p:spPr>
          <a:xfrm>
            <a:off x="494069" y="298080"/>
            <a:ext cx="8259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Environment &amp;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Implementation Tool</a:t>
            </a:r>
            <a:endParaRPr/>
          </a:p>
        </p:txBody>
      </p:sp>
      <p:sp>
        <p:nvSpPr>
          <p:cNvPr id="352" name="Google Shape;352;p39"/>
          <p:cNvSpPr txBox="1"/>
          <p:nvPr>
            <p:ph idx="12" type="sldNum"/>
          </p:nvPr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3" name="Google Shape;353;p39"/>
          <p:cNvSpPr txBox="1"/>
          <p:nvPr/>
        </p:nvSpPr>
        <p:spPr>
          <a:xfrm>
            <a:off x="265500" y="1645150"/>
            <a:ext cx="36276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4F6128"/>
                </a:solidFill>
                <a:latin typeface="Lato"/>
                <a:ea typeface="Lato"/>
                <a:cs typeface="Lato"/>
                <a:sym typeface="Lato"/>
              </a:rPr>
              <a:t>Development: </a:t>
            </a:r>
            <a:endParaRPr b="1" i="0" sz="2400" u="none" cap="none" strike="noStrike">
              <a:solidFill>
                <a:srgbClr val="4F612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265500" y="2248050"/>
            <a:ext cx="4223100" cy="21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0C343D"/>
                </a:solidFill>
                <a:latin typeface="Lato"/>
                <a:ea typeface="Lato"/>
                <a:cs typeface="Lato"/>
                <a:sym typeface="Lato"/>
              </a:rPr>
              <a:t>Back End:</a:t>
            </a:r>
            <a:endParaRPr b="1" i="0" sz="16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JavaScript</a:t>
            </a:r>
            <a:endParaRPr b="0" i="0" sz="1500" u="none" cap="none" strike="noStrike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0C343D"/>
                </a:solidFill>
                <a:latin typeface="Lato"/>
                <a:ea typeface="Lato"/>
                <a:cs typeface="Lato"/>
                <a:sym typeface="Lato"/>
              </a:rPr>
              <a:t>Back End Framework: </a:t>
            </a:r>
            <a:endParaRPr b="1" i="0" sz="16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Node JS</a:t>
            </a:r>
            <a:endParaRPr b="1" i="0" sz="16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5" name="Google Shape;355;p39"/>
          <p:cNvPicPr preferRelativeResize="0"/>
          <p:nvPr/>
        </p:nvPicPr>
        <p:blipFill rotWithShape="1">
          <a:blip r:embed="rId3">
            <a:alphaModFix/>
          </a:blip>
          <a:srcRect b="5790" l="0" r="0" t="5783"/>
          <a:stretch/>
        </p:blipFill>
        <p:spPr>
          <a:xfrm>
            <a:off x="4488600" y="1456700"/>
            <a:ext cx="4655276" cy="343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/>
          <p:nvPr>
            <p:ph type="title"/>
          </p:nvPr>
        </p:nvSpPr>
        <p:spPr>
          <a:xfrm>
            <a:off x="494069" y="298080"/>
            <a:ext cx="8259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Environment &amp;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Implementation Tool</a:t>
            </a:r>
            <a:endParaRPr/>
          </a:p>
        </p:txBody>
      </p:sp>
      <p:sp>
        <p:nvSpPr>
          <p:cNvPr id="362" name="Google Shape;362;p40"/>
          <p:cNvSpPr txBox="1"/>
          <p:nvPr>
            <p:ph idx="12" type="sldNum"/>
          </p:nvPr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3" name="Google Shape;363;p40"/>
          <p:cNvSpPr txBox="1"/>
          <p:nvPr/>
        </p:nvSpPr>
        <p:spPr>
          <a:xfrm>
            <a:off x="265500" y="1645150"/>
            <a:ext cx="36276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4F6128"/>
                </a:solidFill>
                <a:latin typeface="Lato"/>
                <a:ea typeface="Lato"/>
                <a:cs typeface="Lato"/>
                <a:sym typeface="Lato"/>
              </a:rPr>
              <a:t>Database and Others: </a:t>
            </a:r>
            <a:endParaRPr b="1" i="0" sz="2400" u="none" cap="none" strike="noStrike">
              <a:solidFill>
                <a:srgbClr val="4F612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265500" y="2233625"/>
            <a:ext cx="4223100" cy="30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C343D"/>
                </a:solidFill>
                <a:latin typeface="Lato"/>
                <a:ea typeface="Lato"/>
                <a:cs typeface="Lato"/>
                <a:sym typeface="Lato"/>
              </a:rPr>
              <a:t>Database:</a:t>
            </a:r>
            <a:endParaRPr b="1" i="0" sz="16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MongoDB &amp; Firebase</a:t>
            </a:r>
            <a:endParaRPr b="0" i="0" sz="1500" u="none" cap="none" strike="noStrike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C343D"/>
                </a:solidFill>
                <a:latin typeface="Lato"/>
                <a:ea typeface="Lato"/>
                <a:cs typeface="Lato"/>
                <a:sym typeface="Lato"/>
              </a:rPr>
              <a:t>Design Guideline: </a:t>
            </a:r>
            <a:endParaRPr b="1" i="0" sz="16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Material UI</a:t>
            </a:r>
            <a:endParaRPr b="0" i="0" sz="1500" u="none" cap="none" strike="noStrike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C343D"/>
                </a:solidFill>
                <a:latin typeface="Lato"/>
                <a:ea typeface="Lato"/>
                <a:cs typeface="Lato"/>
                <a:sym typeface="Lato"/>
              </a:rPr>
              <a:t>Design Tool:</a:t>
            </a:r>
            <a:endParaRPr b="1" i="0" sz="16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Figma</a:t>
            </a:r>
            <a:endParaRPr b="1" i="0" sz="16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5" name="Google Shape;365;p40"/>
          <p:cNvPicPr preferRelativeResize="0"/>
          <p:nvPr/>
        </p:nvPicPr>
        <p:blipFill rotWithShape="1">
          <a:blip r:embed="rId3">
            <a:alphaModFix/>
          </a:blip>
          <a:srcRect b="0" l="19832" r="19826" t="0"/>
          <a:stretch/>
        </p:blipFill>
        <p:spPr>
          <a:xfrm>
            <a:off x="4488600" y="1427850"/>
            <a:ext cx="4655274" cy="346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 txBox="1"/>
          <p:nvPr>
            <p:ph type="title"/>
          </p:nvPr>
        </p:nvSpPr>
        <p:spPr>
          <a:xfrm>
            <a:off x="494069" y="298080"/>
            <a:ext cx="8259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Environment &amp;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Implementation Tool</a:t>
            </a:r>
            <a:endParaRPr/>
          </a:p>
        </p:txBody>
      </p:sp>
      <p:sp>
        <p:nvSpPr>
          <p:cNvPr id="372" name="Google Shape;372;p41"/>
          <p:cNvSpPr txBox="1"/>
          <p:nvPr>
            <p:ph idx="12" type="sldNum"/>
          </p:nvPr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3" name="Google Shape;373;p41"/>
          <p:cNvSpPr txBox="1"/>
          <p:nvPr/>
        </p:nvSpPr>
        <p:spPr>
          <a:xfrm>
            <a:off x="152100" y="1645150"/>
            <a:ext cx="36276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F6128"/>
                </a:solidFill>
                <a:latin typeface="Lato"/>
                <a:ea typeface="Lato"/>
                <a:cs typeface="Lato"/>
                <a:sym typeface="Lato"/>
              </a:rPr>
              <a:t>Server OS</a:t>
            </a:r>
            <a:endParaRPr b="1" i="0" sz="2000" u="none" cap="none" strike="noStrike">
              <a:solidFill>
                <a:srgbClr val="4F612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41"/>
          <p:cNvSpPr txBox="1"/>
          <p:nvPr/>
        </p:nvSpPr>
        <p:spPr>
          <a:xfrm>
            <a:off x="265500" y="2248050"/>
            <a:ext cx="42231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C343D"/>
                </a:solidFill>
                <a:latin typeface="Lato"/>
                <a:ea typeface="Lato"/>
                <a:cs typeface="Lato"/>
                <a:sym typeface="Lato"/>
              </a:rPr>
              <a:t>Cloud Linux (Shared Hosting)</a:t>
            </a:r>
            <a:endParaRPr b="1" i="0" sz="16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p41"/>
          <p:cNvSpPr txBox="1"/>
          <p:nvPr/>
        </p:nvSpPr>
        <p:spPr>
          <a:xfrm>
            <a:off x="152100" y="2978500"/>
            <a:ext cx="4449900" cy="9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4F6128"/>
                </a:solidFill>
                <a:latin typeface="Lato"/>
                <a:ea typeface="Lato"/>
                <a:cs typeface="Lato"/>
                <a:sym typeface="Lato"/>
              </a:rPr>
              <a:t>Integrated Development Environment</a:t>
            </a:r>
            <a:endParaRPr b="1" i="0" sz="1900" u="none" cap="none" strike="noStrike">
              <a:solidFill>
                <a:srgbClr val="4F612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41"/>
          <p:cNvSpPr txBox="1"/>
          <p:nvPr/>
        </p:nvSpPr>
        <p:spPr>
          <a:xfrm>
            <a:off x="265500" y="3581400"/>
            <a:ext cx="42231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C343D"/>
                </a:solidFill>
                <a:latin typeface="Lato"/>
                <a:ea typeface="Lato"/>
                <a:cs typeface="Lato"/>
                <a:sym typeface="Lato"/>
              </a:rPr>
              <a:t>VS Code</a:t>
            </a:r>
            <a:endParaRPr b="1" i="0" sz="16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C343D"/>
                </a:solidFill>
                <a:latin typeface="Lato"/>
                <a:ea typeface="Lato"/>
                <a:cs typeface="Lato"/>
                <a:sym typeface="Lato"/>
              </a:rPr>
              <a:t>WebStrom</a:t>
            </a:r>
            <a:endParaRPr b="1" i="0" sz="16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7" name="Google Shape;377;p41"/>
          <p:cNvPicPr preferRelativeResize="0"/>
          <p:nvPr/>
        </p:nvPicPr>
        <p:blipFill rotWithShape="1">
          <a:blip r:embed="rId3">
            <a:alphaModFix/>
          </a:blip>
          <a:srcRect b="0" l="16059" r="16060" t="0"/>
          <a:stretch/>
        </p:blipFill>
        <p:spPr>
          <a:xfrm>
            <a:off x="4488600" y="1427850"/>
            <a:ext cx="4655274" cy="345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2"/>
          <p:cNvSpPr txBox="1"/>
          <p:nvPr>
            <p:ph type="title"/>
          </p:nvPr>
        </p:nvSpPr>
        <p:spPr>
          <a:xfrm>
            <a:off x="494069" y="298080"/>
            <a:ext cx="8259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Environment &amp;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Implementation Tool</a:t>
            </a:r>
            <a:endParaRPr/>
          </a:p>
        </p:txBody>
      </p:sp>
      <p:sp>
        <p:nvSpPr>
          <p:cNvPr id="384" name="Google Shape;384;p42"/>
          <p:cNvSpPr txBox="1"/>
          <p:nvPr>
            <p:ph idx="12" type="sldNum"/>
          </p:nvPr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5" name="Google Shape;385;p42"/>
          <p:cNvSpPr txBox="1"/>
          <p:nvPr/>
        </p:nvSpPr>
        <p:spPr>
          <a:xfrm>
            <a:off x="265500" y="1645150"/>
            <a:ext cx="36276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F6128"/>
                </a:solidFill>
                <a:latin typeface="Lato"/>
                <a:ea typeface="Lato"/>
                <a:cs typeface="Lato"/>
                <a:sym typeface="Lato"/>
              </a:rPr>
              <a:t>Version Control</a:t>
            </a:r>
            <a:endParaRPr b="1" i="0" sz="2000" u="none" cap="none" strike="noStrike">
              <a:solidFill>
                <a:srgbClr val="4F612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" name="Google Shape;386;p42"/>
          <p:cNvSpPr txBox="1"/>
          <p:nvPr/>
        </p:nvSpPr>
        <p:spPr>
          <a:xfrm>
            <a:off x="265500" y="2248050"/>
            <a:ext cx="42231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C343D"/>
                </a:solidFill>
                <a:latin typeface="Lato"/>
                <a:ea typeface="Lato"/>
                <a:cs typeface="Lato"/>
                <a:sym typeface="Lato"/>
              </a:rPr>
              <a:t>System: Git</a:t>
            </a:r>
            <a:endParaRPr b="1" i="0" sz="16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C343D"/>
                </a:solidFill>
                <a:latin typeface="Lato"/>
                <a:ea typeface="Lato"/>
                <a:cs typeface="Lato"/>
                <a:sym typeface="Lato"/>
              </a:rPr>
              <a:t>Repository management tool: GitHub</a:t>
            </a:r>
            <a:endParaRPr b="1" i="0" sz="1600" u="none" cap="none" strike="noStrike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7" name="Google Shape;38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8400" y="1427850"/>
            <a:ext cx="3965475" cy="345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494069" y="298080"/>
            <a:ext cx="8259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 Presentation </a:t>
            </a:r>
            <a:r>
              <a:rPr b="1" lang="en-US"/>
              <a:t>Outline</a:t>
            </a:r>
            <a:endParaRPr b="1"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661575" y="1507375"/>
            <a:ext cx="4562400" cy="3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800"/>
              <a:buFont typeface="Raleway"/>
              <a:buChar char="●"/>
            </a:pPr>
            <a:r>
              <a:rPr b="1" i="0" lang="en-US" sz="18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Problem Statement</a:t>
            </a:r>
            <a:endParaRPr b="1" i="0" sz="1800" u="none" cap="none" strike="noStrike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800"/>
              <a:buFont typeface="Raleway"/>
              <a:buChar char="●"/>
            </a:pPr>
            <a:r>
              <a:rPr b="1" i="0" lang="en-US" sz="18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b="1" i="0" sz="1800" u="none" cap="none" strike="noStrike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800"/>
              <a:buFont typeface="Raleway"/>
              <a:buChar char="●"/>
            </a:pPr>
            <a:r>
              <a:rPr b="1" i="0" lang="en-US" sz="18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Objectives</a:t>
            </a:r>
            <a:endParaRPr b="1" i="0" sz="1800" u="none" cap="none" strike="noStrike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800"/>
              <a:buFont typeface="Raleway"/>
              <a:buChar char="●"/>
            </a:pPr>
            <a:r>
              <a:rPr b="1" i="0" lang="en-US" sz="18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Methodologies</a:t>
            </a:r>
            <a:endParaRPr b="1" i="0" sz="1800" u="none" cap="none" strike="noStrike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800"/>
              <a:buFont typeface="Raleway"/>
              <a:buChar char="●"/>
            </a:pPr>
            <a:r>
              <a:rPr b="1" i="0" lang="en-US" sz="18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Background</a:t>
            </a:r>
            <a:endParaRPr b="1" i="0" sz="1800" u="none" cap="none" strike="noStrike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800"/>
              <a:buFont typeface="Raleway"/>
              <a:buChar char="●"/>
            </a:pPr>
            <a:r>
              <a:rPr b="1" i="0" lang="en-US" sz="18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Benchmark Study</a:t>
            </a:r>
            <a:endParaRPr b="1" i="0" sz="1800" u="none" cap="none" strike="noStrike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800"/>
              <a:buFont typeface="Raleway"/>
              <a:buChar char="●"/>
            </a:pPr>
            <a:r>
              <a:rPr b="1" i="0" lang="en-US" sz="18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GAP Analysis</a:t>
            </a:r>
            <a:endParaRPr b="1" i="0" sz="1800" u="none" cap="none" strike="noStrike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800"/>
              <a:buFont typeface="Raleway"/>
              <a:buChar char="●"/>
            </a:pPr>
            <a:r>
              <a:rPr b="1" i="0" lang="en-US" sz="18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Project Design</a:t>
            </a:r>
            <a:endParaRPr b="1" i="0" sz="1800" u="none" cap="none" strike="noStrike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800"/>
              <a:buFont typeface="Raleway"/>
              <a:buChar char="●"/>
            </a:pPr>
            <a:r>
              <a:rPr b="1" i="0" lang="en-US" sz="18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Project Limitations</a:t>
            </a:r>
            <a:endParaRPr b="1" i="0" sz="1800" u="none" cap="none" strike="noStrike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800"/>
              <a:buFont typeface="Raleway"/>
              <a:buChar char="●"/>
            </a:pPr>
            <a:r>
              <a:rPr b="1" i="0" lang="en-US" sz="18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b="1" i="0" sz="1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4625" y="179088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3"/>
          <p:cNvSpPr txBox="1"/>
          <p:nvPr>
            <p:ph type="title"/>
          </p:nvPr>
        </p:nvSpPr>
        <p:spPr>
          <a:xfrm>
            <a:off x="494069" y="298080"/>
            <a:ext cx="8259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Project Testing</a:t>
            </a:r>
            <a:endParaRPr/>
          </a:p>
        </p:txBody>
      </p:sp>
      <p:sp>
        <p:nvSpPr>
          <p:cNvPr id="394" name="Google Shape;394;p43"/>
          <p:cNvSpPr txBox="1"/>
          <p:nvPr>
            <p:ph idx="12" type="sldNum"/>
          </p:nvPr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5" name="Google Shape;395;p43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0C34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3"/>
          <p:cNvSpPr txBox="1"/>
          <p:nvPr/>
        </p:nvSpPr>
        <p:spPr>
          <a:xfrm>
            <a:off x="44797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Unit</a:t>
            </a:r>
            <a:endParaRPr b="1" i="0" sz="21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Testing</a:t>
            </a:r>
            <a:endParaRPr b="1" i="0" sz="21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Back End &amp; Front End method input and output</a:t>
            </a:r>
            <a:endParaRPr b="1" i="0" sz="1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7" name="Google Shape;397;p43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3"/>
          <p:cNvSpPr txBox="1"/>
          <p:nvPr/>
        </p:nvSpPr>
        <p:spPr>
          <a:xfrm>
            <a:off x="328662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Integration</a:t>
            </a:r>
            <a:endParaRPr b="1" i="0" sz="21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Testing</a:t>
            </a:r>
            <a:endParaRPr b="1" i="0" sz="21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Integration among system modules</a:t>
            </a:r>
            <a:endParaRPr b="0" i="0" sz="1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9" name="Google Shape;399;p43"/>
          <p:cNvSpPr/>
          <p:nvPr/>
        </p:nvSpPr>
        <p:spPr>
          <a:xfrm>
            <a:off x="6049082" y="194235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3"/>
          <p:cNvSpPr txBox="1"/>
          <p:nvPr/>
        </p:nvSpPr>
        <p:spPr>
          <a:xfrm>
            <a:off x="6125275" y="201535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Functionality Testing</a:t>
            </a:r>
            <a:endParaRPr b="1" i="0" sz="21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Link Testing</a:t>
            </a:r>
            <a:endParaRPr b="0" i="0" sz="1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Form Testing</a:t>
            </a:r>
            <a:endParaRPr b="0" i="0" sz="1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4"/>
          <p:cNvSpPr txBox="1"/>
          <p:nvPr>
            <p:ph type="title"/>
          </p:nvPr>
        </p:nvSpPr>
        <p:spPr>
          <a:xfrm>
            <a:off x="494069" y="298080"/>
            <a:ext cx="8259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Project Limitations</a:t>
            </a:r>
            <a:endParaRPr/>
          </a:p>
        </p:txBody>
      </p:sp>
      <p:sp>
        <p:nvSpPr>
          <p:cNvPr id="407" name="Google Shape;407;p44"/>
          <p:cNvSpPr txBox="1"/>
          <p:nvPr>
            <p:ph idx="12" type="sldNum"/>
          </p:nvPr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8" name="Google Shape;408;p44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4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465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4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44"/>
          <p:cNvSpPr txBox="1"/>
          <p:nvPr/>
        </p:nvSpPr>
        <p:spPr>
          <a:xfrm>
            <a:off x="612527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Post Reporting </a:t>
            </a:r>
            <a:endParaRPr b="1" i="0" sz="21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Benign posts might be reported as malign due to lack of verification by the expert of the concerned subject</a:t>
            </a:r>
            <a:endParaRPr b="0" i="0" sz="1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2" name="Google Shape;412;p44"/>
          <p:cNvSpPr txBox="1"/>
          <p:nvPr/>
        </p:nvSpPr>
        <p:spPr>
          <a:xfrm>
            <a:off x="44797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Own Delivery System</a:t>
            </a:r>
            <a:endParaRPr b="1" i="0" sz="21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Such system requires having complex establishments</a:t>
            </a:r>
            <a:endParaRPr b="1" i="0" sz="1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3" name="Google Shape;413;p44"/>
          <p:cNvSpPr txBox="1"/>
          <p:nvPr/>
        </p:nvSpPr>
        <p:spPr>
          <a:xfrm>
            <a:off x="328662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Fraud Detection</a:t>
            </a:r>
            <a:endParaRPr b="1" i="0" sz="21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Fraud Detection prior to any reported case is not possible</a:t>
            </a:r>
            <a:endParaRPr b="0" i="0" sz="1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5"/>
          <p:cNvSpPr txBox="1"/>
          <p:nvPr>
            <p:ph type="title"/>
          </p:nvPr>
        </p:nvSpPr>
        <p:spPr>
          <a:xfrm>
            <a:off x="494069" y="298080"/>
            <a:ext cx="8259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Conclusion </a:t>
            </a:r>
            <a:endParaRPr/>
          </a:p>
        </p:txBody>
      </p:sp>
      <p:sp>
        <p:nvSpPr>
          <p:cNvPr id="420" name="Google Shape;420;p45"/>
          <p:cNvSpPr txBox="1"/>
          <p:nvPr>
            <p:ph idx="12" type="sldNum"/>
          </p:nvPr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1" name="Google Shape;421;p45"/>
          <p:cNvSpPr txBox="1"/>
          <p:nvPr/>
        </p:nvSpPr>
        <p:spPr>
          <a:xfrm>
            <a:off x="494175" y="1539725"/>
            <a:ext cx="8259000" cy="493800"/>
          </a:xfrm>
          <a:prstGeom prst="rect">
            <a:avLst/>
          </a:prstGeom>
          <a:solidFill>
            <a:srgbClr val="DAE5F1"/>
          </a:solidFill>
          <a:ln>
            <a:noFill/>
          </a:ln>
          <a:effectLst>
            <a:reflection blurRad="0" dir="0" dist="0" endA="300" endPos="35000" fadeDir="5400012" kx="0" rotWithShape="0" algn="bl" stA="52000" stPos="0" sy="-100000" ky="0"/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6400" lvl="0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5"/>
          <p:cNvSpPr txBox="1"/>
          <p:nvPr>
            <p:ph idx="1" type="body"/>
          </p:nvPr>
        </p:nvSpPr>
        <p:spPr>
          <a:xfrm>
            <a:off x="494075" y="2120150"/>
            <a:ext cx="8259000" cy="2497200"/>
          </a:xfrm>
          <a:prstGeom prst="rect">
            <a:avLst/>
          </a:prstGeom>
          <a:solidFill>
            <a:srgbClr val="FDE9D8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90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9250" lvl="0" marL="4572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F6128"/>
              </a:buClr>
              <a:buSzPts val="1900"/>
              <a:buFont typeface="Cambria"/>
              <a:buChar char="•"/>
            </a:pPr>
            <a:r>
              <a:rPr b="1" lang="en-US" sz="19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Implement  Corpus Analysis to collect 'real-life' language samples.</a:t>
            </a:r>
            <a:endParaRPr b="1" sz="190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90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9250" lvl="0" marL="4572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F6128"/>
              </a:buClr>
              <a:buSzPts val="1900"/>
              <a:buFont typeface="Cambria"/>
              <a:buChar char="•"/>
            </a:pPr>
            <a:r>
              <a:rPr b="1" lang="en-US" sz="19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Make a mobile application.</a:t>
            </a:r>
            <a:endParaRPr b="1" sz="190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/>
          <p:nvPr>
            <p:ph type="title"/>
          </p:nvPr>
        </p:nvSpPr>
        <p:spPr>
          <a:xfrm>
            <a:off x="494069" y="298080"/>
            <a:ext cx="8259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429" name="Google Shape;429;p46"/>
          <p:cNvSpPr txBox="1"/>
          <p:nvPr>
            <p:ph idx="12" type="sldNum"/>
          </p:nvPr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0" name="Google Shape;430;p46"/>
          <p:cNvSpPr txBox="1"/>
          <p:nvPr>
            <p:ph idx="1" type="body"/>
          </p:nvPr>
        </p:nvSpPr>
        <p:spPr>
          <a:xfrm>
            <a:off x="494075" y="1588850"/>
            <a:ext cx="8259000" cy="3028500"/>
          </a:xfrm>
          <a:prstGeom prst="rect">
            <a:avLst/>
          </a:prstGeom>
          <a:solidFill>
            <a:srgbClr val="FDE9D8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10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ambria"/>
              <a:buChar char="•"/>
            </a:pPr>
            <a:r>
              <a:rPr lang="en-US" sz="15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Reference architecture design for farm management information systems: a multi-case study approach</a:t>
            </a:r>
            <a:endParaRPr b="1" sz="15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ambria"/>
              <a:buChar char="•"/>
            </a:pPr>
            <a:r>
              <a:rPr lang="en-US" sz="15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Architecture design approach for IoT-based farm management information systems</a:t>
            </a:r>
            <a:endParaRPr b="1" sz="15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ambria"/>
              <a:buChar char="•"/>
            </a:pPr>
            <a:r>
              <a:rPr lang="en-US" sz="15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Smart Contract-Based Agricultural Food Supply Chain Traceability</a:t>
            </a:r>
            <a:endParaRPr b="1" sz="15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ambria"/>
              <a:buChar char="•"/>
            </a:pPr>
            <a:r>
              <a:rPr lang="en-US" sz="15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Growing Plants, Raising Animals, and Feeding Communities through Connected Agriculture: An IoT Challenge</a:t>
            </a:r>
            <a:endParaRPr b="1" sz="15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ambria"/>
              <a:buChar char="•"/>
            </a:pPr>
            <a:r>
              <a:rPr lang="en-US" sz="15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Ontologies and Artificial Intelligence</a:t>
            </a:r>
            <a:endParaRPr b="1" sz="15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ambria"/>
              <a:buChar char="•"/>
            </a:pPr>
            <a:r>
              <a:rPr lang="en-US" sz="15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Systems for the Cooperative Smart Farming Ecosystem</a:t>
            </a:r>
            <a:endParaRPr b="1" sz="1500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ambria"/>
              <a:buChar char="•"/>
            </a:pPr>
            <a:r>
              <a:rPr lang="en-US" sz="15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internet-of-Things (IoT)-Based Smart Agriculture: Toward Making the Fields Talk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•"/>
            </a:pPr>
            <a:r>
              <a:rPr lang="en-US" sz="15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Multi-Modal Approach for Crop Health Mapping Using Low Altitude Remote Sensing, Internet of Things (IoT) and Machine Learning</a:t>
            </a:r>
            <a:endParaRPr sz="15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"/>
          <p:cNvSpPr txBox="1"/>
          <p:nvPr>
            <p:ph type="title"/>
          </p:nvPr>
        </p:nvSpPr>
        <p:spPr>
          <a:xfrm>
            <a:off x="494069" y="298080"/>
            <a:ext cx="8259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600"/>
              <a:t>Q</a:t>
            </a:r>
            <a:r>
              <a:rPr lang="en-US" sz="4400"/>
              <a:t>&amp;</a:t>
            </a:r>
            <a:r>
              <a:rPr lang="en-US" sz="7800"/>
              <a:t>A</a:t>
            </a:r>
            <a:endParaRPr sz="7800"/>
          </a:p>
        </p:txBody>
      </p:sp>
      <p:sp>
        <p:nvSpPr>
          <p:cNvPr id="437" name="Google Shape;437;p47"/>
          <p:cNvSpPr txBox="1"/>
          <p:nvPr>
            <p:ph idx="1" type="body"/>
          </p:nvPr>
        </p:nvSpPr>
        <p:spPr>
          <a:xfrm>
            <a:off x="463714" y="1467465"/>
            <a:ext cx="8246100" cy="33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600">
                <a:solidFill>
                  <a:srgbClr val="E69138"/>
                </a:solidFill>
              </a:rPr>
              <a:t>THANK YOU</a:t>
            </a:r>
            <a:endParaRPr/>
          </a:p>
        </p:txBody>
      </p:sp>
      <p:sp>
        <p:nvSpPr>
          <p:cNvPr id="438" name="Google Shape;438;p47"/>
          <p:cNvSpPr txBox="1"/>
          <p:nvPr>
            <p:ph idx="12" type="sldNum"/>
          </p:nvPr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494069" y="298080"/>
            <a:ext cx="8259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463714" y="2502243"/>
            <a:ext cx="8246100" cy="18288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57746"/>
              </a:buClr>
              <a:buSzPts val="2500"/>
              <a:buFont typeface="Arial"/>
              <a:buChar char="➔"/>
            </a:pPr>
            <a:r>
              <a:rPr lang="en-US" sz="250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Why it is Necessity ?</a:t>
            </a:r>
            <a:endParaRPr sz="250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50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57746"/>
              </a:buClr>
              <a:buSzPts val="2500"/>
              <a:buFont typeface="Arial"/>
              <a:buChar char="➔"/>
            </a:pPr>
            <a:r>
              <a:rPr lang="en-US" sz="250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Problems solved by FMIS</a:t>
            </a:r>
            <a:endParaRPr sz="250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463714" y="1637270"/>
            <a:ext cx="8246100" cy="66726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reflection blurRad="0" dir="0" dist="0" endA="300" endPos="35000" fadeDir="5400012" kx="0" rotWithShape="0" algn="bl" stA="52000" stPos="0" sy="-100000" ky="0"/>
          </a:effectLst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0997"/>
              <a:buFont typeface="Arial"/>
              <a:buNone/>
            </a:pPr>
            <a:r>
              <a:rPr b="1" i="0" lang="en-US" sz="3548" u="none" cap="none" strike="noStrike">
                <a:solidFill>
                  <a:srgbClr val="F46524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i="0" sz="2148" u="none" cap="none" strike="noStrike">
              <a:solidFill>
                <a:srgbClr val="F465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494069" y="298080"/>
            <a:ext cx="8259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562500" y="1985350"/>
            <a:ext cx="8246100" cy="277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171" lvl="0" marL="51435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57746"/>
              </a:buClr>
              <a:buSzPts val="1003"/>
              <a:buChar char="➔"/>
            </a:pPr>
            <a:r>
              <a:rPr lang="en-US" sz="230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Reduce workloads, costs</a:t>
            </a:r>
            <a:endParaRPr sz="230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171" lvl="0" marL="51435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57746"/>
              </a:buClr>
              <a:buSzPts val="1003"/>
              <a:buChar char="➔"/>
            </a:pPr>
            <a:r>
              <a:rPr lang="en-US" sz="230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Increase production</a:t>
            </a:r>
            <a:endParaRPr sz="230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171" lvl="0" marL="51435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57746"/>
              </a:buClr>
              <a:buSzPts val="1003"/>
              <a:buChar char="➔"/>
            </a:pPr>
            <a:r>
              <a:rPr lang="en-US" sz="230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Make management easier</a:t>
            </a:r>
            <a:endParaRPr sz="230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171" lvl="0" marL="51435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57746"/>
              </a:buClr>
              <a:buSzPts val="1003"/>
              <a:buChar char="➔"/>
            </a:pPr>
            <a:r>
              <a:rPr lang="en-US" sz="230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Introducing technologies to the farming sector</a:t>
            </a:r>
            <a:endParaRPr sz="230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171" lvl="0" marL="51435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57746"/>
              </a:buClr>
              <a:buSzPts val="1003"/>
              <a:buChar char="➔"/>
            </a:pPr>
            <a:r>
              <a:rPr lang="en-US" sz="230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Cost reduction and improved efficiency</a:t>
            </a:r>
            <a:endParaRPr sz="230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494069" y="298080"/>
            <a:ext cx="8259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618725" y="1995875"/>
            <a:ext cx="5482200" cy="3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900"/>
              <a:buFont typeface="Raleway"/>
              <a:buChar char="➔"/>
            </a:pPr>
            <a:r>
              <a:rPr b="1" i="0" lang="en-US" sz="19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Wider Marketplace</a:t>
            </a:r>
            <a:endParaRPr b="1" i="0" sz="1900" u="none" cap="none" strike="noStrike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900"/>
              <a:buFont typeface="Raleway"/>
              <a:buChar char="➔"/>
            </a:pPr>
            <a:r>
              <a:rPr b="1" i="0" lang="en-US" sz="19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Knowledge sharing</a:t>
            </a:r>
            <a:endParaRPr b="1" i="0" sz="1900" u="none" cap="none" strike="noStrike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900"/>
              <a:buFont typeface="Raleway"/>
              <a:buChar char="➔"/>
            </a:pPr>
            <a:r>
              <a:rPr b="1" i="0" lang="en-US" sz="19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Safe and healthy food</a:t>
            </a:r>
            <a:endParaRPr b="1" i="0" sz="2100" u="none" cap="none" strike="noStrike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900"/>
              <a:buFont typeface="Raleway"/>
              <a:buChar char="➔"/>
            </a:pPr>
            <a:r>
              <a:rPr b="1" i="0" lang="en-US" sz="19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Marketplace for farming tools and seeds</a:t>
            </a:r>
            <a:endParaRPr b="1" i="0" sz="1900" u="none" cap="none" strike="noStrike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7" name="Google Shape;147;p19"/>
          <p:cNvPicPr preferRelativeResize="0"/>
          <p:nvPr/>
        </p:nvPicPr>
        <p:blipFill rotWithShape="1">
          <a:blip r:embed="rId3">
            <a:alphaModFix/>
          </a:blip>
          <a:srcRect b="0" l="11680" r="11673" t="0"/>
          <a:stretch/>
        </p:blipFill>
        <p:spPr>
          <a:xfrm>
            <a:off x="7180801" y="2183350"/>
            <a:ext cx="1572274" cy="205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494069" y="298080"/>
            <a:ext cx="8259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Methodologies</a:t>
            </a:r>
            <a:endParaRPr/>
          </a:p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5" name="Google Shape;155;p20"/>
          <p:cNvGrpSpPr/>
          <p:nvPr/>
        </p:nvGrpSpPr>
        <p:grpSpPr>
          <a:xfrm>
            <a:off x="5002301" y="1512893"/>
            <a:ext cx="3936298" cy="1440316"/>
            <a:chOff x="5029191" y="1864331"/>
            <a:chExt cx="2298300" cy="1440316"/>
          </a:xfrm>
        </p:grpSpPr>
        <p:sp>
          <p:nvSpPr>
            <p:cNvPr id="156" name="Google Shape;156;p20"/>
            <p:cNvSpPr/>
            <p:nvPr/>
          </p:nvSpPr>
          <p:spPr>
            <a:xfrm>
              <a:off x="5029191" y="2301447"/>
              <a:ext cx="2298300" cy="1003200"/>
            </a:xfrm>
            <a:prstGeom prst="rect">
              <a:avLst/>
            </a:prstGeom>
            <a:solidFill>
              <a:srgbClr val="DDD9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5029191" y="1864331"/>
              <a:ext cx="2298300" cy="429300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rgbClr val="DAEE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Analysis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5307141" y="2829144"/>
              <a:ext cx="904200" cy="416400"/>
            </a:xfrm>
            <a:prstGeom prst="rect">
              <a:avLst/>
            </a:prstGeom>
            <a:solidFill>
              <a:srgbClr val="953734"/>
            </a:solidFill>
            <a:ln cap="flat" cmpd="sng" w="25400">
              <a:solidFill>
                <a:srgbClr val="DAE5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Existing Systems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6271039" y="2830754"/>
              <a:ext cx="664200" cy="414600"/>
            </a:xfrm>
            <a:prstGeom prst="rect">
              <a:avLst/>
            </a:prstGeom>
            <a:solidFill>
              <a:srgbClr val="953734"/>
            </a:solidFill>
            <a:ln cap="flat" cmpd="sng" w="25400">
              <a:solidFill>
                <a:srgbClr val="DDD9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Literatures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20"/>
          <p:cNvGrpSpPr/>
          <p:nvPr/>
        </p:nvGrpSpPr>
        <p:grpSpPr>
          <a:xfrm>
            <a:off x="7155966" y="3476766"/>
            <a:ext cx="1782300" cy="1140415"/>
            <a:chOff x="5029191" y="1864331"/>
            <a:chExt cx="1782300" cy="1291816"/>
          </a:xfrm>
        </p:grpSpPr>
        <p:sp>
          <p:nvSpPr>
            <p:cNvPr id="161" name="Google Shape;161;p20"/>
            <p:cNvSpPr/>
            <p:nvPr/>
          </p:nvSpPr>
          <p:spPr>
            <a:xfrm>
              <a:off x="5029191" y="2301447"/>
              <a:ext cx="1782300" cy="854700"/>
            </a:xfrm>
            <a:prstGeom prst="rect">
              <a:avLst/>
            </a:prstGeom>
            <a:solidFill>
              <a:srgbClr val="DDD9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5029191" y="1864331"/>
              <a:ext cx="1782300" cy="429300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rgbClr val="DAEE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Implementation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5093205" y="2394215"/>
              <a:ext cx="886500" cy="393300"/>
            </a:xfrm>
            <a:prstGeom prst="rect">
              <a:avLst/>
            </a:prstGeom>
            <a:solidFill>
              <a:srgbClr val="3F3151"/>
            </a:solidFill>
            <a:ln cap="flat" cmpd="sng" w="25400">
              <a:solidFill>
                <a:srgbClr val="DAE5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Coding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5883440" y="2664421"/>
              <a:ext cx="821400" cy="393300"/>
            </a:xfrm>
            <a:prstGeom prst="rect">
              <a:avLst/>
            </a:prstGeom>
            <a:solidFill>
              <a:srgbClr val="3F3151"/>
            </a:solidFill>
            <a:ln cap="flat" cmpd="sng" w="25400">
              <a:solidFill>
                <a:srgbClr val="DDD9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Testing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5" name="Google Shape;165;p20"/>
          <p:cNvCxnSpPr/>
          <p:nvPr/>
        </p:nvCxnSpPr>
        <p:spPr>
          <a:xfrm>
            <a:off x="5325762" y="3027274"/>
            <a:ext cx="0" cy="334500"/>
          </a:xfrm>
          <a:prstGeom prst="straightConnector1">
            <a:avLst/>
          </a:prstGeom>
          <a:noFill/>
          <a:ln cap="flat" cmpd="sng" w="38100">
            <a:solidFill>
              <a:srgbClr val="205867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cxnSp>
        <p:nvCxnSpPr>
          <p:cNvPr id="166" name="Google Shape;166;p20"/>
          <p:cNvCxnSpPr/>
          <p:nvPr/>
        </p:nvCxnSpPr>
        <p:spPr>
          <a:xfrm>
            <a:off x="5478162" y="3025219"/>
            <a:ext cx="0" cy="334500"/>
          </a:xfrm>
          <a:prstGeom prst="straightConnector1">
            <a:avLst/>
          </a:prstGeom>
          <a:noFill/>
          <a:ln cap="flat" cmpd="sng" w="38100">
            <a:solidFill>
              <a:srgbClr val="205867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sp>
        <p:nvSpPr>
          <p:cNvPr id="167" name="Google Shape;167;p20"/>
          <p:cNvSpPr txBox="1"/>
          <p:nvPr/>
        </p:nvSpPr>
        <p:spPr>
          <a:xfrm>
            <a:off x="113854" y="1569312"/>
            <a:ext cx="2654100" cy="6672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reflection blurRad="0" dir="0" dist="0" endA="300" endPos="35000" fadeDir="5400012" kx="0" rotWithShape="0" algn="bl" stA="52000" stPos="0" sy="-100000" ky="0"/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Methodologies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113852" y="2440456"/>
            <a:ext cx="4674300" cy="763500"/>
          </a:xfrm>
          <a:prstGeom prst="rect">
            <a:avLst/>
          </a:prstGeom>
          <a:solidFill>
            <a:srgbClr val="E5DFEC"/>
          </a:solid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3F3151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113852" y="3528880"/>
            <a:ext cx="4674300" cy="429300"/>
          </a:xfrm>
          <a:prstGeom prst="rect">
            <a:avLst/>
          </a:prstGeom>
          <a:solidFill>
            <a:srgbClr val="E5DFEC"/>
          </a:solid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56122"/>
              <a:buFont typeface="Arial"/>
              <a:buNone/>
            </a:pPr>
            <a:r>
              <a:rPr b="1" i="0" lang="en-US" sz="2800" u="none" cap="none" strike="noStrike">
                <a:solidFill>
                  <a:srgbClr val="3F315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113851" y="4308372"/>
            <a:ext cx="4674300" cy="429300"/>
          </a:xfrm>
          <a:prstGeom prst="rect">
            <a:avLst/>
          </a:prstGeom>
          <a:solidFill>
            <a:srgbClr val="E5DFEC"/>
          </a:solid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56122"/>
              <a:buFont typeface="Arial"/>
              <a:buNone/>
            </a:pPr>
            <a:r>
              <a:rPr b="1" i="0" lang="en-US" sz="2800" u="none" cap="none" strike="noStrike">
                <a:solidFill>
                  <a:srgbClr val="3F315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p20"/>
          <p:cNvCxnSpPr/>
          <p:nvPr/>
        </p:nvCxnSpPr>
        <p:spPr>
          <a:xfrm>
            <a:off x="6719727" y="4080679"/>
            <a:ext cx="277200" cy="0"/>
          </a:xfrm>
          <a:prstGeom prst="straightConnector1">
            <a:avLst/>
          </a:prstGeom>
          <a:noFill/>
          <a:ln cap="flat" cmpd="sng" w="38100">
            <a:solidFill>
              <a:srgbClr val="205867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grpSp>
        <p:nvGrpSpPr>
          <p:cNvPr id="172" name="Google Shape;172;p20"/>
          <p:cNvGrpSpPr/>
          <p:nvPr/>
        </p:nvGrpSpPr>
        <p:grpSpPr>
          <a:xfrm>
            <a:off x="5002128" y="3462222"/>
            <a:ext cx="1593300" cy="1291816"/>
            <a:chOff x="5029191" y="1864331"/>
            <a:chExt cx="1593300" cy="1291816"/>
          </a:xfrm>
        </p:grpSpPr>
        <p:sp>
          <p:nvSpPr>
            <p:cNvPr id="173" name="Google Shape;173;p20"/>
            <p:cNvSpPr/>
            <p:nvPr/>
          </p:nvSpPr>
          <p:spPr>
            <a:xfrm>
              <a:off x="5029191" y="2301447"/>
              <a:ext cx="1593300" cy="854700"/>
            </a:xfrm>
            <a:prstGeom prst="rect">
              <a:avLst/>
            </a:prstGeom>
            <a:solidFill>
              <a:srgbClr val="DDD9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5029191" y="1864331"/>
              <a:ext cx="1593300" cy="429300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rgbClr val="DAEE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Design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5115683" y="2412653"/>
              <a:ext cx="840300" cy="381000"/>
            </a:xfrm>
            <a:prstGeom prst="rect">
              <a:avLst/>
            </a:prstGeom>
            <a:solidFill>
              <a:srgbClr val="494429"/>
            </a:solidFill>
            <a:ln cap="flat" cmpd="sng" w="25400">
              <a:solidFill>
                <a:srgbClr val="DAE5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UI/UX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5831468" y="2728847"/>
              <a:ext cx="714300" cy="361200"/>
            </a:xfrm>
            <a:prstGeom prst="rect">
              <a:avLst/>
            </a:prstGeom>
            <a:solidFill>
              <a:srgbClr val="494429"/>
            </a:solidFill>
            <a:ln cap="flat" cmpd="sng" w="25400">
              <a:solidFill>
                <a:srgbClr val="DDD9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UML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7" name="Google Shape;177;p20"/>
          <p:cNvCxnSpPr/>
          <p:nvPr/>
        </p:nvCxnSpPr>
        <p:spPr>
          <a:xfrm>
            <a:off x="6719727" y="4231016"/>
            <a:ext cx="277200" cy="0"/>
          </a:xfrm>
          <a:prstGeom prst="straightConnector1">
            <a:avLst/>
          </a:prstGeom>
          <a:noFill/>
          <a:ln cap="flat" cmpd="sng" w="38100">
            <a:solidFill>
              <a:srgbClr val="205867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sp>
        <p:nvSpPr>
          <p:cNvPr id="178" name="Google Shape;178;p20"/>
          <p:cNvSpPr/>
          <p:nvPr/>
        </p:nvSpPr>
        <p:spPr>
          <a:xfrm>
            <a:off x="5478163" y="2008893"/>
            <a:ext cx="2788500" cy="416400"/>
          </a:xfrm>
          <a:prstGeom prst="rect">
            <a:avLst/>
          </a:prstGeom>
          <a:solidFill>
            <a:srgbClr val="953734"/>
          </a:solidFill>
          <a:ln cap="flat" cmpd="sng" w="25400">
            <a:solidFill>
              <a:srgbClr val="DAE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Current state of farming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494069" y="298080"/>
            <a:ext cx="8259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85" name="Google Shape;185;p21"/>
          <p:cNvSpPr txBox="1"/>
          <p:nvPr>
            <p:ph idx="12" type="sldNum"/>
          </p:nvPr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463725" y="2491425"/>
            <a:ext cx="8192100" cy="2354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rPr b="1" lang="en-US" sz="165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Journal name: Precision Agriculture</a:t>
            </a:r>
            <a:endParaRPr b="1" sz="2390">
              <a:solidFill>
                <a:srgbClr val="4F6128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rPr lang="en-US" sz="135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Article title:</a:t>
            </a:r>
            <a:r>
              <a:rPr lang="en-US" sz="2090">
                <a:solidFill>
                  <a:srgbClr val="4F6128"/>
                </a:solidFill>
              </a:rPr>
              <a:t> </a:t>
            </a:r>
            <a:r>
              <a:rPr b="1" i="1" lang="en-US" sz="135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Reference Architecture Design for Farm Management Information System: A multi-case study approach</a:t>
            </a:r>
            <a:r>
              <a:rPr b="1" lang="en-US" sz="2090">
                <a:solidFill>
                  <a:srgbClr val="4F6128"/>
                </a:solidFill>
              </a:rPr>
              <a:t> </a:t>
            </a:r>
            <a:r>
              <a:rPr b="1" i="1" lang="en-US" sz="135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by J.Tummers, A.Kassahun, B.Tekinerdogan </a:t>
            </a:r>
            <a:r>
              <a:rPr i="1" lang="en-US" sz="135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i="1" lang="en-US" sz="135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Impact factor: 4.454</a:t>
            </a:r>
            <a:r>
              <a:rPr i="1" lang="en-US" sz="135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i="1" sz="135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35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5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Our findings:</a:t>
            </a:r>
            <a:endParaRPr b="1" sz="135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4325" lvl="0" marL="45720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4F6128"/>
              </a:buClr>
              <a:buSzPts val="1350"/>
              <a:buFont typeface="Cambria"/>
              <a:buChar char="•"/>
            </a:pPr>
            <a:r>
              <a:rPr lang="en-US" sz="135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Number of identified stakeholders and their concerns (Context View) for FMIS</a:t>
            </a:r>
            <a:endParaRPr sz="135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4325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350"/>
              <a:buFont typeface="Cambria"/>
              <a:buChar char="•"/>
            </a:pPr>
            <a:r>
              <a:rPr lang="en-US" sz="135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List of possible features and sub features from feature model (Decomposition view)</a:t>
            </a:r>
            <a:endParaRPr sz="135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4325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350"/>
              <a:buFont typeface="Cambria"/>
              <a:buChar char="•"/>
            </a:pPr>
            <a:r>
              <a:rPr lang="en-US" sz="135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Methods to derive an application architecture </a:t>
            </a:r>
            <a:endParaRPr sz="135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4325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350"/>
              <a:buFont typeface="Cambria"/>
              <a:buChar char="•"/>
            </a:pPr>
            <a:r>
              <a:rPr lang="en-US" sz="135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Current reference architectures of FMIS</a:t>
            </a:r>
            <a:endParaRPr sz="135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350">
              <a:solidFill>
                <a:srgbClr val="F4652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463714" y="1637270"/>
            <a:ext cx="8246100" cy="667265"/>
          </a:xfrm>
          <a:prstGeom prst="rect">
            <a:avLst/>
          </a:prstGeom>
          <a:solidFill>
            <a:srgbClr val="DAE5F1"/>
          </a:solidFill>
          <a:ln>
            <a:noFill/>
          </a:ln>
          <a:effectLst>
            <a:reflection blurRad="0" dir="0" dist="0" endA="300" endPos="35000" kx="0" rotWithShape="0" algn="bl" stA="52000" stPos="0" sy="-100000" ky="0"/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494069" y="298080"/>
            <a:ext cx="8259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94" name="Google Shape;194;p22"/>
          <p:cNvSpPr txBox="1"/>
          <p:nvPr>
            <p:ph idx="12" type="sldNum"/>
          </p:nvPr>
        </p:nvSpPr>
        <p:spPr>
          <a:xfrm>
            <a:off x="6809200" y="46171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463725" y="2156500"/>
            <a:ext cx="8246100" cy="246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rPr b="1" lang="en-US" sz="14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Journal title: </a:t>
            </a:r>
            <a:endParaRPr sz="2300"/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rPr b="1" lang="en-US" sz="14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Computer and Electronics in Agriculture</a:t>
            </a:r>
            <a:endParaRPr sz="2300"/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rPr b="1" lang="en-US" sz="14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Article title:</a:t>
            </a:r>
            <a:r>
              <a:rPr lang="en-US" sz="14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4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Obstacles and features of Farm Management Information Systems: A systematic literature review.</a:t>
            </a:r>
            <a:endParaRPr sz="140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Our findings:</a:t>
            </a:r>
            <a:endParaRPr b="1" sz="140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F6128"/>
              </a:buClr>
              <a:buSzPts val="1400"/>
              <a:buFont typeface="Cambria"/>
              <a:buChar char="•"/>
            </a:pPr>
            <a:r>
              <a:rPr lang="en-US" sz="14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Definition and characteristics of MIS and FMIS</a:t>
            </a:r>
            <a:endParaRPr sz="140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400"/>
              <a:buFont typeface="Cambria"/>
              <a:buChar char="•"/>
            </a:pPr>
            <a:r>
              <a:rPr lang="en-US" sz="14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Obstacles for development of FMIS</a:t>
            </a:r>
            <a:endParaRPr sz="140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400"/>
              <a:buFont typeface="Cambria"/>
              <a:buChar char="•"/>
            </a:pPr>
            <a:r>
              <a:rPr lang="en-US" sz="14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Features of FMIS</a:t>
            </a:r>
            <a:endParaRPr sz="140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400"/>
              <a:buFont typeface="Cambria"/>
              <a:buChar char="•"/>
            </a:pPr>
            <a:r>
              <a:rPr lang="en-US" sz="1400">
                <a:solidFill>
                  <a:srgbClr val="4F6128"/>
                </a:solidFill>
                <a:latin typeface="Cambria"/>
                <a:ea typeface="Cambria"/>
                <a:cs typeface="Cambria"/>
                <a:sym typeface="Cambria"/>
              </a:rPr>
              <a:t>Various FMIS related statistics</a:t>
            </a:r>
            <a:endParaRPr sz="140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90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900">
              <a:solidFill>
                <a:srgbClr val="4F612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463714" y="1539734"/>
            <a:ext cx="8246100" cy="667265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Related research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