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80d1f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80d1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Bangla Sentiment Analysis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Himel Mazumder (011 161 045)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Kazi Faria Oishee (011 153 060)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5413500" cy="17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Natural Language Processing (NLP)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Text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Sentiment Analysis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750" y="2289150"/>
            <a:ext cx="3113999" cy="2422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5"/>
          <p:cNvCxnSpPr/>
          <p:nvPr/>
        </p:nvCxnSpPr>
        <p:spPr>
          <a:xfrm>
            <a:off x="-6875" y="32055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53125" y="1398600"/>
            <a:ext cx="1797600" cy="179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53125" y="1921950"/>
            <a:ext cx="1848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Acquisition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7325501" y="23625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325700" y="28118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Result Analysis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554650" y="2774546"/>
            <a:ext cx="2074500" cy="2074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1554650" y="3474171"/>
            <a:ext cx="2064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 Preprocessing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3178000" y="1418975"/>
            <a:ext cx="1797600" cy="179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178000" y="1942325"/>
            <a:ext cx="1848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Feature Engin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ering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5026600" y="1639400"/>
            <a:ext cx="2224800" cy="222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024500" y="2339025"/>
            <a:ext cx="2224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Model Implementation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comment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 types of sentiment: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275" y="519800"/>
            <a:ext cx="5719501" cy="4358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357700" y="1813500"/>
            <a:ext cx="40209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471775" y="2110325"/>
            <a:ext cx="330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Converting emojis to text</a:t>
            </a:r>
            <a:endParaRPr sz="1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71805" y="2495225"/>
            <a:ext cx="330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Removing URL</a:t>
            </a:r>
            <a:endParaRPr sz="1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30925" y="3732800"/>
            <a:ext cx="583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Removing Bangla special characters and numbers</a:t>
            </a:r>
            <a:endParaRPr sz="1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30925" y="4117700"/>
            <a:ext cx="599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Removing stop words for both Bangla and English</a:t>
            </a:r>
            <a:endParaRPr sz="1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30925" y="610300"/>
            <a:ext cx="402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Normalization for Bangla words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30800" y="995200"/>
            <a:ext cx="316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Data cleaning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8"/>
          <p:cNvCxnSpPr/>
          <p:nvPr/>
        </p:nvCxnSpPr>
        <p:spPr>
          <a:xfrm>
            <a:off x="433425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18"/>
          <p:cNvCxnSpPr/>
          <p:nvPr/>
        </p:nvCxnSpPr>
        <p:spPr>
          <a:xfrm>
            <a:off x="4941300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0" l="5414" r="2504" t="0"/>
          <a:stretch/>
        </p:blipFill>
        <p:spPr>
          <a:xfrm>
            <a:off x="4941300" y="400450"/>
            <a:ext cx="3891001" cy="30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b="3522" l="0" r="0" t="3522"/>
          <a:stretch/>
        </p:blipFill>
        <p:spPr>
          <a:xfrm>
            <a:off x="425023" y="397950"/>
            <a:ext cx="3890969" cy="19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5">
            <a:alphaModFix/>
          </a:blip>
          <a:srcRect b="22845" l="0" r="0" t="22850"/>
          <a:stretch/>
        </p:blipFill>
        <p:spPr>
          <a:xfrm>
            <a:off x="425035" y="2499902"/>
            <a:ext cx="1935230" cy="944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6">
            <a:alphaModFix/>
          </a:blip>
          <a:srcRect b="12234" l="0" r="0" t="12242"/>
          <a:stretch/>
        </p:blipFill>
        <p:spPr>
          <a:xfrm>
            <a:off x="2464080" y="2499902"/>
            <a:ext cx="1851923" cy="94460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>
            <p:ph idx="4294967295" type="body"/>
          </p:nvPr>
        </p:nvSpPr>
        <p:spPr>
          <a:xfrm>
            <a:off x="318850" y="3771900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</a:rPr>
              <a:t>Feature Engineering</a:t>
            </a:r>
            <a:endParaRPr b="1" sz="2100">
              <a:solidFill>
                <a:schemeClr val="accent3"/>
              </a:solidFill>
            </a:endParaRPr>
          </a:p>
        </p:txBody>
      </p:sp>
      <p:sp>
        <p:nvSpPr>
          <p:cNvPr id="116" name="Google Shape;116;p18"/>
          <p:cNvSpPr txBox="1"/>
          <p:nvPr>
            <p:ph idx="4294967295" type="body"/>
          </p:nvPr>
        </p:nvSpPr>
        <p:spPr>
          <a:xfrm>
            <a:off x="318844" y="4228050"/>
            <a:ext cx="3999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converting words in to number vectors</a:t>
            </a:r>
            <a:endParaRPr sz="1600"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7">
            <a:alphaModFix/>
          </a:blip>
          <a:srcRect b="24269" l="0" r="0" t="24269"/>
          <a:stretch/>
        </p:blipFill>
        <p:spPr>
          <a:xfrm>
            <a:off x="4941300" y="408675"/>
            <a:ext cx="3891000" cy="304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4825256" y="3847050"/>
            <a:ext cx="3999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TF-IDF vectorization </a:t>
            </a:r>
            <a:endParaRPr sz="1600"/>
          </a:p>
        </p:txBody>
      </p:sp>
      <p:sp>
        <p:nvSpPr>
          <p:cNvPr id="119" name="Google Shape;119;p18"/>
          <p:cNvSpPr txBox="1"/>
          <p:nvPr>
            <p:ph idx="4294967295" type="body"/>
          </p:nvPr>
        </p:nvSpPr>
        <p:spPr>
          <a:xfrm>
            <a:off x="4825256" y="4285875"/>
            <a:ext cx="3999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 for deep learning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Implementation</a:t>
            </a:r>
            <a:endParaRPr/>
          </a:p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4663850" y="724200"/>
            <a:ext cx="4327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Machine Learning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Naïve Bayes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Naïve Bayes with K-Fold Cross Validation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Logistic regression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Logistic regression with Grid Search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Deep Learning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Long Short-Term Memory LSTM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400"/>
              <a:t>Result Analysis: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Naïve Bayes (NB): 0.276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Naïve Bayes with K-Fold (NB_KFold): 0.279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Logistic Regression (LR): 0.313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Logistic Regression with Grid Search (LR_GR): 0.281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LSTM: 0.237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accuracy is very low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&gt;&gt; dataset with low amount of instances</a:t>
            </a:r>
            <a:endParaRPr sz="1400"/>
          </a:p>
        </p:txBody>
      </p:sp>
      <p:pic>
        <p:nvPicPr>
          <p:cNvPr descr="Upward shot of Golden Gate Bridge against blue sky"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