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2900293-0C56-4D99-A984-78AC52C9CEC0}" type="datetimeFigureOut">
              <a:rPr lang="en-US" smtClean="0"/>
              <a:t>3/24/2025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05141F4-34B3-44CF-BB12-BF25F90183A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972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900293-0C56-4D99-A984-78AC52C9CEC0}"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141F4-34B3-44CF-BB12-BF25F90183A2}" type="slidenum">
              <a:rPr lang="en-US" smtClean="0"/>
              <a:t>‹#›</a:t>
            </a:fld>
            <a:endParaRPr lang="en-US"/>
          </a:p>
        </p:txBody>
      </p:sp>
    </p:spTree>
    <p:extLst>
      <p:ext uri="{BB962C8B-B14F-4D97-AF65-F5344CB8AC3E}">
        <p14:creationId xmlns:p14="http://schemas.microsoft.com/office/powerpoint/2010/main" val="134963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00293-0C56-4D99-A984-78AC52C9CEC0}"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141F4-34B3-44CF-BB12-BF25F90183A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1130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00293-0C56-4D99-A984-78AC52C9CEC0}"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141F4-34B3-44CF-BB12-BF25F90183A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779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00293-0C56-4D99-A984-78AC52C9CEC0}"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141F4-34B3-44CF-BB12-BF25F90183A2}" type="slidenum">
              <a:rPr lang="en-US" smtClean="0"/>
              <a:t>‹#›</a:t>
            </a:fld>
            <a:endParaRPr lang="en-US"/>
          </a:p>
        </p:txBody>
      </p:sp>
    </p:spTree>
    <p:extLst>
      <p:ext uri="{BB962C8B-B14F-4D97-AF65-F5344CB8AC3E}">
        <p14:creationId xmlns:p14="http://schemas.microsoft.com/office/powerpoint/2010/main" val="3666327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00293-0C56-4D99-A984-78AC52C9CEC0}"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141F4-34B3-44CF-BB12-BF25F90183A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492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00293-0C56-4D99-A984-78AC52C9CEC0}"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141F4-34B3-44CF-BB12-BF25F90183A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576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00293-0C56-4D99-A984-78AC52C9CEC0}"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141F4-34B3-44CF-BB12-BF25F90183A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1605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00293-0C56-4D99-A984-78AC52C9CEC0}"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141F4-34B3-44CF-BB12-BF25F90183A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55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900293-0C56-4D99-A984-78AC52C9CEC0}"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141F4-34B3-44CF-BB12-BF25F90183A2}" type="slidenum">
              <a:rPr lang="en-US" smtClean="0"/>
              <a:t>‹#›</a:t>
            </a:fld>
            <a:endParaRPr lang="en-US"/>
          </a:p>
        </p:txBody>
      </p:sp>
    </p:spTree>
    <p:extLst>
      <p:ext uri="{BB962C8B-B14F-4D97-AF65-F5344CB8AC3E}">
        <p14:creationId xmlns:p14="http://schemas.microsoft.com/office/powerpoint/2010/main" val="367621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900293-0C56-4D99-A984-78AC52C9CEC0}"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141F4-34B3-44CF-BB12-BF25F90183A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89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900293-0C56-4D99-A984-78AC52C9CEC0}"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141F4-34B3-44CF-BB12-BF25F90183A2}" type="slidenum">
              <a:rPr lang="en-US" smtClean="0"/>
              <a:t>‹#›</a:t>
            </a:fld>
            <a:endParaRPr lang="en-US"/>
          </a:p>
        </p:txBody>
      </p:sp>
    </p:spTree>
    <p:extLst>
      <p:ext uri="{BB962C8B-B14F-4D97-AF65-F5344CB8AC3E}">
        <p14:creationId xmlns:p14="http://schemas.microsoft.com/office/powerpoint/2010/main" val="148539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900293-0C56-4D99-A984-78AC52C9CEC0}" type="datetimeFigureOut">
              <a:rPr lang="en-US" smtClean="0"/>
              <a:t>3/24/2025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141F4-34B3-44CF-BB12-BF25F90183A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78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900293-0C56-4D99-A984-78AC52C9CEC0}" type="datetimeFigureOut">
              <a:rPr lang="en-US" smtClean="0"/>
              <a:t>3/24/2025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141F4-34B3-44CF-BB12-BF25F90183A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05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00293-0C56-4D99-A984-78AC52C9CEC0}" type="datetimeFigureOut">
              <a:rPr lang="en-US" smtClean="0"/>
              <a:t>3/24/2025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141F4-34B3-44CF-BB12-BF25F90183A2}" type="slidenum">
              <a:rPr lang="en-US" smtClean="0"/>
              <a:t>‹#›</a:t>
            </a:fld>
            <a:endParaRPr lang="en-US"/>
          </a:p>
        </p:txBody>
      </p:sp>
    </p:spTree>
    <p:extLst>
      <p:ext uri="{BB962C8B-B14F-4D97-AF65-F5344CB8AC3E}">
        <p14:creationId xmlns:p14="http://schemas.microsoft.com/office/powerpoint/2010/main" val="2295954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900293-0C56-4D99-A984-78AC52C9CEC0}"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141F4-34B3-44CF-BB12-BF25F90183A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645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900293-0C56-4D99-A984-78AC52C9CEC0}"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141F4-34B3-44CF-BB12-BF25F90183A2}" type="slidenum">
              <a:rPr lang="en-US" smtClean="0"/>
              <a:t>‹#›</a:t>
            </a:fld>
            <a:endParaRPr lang="en-US"/>
          </a:p>
        </p:txBody>
      </p:sp>
    </p:spTree>
    <p:extLst>
      <p:ext uri="{BB962C8B-B14F-4D97-AF65-F5344CB8AC3E}">
        <p14:creationId xmlns:p14="http://schemas.microsoft.com/office/powerpoint/2010/main" val="878815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900293-0C56-4D99-A984-78AC52C9CEC0}" type="datetimeFigureOut">
              <a:rPr lang="en-US" smtClean="0"/>
              <a:t>3/24/2025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5141F4-34B3-44CF-BB12-BF25F90183A2}" type="slidenum">
              <a:rPr lang="en-US" smtClean="0"/>
              <a:t>‹#›</a:t>
            </a:fld>
            <a:endParaRPr lang="en-US"/>
          </a:p>
        </p:txBody>
      </p:sp>
    </p:spTree>
    <p:extLst>
      <p:ext uri="{BB962C8B-B14F-4D97-AF65-F5344CB8AC3E}">
        <p14:creationId xmlns:p14="http://schemas.microsoft.com/office/powerpoint/2010/main" val="3453238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7F1E-E917-D4BF-6BC9-A421262DF769}"/>
              </a:ext>
            </a:extLst>
          </p:cNvPr>
          <p:cNvSpPr>
            <a:spLocks noGrp="1"/>
          </p:cNvSpPr>
          <p:nvPr>
            <p:ph type="ctrTitle"/>
          </p:nvPr>
        </p:nvSpPr>
        <p:spPr>
          <a:xfrm>
            <a:off x="1524000" y="1323190"/>
            <a:ext cx="9144000" cy="1656677"/>
          </a:xfrm>
        </p:spPr>
        <p:txBody>
          <a:bodyPr>
            <a:normAutofit/>
          </a:bodyPr>
          <a:lstStyle/>
          <a:p>
            <a:r>
              <a:rPr lang="en-US" sz="4000" dirty="0"/>
              <a:t>Numerical Analysis with Python</a:t>
            </a:r>
            <a:br>
              <a:rPr lang="en-US" sz="4000" dirty="0"/>
            </a:br>
            <a:r>
              <a:rPr lang="en-US" sz="4000" dirty="0"/>
              <a:t>Class Lecture-2</a:t>
            </a:r>
          </a:p>
        </p:txBody>
      </p:sp>
      <p:sp>
        <p:nvSpPr>
          <p:cNvPr id="3" name="Subtitle 2">
            <a:extLst>
              <a:ext uri="{FF2B5EF4-FFF2-40B4-BE49-F238E27FC236}">
                <a16:creationId xmlns:a16="http://schemas.microsoft.com/office/drawing/2014/main" id="{D2C2043E-FC16-1B92-FAB5-85DFA09CC1FF}"/>
              </a:ext>
            </a:extLst>
          </p:cNvPr>
          <p:cNvSpPr>
            <a:spLocks noGrp="1"/>
          </p:cNvSpPr>
          <p:nvPr>
            <p:ph type="subTitle" idx="1"/>
          </p:nvPr>
        </p:nvSpPr>
        <p:spPr>
          <a:xfrm>
            <a:off x="2599765" y="3133445"/>
            <a:ext cx="9144000" cy="2225674"/>
          </a:xfrm>
        </p:spPr>
        <p:txBody>
          <a:bodyPr>
            <a:normAutofit fontScale="70000" lnSpcReduction="20000"/>
          </a:bodyPr>
          <a:lstStyle/>
          <a:p>
            <a:pPr algn="l"/>
            <a:r>
              <a:rPr lang="en-US" sz="2600" dirty="0">
                <a:latin typeface="Times New Roman" panose="02020603050405020304" pitchFamily="18" charset="0"/>
                <a:cs typeface="Times New Roman" panose="02020603050405020304" pitchFamily="18" charset="0"/>
              </a:rPr>
              <a:t>Course Teacher:        </a:t>
            </a:r>
            <a:r>
              <a:rPr lang="en-US" sz="2600" i="1" dirty="0">
                <a:solidFill>
                  <a:srgbClr val="0070C0"/>
                </a:solidFill>
                <a:latin typeface="Times New Roman" panose="02020603050405020304" pitchFamily="18" charset="0"/>
                <a:cs typeface="Times New Roman" panose="02020603050405020304" pitchFamily="18" charset="0"/>
              </a:rPr>
              <a:t> Farhana Afrin </a:t>
            </a:r>
            <a:r>
              <a:rPr lang="en-US" sz="2600" i="1" dirty="0" err="1">
                <a:solidFill>
                  <a:srgbClr val="0070C0"/>
                </a:solidFill>
                <a:latin typeface="Times New Roman" panose="02020603050405020304" pitchFamily="18" charset="0"/>
                <a:cs typeface="Times New Roman" panose="02020603050405020304" pitchFamily="18" charset="0"/>
              </a:rPr>
              <a:t>Druty</a:t>
            </a:r>
            <a:endParaRPr lang="en-US" sz="2600" i="1" dirty="0">
              <a:solidFill>
                <a:srgbClr val="0070C0"/>
              </a:solidFill>
              <a:latin typeface="Times New Roman" panose="02020603050405020304" pitchFamily="18" charset="0"/>
              <a:cs typeface="Times New Roman" panose="02020603050405020304" pitchFamily="18" charset="0"/>
            </a:endParaRPr>
          </a:p>
          <a:p>
            <a:pPr algn="l"/>
            <a:r>
              <a:rPr lang="en-US" sz="2600" dirty="0">
                <a:latin typeface="Times New Roman" panose="02020603050405020304" pitchFamily="18" charset="0"/>
                <a:cs typeface="Times New Roman" panose="02020603050405020304" pitchFamily="18" charset="0"/>
              </a:rPr>
              <a:t>                                   Associate Professor</a:t>
            </a:r>
          </a:p>
          <a:p>
            <a:pPr algn="l"/>
            <a:r>
              <a:rPr lang="en-US" sz="2600" dirty="0">
                <a:latin typeface="Times New Roman" panose="02020603050405020304" pitchFamily="18" charset="0"/>
                <a:cs typeface="Times New Roman" panose="02020603050405020304" pitchFamily="18" charset="0"/>
              </a:rPr>
              <a:t>                                   Department of Statistics and Data Science</a:t>
            </a:r>
          </a:p>
          <a:p>
            <a:pPr algn="l"/>
            <a:r>
              <a:rPr lang="en-US" sz="2600" dirty="0">
                <a:latin typeface="Times New Roman" panose="02020603050405020304" pitchFamily="18" charset="0"/>
                <a:cs typeface="Times New Roman" panose="02020603050405020304" pitchFamily="18" charset="0"/>
              </a:rPr>
              <a:t>                                   </a:t>
            </a:r>
            <a:r>
              <a:rPr lang="en-US" sz="2600" i="1" dirty="0">
                <a:solidFill>
                  <a:srgbClr val="0070C0"/>
                </a:solidFill>
                <a:latin typeface="Times New Roman" panose="02020603050405020304" pitchFamily="18" charset="0"/>
                <a:cs typeface="Times New Roman" panose="02020603050405020304" pitchFamily="18" charset="0"/>
              </a:rPr>
              <a:t>Sabina Yeasmin</a:t>
            </a:r>
          </a:p>
          <a:p>
            <a:pPr algn="l"/>
            <a:r>
              <a:rPr lang="en-US" sz="2600" dirty="0">
                <a:latin typeface="Times New Roman" panose="02020603050405020304" pitchFamily="18" charset="0"/>
                <a:cs typeface="Times New Roman" panose="02020603050405020304" pitchFamily="18" charset="0"/>
              </a:rPr>
              <a:t>                                   Lecturer</a:t>
            </a:r>
          </a:p>
          <a:p>
            <a:pPr algn="l"/>
            <a:r>
              <a:rPr lang="en-US" sz="2600" dirty="0">
                <a:latin typeface="Times New Roman" panose="02020603050405020304" pitchFamily="18" charset="0"/>
                <a:cs typeface="Times New Roman" panose="02020603050405020304" pitchFamily="18" charset="0"/>
              </a:rPr>
              <a:t>                                   Department of Statistics and Data Science</a:t>
            </a:r>
          </a:p>
          <a:p>
            <a:pPr indent="2119313" algn="l"/>
            <a:endParaRPr lang="en-US" dirty="0"/>
          </a:p>
        </p:txBody>
      </p:sp>
    </p:spTree>
    <p:extLst>
      <p:ext uri="{BB962C8B-B14F-4D97-AF65-F5344CB8AC3E}">
        <p14:creationId xmlns:p14="http://schemas.microsoft.com/office/powerpoint/2010/main" val="1459512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833BC-3B7E-F180-1AC7-AA78DF569F90}"/>
              </a:ext>
            </a:extLst>
          </p:cNvPr>
          <p:cNvSpPr>
            <a:spLocks noGrp="1"/>
          </p:cNvSpPr>
          <p:nvPr>
            <p:ph idx="1"/>
          </p:nvPr>
        </p:nvSpPr>
        <p:spPr>
          <a:xfrm>
            <a:off x="838200" y="749219"/>
            <a:ext cx="10515600" cy="852745"/>
          </a:xfrm>
        </p:spPr>
        <p:txBody>
          <a:bodyPr>
            <a:normAutofit fontScale="92500" lnSpcReduction="20000"/>
          </a:bodyPr>
          <a:lstStyle/>
          <a:p>
            <a:pPr marL="0" marR="0" algn="just">
              <a:lnSpc>
                <a:spcPct val="115000"/>
              </a:lnSpc>
              <a:spcAft>
                <a:spcPts val="800"/>
              </a:spcAft>
              <a:buNone/>
            </a:pPr>
            <a:r>
              <a:rPr lang="en-US" sz="2400" b="1" dirty="0">
                <a:latin typeface="Times New Roman" panose="02020603050405020304" pitchFamily="18" charset="0"/>
                <a:cs typeface="Times New Roman" panose="02020603050405020304" pitchFamily="18" charset="0"/>
              </a:rPr>
              <a:t>Creating an Array: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Arrays can be created in several ways. One of them is to use the array function to turn a list into array:</a:t>
            </a:r>
          </a:p>
          <a:p>
            <a:pPr marL="0" indent="0">
              <a:buNone/>
            </a:pPr>
            <a:endParaRPr lang="en-US" dirty="0"/>
          </a:p>
        </p:txBody>
      </p:sp>
      <p:graphicFrame>
        <p:nvGraphicFramePr>
          <p:cNvPr id="4" name="Table 3">
            <a:extLst>
              <a:ext uri="{FF2B5EF4-FFF2-40B4-BE49-F238E27FC236}">
                <a16:creationId xmlns:a16="http://schemas.microsoft.com/office/drawing/2014/main" id="{BE01AEAD-043D-B556-6B5A-FACDF16C4C31}"/>
              </a:ext>
            </a:extLst>
          </p:cNvPr>
          <p:cNvGraphicFramePr>
            <a:graphicFrameLocks noGrp="1"/>
          </p:cNvGraphicFramePr>
          <p:nvPr>
            <p:extLst>
              <p:ext uri="{D42A27DB-BD31-4B8C-83A1-F6EECF244321}">
                <p14:modId xmlns:p14="http://schemas.microsoft.com/office/powerpoint/2010/main" val="1772546497"/>
              </p:ext>
            </p:extLst>
          </p:nvPr>
        </p:nvGraphicFramePr>
        <p:xfrm>
          <a:off x="5516880" y="1527715"/>
          <a:ext cx="2043952" cy="403176"/>
        </p:xfrm>
        <a:graphic>
          <a:graphicData uri="http://schemas.openxmlformats.org/drawingml/2006/table">
            <a:tbl>
              <a:tblPr firstRow="1" firstCol="1" bandRow="1"/>
              <a:tblGrid>
                <a:gridCol w="2043952">
                  <a:extLst>
                    <a:ext uri="{9D8B030D-6E8A-4147-A177-3AD203B41FA5}">
                      <a16:colId xmlns:a16="http://schemas.microsoft.com/office/drawing/2014/main" val="2032262881"/>
                    </a:ext>
                  </a:extLst>
                </a:gridCol>
              </a:tblGrid>
              <a:tr h="403176">
                <a:tc>
                  <a:txBody>
                    <a:bodyPr/>
                    <a:lstStyle/>
                    <a:p>
                      <a:pPr marL="0" marR="0" algn="just">
                        <a:lnSpc>
                          <a:spcPct val="100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array(</a:t>
                      </a:r>
                      <a:r>
                        <a:rPr lang="en-US" sz="2400" i="1" kern="100" dirty="0" err="1">
                          <a:effectLst/>
                          <a:latin typeface="Times New Roman" panose="02020603050405020304" pitchFamily="18" charset="0"/>
                          <a:ea typeface="Aptos" panose="020B0004020202020204" pitchFamily="34" charset="0"/>
                          <a:cs typeface="Times New Roman" panose="02020603050405020304" pitchFamily="18" charset="0"/>
                        </a:rPr>
                        <a:t>list,type</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2400" i="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9388348"/>
                  </a:ext>
                </a:extLst>
              </a:tr>
            </a:tbl>
          </a:graphicData>
        </a:graphic>
      </p:graphicFrame>
      <p:sp>
        <p:nvSpPr>
          <p:cNvPr id="2" name="Content Placeholder 2">
            <a:extLst>
              <a:ext uri="{FF2B5EF4-FFF2-40B4-BE49-F238E27FC236}">
                <a16:creationId xmlns:a16="http://schemas.microsoft.com/office/drawing/2014/main" id="{A4180CB1-734D-692E-48B3-3646114D7F9C}"/>
              </a:ext>
            </a:extLst>
          </p:cNvPr>
          <p:cNvSpPr txBox="1">
            <a:spLocks/>
          </p:cNvSpPr>
          <p:nvPr/>
        </p:nvSpPr>
        <p:spPr>
          <a:xfrm>
            <a:off x="936812" y="2097815"/>
            <a:ext cx="10515600" cy="474531"/>
          </a:xfrm>
          <a:prstGeom prst="rect">
            <a:avLst/>
          </a:prstGeom>
        </p:spPr>
        <p:txBody>
          <a:bodyPr vert="horz" lIns="91440" tIns="45720" rIns="91440" bIns="45720" rtlCol="0" anchor="t">
            <a:normAutofit fontScale="7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algn="just">
              <a:lnSpc>
                <a:spcPct val="115000"/>
              </a:lnSpc>
              <a:spcAft>
                <a:spcPts val="800"/>
              </a:spcAft>
              <a:buFont typeface="Arial"/>
              <a:buNone/>
            </a:pPr>
            <a:r>
              <a:rPr lang="en-US" dirty="0">
                <a:latin typeface="Times New Roman" panose="02020603050405020304" pitchFamily="18" charset="0"/>
                <a:cs typeface="Times New Roman" panose="02020603050405020304" pitchFamily="18" charset="0"/>
              </a:rPr>
              <a:t>Other available functions are</a:t>
            </a: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0" indent="0">
              <a:buFont typeface="Arial"/>
              <a:buNone/>
            </a:pPr>
            <a:endParaRPr lang="en-US" dirty="0"/>
          </a:p>
        </p:txBody>
      </p:sp>
      <p:graphicFrame>
        <p:nvGraphicFramePr>
          <p:cNvPr id="7" name="Table 6">
            <a:extLst>
              <a:ext uri="{FF2B5EF4-FFF2-40B4-BE49-F238E27FC236}">
                <a16:creationId xmlns:a16="http://schemas.microsoft.com/office/drawing/2014/main" id="{2934E853-04A1-4F35-9389-4CEE5F2F4C3B}"/>
              </a:ext>
            </a:extLst>
          </p:cNvPr>
          <p:cNvGraphicFramePr>
            <a:graphicFrameLocks noGrp="1"/>
          </p:cNvGraphicFramePr>
          <p:nvPr>
            <p:extLst>
              <p:ext uri="{D42A27DB-BD31-4B8C-83A1-F6EECF244321}">
                <p14:modId xmlns:p14="http://schemas.microsoft.com/office/powerpoint/2010/main" val="4065263006"/>
              </p:ext>
            </p:extLst>
          </p:nvPr>
        </p:nvGraphicFramePr>
        <p:xfrm>
          <a:off x="4823013" y="2572346"/>
          <a:ext cx="3209365" cy="495851"/>
        </p:xfrm>
        <a:graphic>
          <a:graphicData uri="http://schemas.openxmlformats.org/drawingml/2006/table">
            <a:tbl>
              <a:tblPr firstRow="1" firstCol="1" bandRow="1"/>
              <a:tblGrid>
                <a:gridCol w="3209365">
                  <a:extLst>
                    <a:ext uri="{9D8B030D-6E8A-4147-A177-3AD203B41FA5}">
                      <a16:colId xmlns:a16="http://schemas.microsoft.com/office/drawing/2014/main" val="2032262881"/>
                    </a:ext>
                  </a:extLst>
                </a:gridCol>
              </a:tblGrid>
              <a:tr h="495851">
                <a:tc>
                  <a:txBody>
                    <a:bodyPr/>
                    <a:lstStyle/>
                    <a:p>
                      <a:pPr marL="0" marR="0" algn="just">
                        <a:lnSpc>
                          <a:spcPct val="100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zeros((</a:t>
                      </a:r>
                      <a:r>
                        <a:rPr lang="en-US" sz="2400" i="1" kern="100" dirty="0">
                          <a:effectLst/>
                          <a:latin typeface="Times New Roman" panose="02020603050405020304" pitchFamily="18" charset="0"/>
                          <a:ea typeface="Aptos" panose="020B0004020202020204" pitchFamily="34" charset="0"/>
                          <a:cs typeface="Times New Roman" panose="02020603050405020304" pitchFamily="18" charset="0"/>
                        </a:rPr>
                        <a:t>dim1, dim2, type</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2400" i="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9388348"/>
                  </a:ext>
                </a:extLst>
              </a:tr>
            </a:tbl>
          </a:graphicData>
        </a:graphic>
      </p:graphicFrame>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03BC2FA1-983B-6C10-5CEF-0544A85C962D}"/>
                  </a:ext>
                </a:extLst>
              </p:cNvPr>
              <p:cNvSpPr txBox="1">
                <a:spLocks/>
              </p:cNvSpPr>
              <p:nvPr/>
            </p:nvSpPr>
            <p:spPr>
              <a:xfrm>
                <a:off x="936812" y="3186287"/>
                <a:ext cx="10515600" cy="592621"/>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algn="just">
                  <a:lnSpc>
                    <a:spcPct val="115000"/>
                  </a:lnSpc>
                  <a:spcAft>
                    <a:spcPts val="800"/>
                  </a:spcAft>
                  <a:buFont typeface="Arial"/>
                  <a:buNone/>
                </a:pPr>
                <a:r>
                  <a:rPr lang="en-US" dirty="0">
                    <a:latin typeface="Times New Roman" panose="02020603050405020304" pitchFamily="18" charset="0"/>
                    <a:cs typeface="Times New Roman" panose="02020603050405020304" pitchFamily="18" charset="0"/>
                  </a:rPr>
                  <a:t>which creates a </a:t>
                </a:r>
                <a14:m>
                  <m:oMath xmlns:m="http://schemas.openxmlformats.org/officeDocument/2006/math">
                    <m:r>
                      <a:rPr lang="en-US" b="0" i="1" smtClean="0">
                        <a:latin typeface="Cambria Math" panose="02040503050406030204" pitchFamily="18" charset="0"/>
                        <a:cs typeface="Times New Roman" panose="02020603050405020304" pitchFamily="18" charset="0"/>
                      </a:rPr>
                      <m:t>𝑑𝑖𝑚</m:t>
                    </m:r>
                    <m:r>
                      <a:rPr lang="en-US" b="0" i="1" smtClean="0">
                        <a:latin typeface="Cambria Math" panose="02040503050406030204" pitchFamily="18" charset="0"/>
                        <a:cs typeface="Times New Roman" panose="02020603050405020304" pitchFamily="18" charset="0"/>
                      </a:rPr>
                      <m:t>1×</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𝑑𝑖𝑚</m:t>
                    </m:r>
                    <m:r>
                      <a:rPr lang="en-US" b="0" i="1" smtClean="0">
                        <a:latin typeface="Cambria Math" panose="02040503050406030204" pitchFamily="18" charset="0"/>
                        <a:ea typeface="Cambria Math" panose="02040503050406030204" pitchFamily="18" charset="0"/>
                        <a:cs typeface="Times New Roman" panose="02020603050405020304" pitchFamily="18" charset="0"/>
                      </a:rPr>
                      <m:t>2</m:t>
                    </m:r>
                  </m:oMath>
                </a14:m>
                <a:r>
                  <a:rPr lang="en-US" kern="100" dirty="0">
                    <a:latin typeface="Times New Roman" panose="02020603050405020304" pitchFamily="18" charset="0"/>
                    <a:ea typeface="Aptos" panose="020B0004020202020204" pitchFamily="34" charset="0"/>
                    <a:cs typeface="Times New Roman" panose="02020603050405020304" pitchFamily="18" charset="0"/>
                  </a:rPr>
                  <a:t> array and fills it with zeroes, and</a:t>
                </a:r>
              </a:p>
              <a:p>
                <a:pPr marL="0" indent="0">
                  <a:buFont typeface="Arial"/>
                  <a:buNone/>
                </a:pPr>
                <a:endParaRPr lang="en-US" dirty="0"/>
              </a:p>
            </p:txBody>
          </p:sp>
        </mc:Choice>
        <mc:Fallback>
          <p:sp>
            <p:nvSpPr>
              <p:cNvPr id="8" name="Content Placeholder 2">
                <a:extLst>
                  <a:ext uri="{FF2B5EF4-FFF2-40B4-BE49-F238E27FC236}">
                    <a16:creationId xmlns:a16="http://schemas.microsoft.com/office/drawing/2014/main" id="{03BC2FA1-983B-6C10-5CEF-0544A85C962D}"/>
                  </a:ext>
                </a:extLst>
              </p:cNvPr>
              <p:cNvSpPr txBox="1">
                <a:spLocks noRot="1" noChangeAspect="1" noMove="1" noResize="1" noEditPoints="1" noAdjustHandles="1" noChangeArrowheads="1" noChangeShapeType="1" noTextEdit="1"/>
              </p:cNvSpPr>
              <p:nvPr/>
            </p:nvSpPr>
            <p:spPr>
              <a:xfrm>
                <a:off x="936812" y="3186287"/>
                <a:ext cx="10515600" cy="592621"/>
              </a:xfrm>
              <a:prstGeom prst="rect">
                <a:avLst/>
              </a:prstGeom>
              <a:blipFill>
                <a:blip r:embed="rId2"/>
                <a:stretch>
                  <a:fillRect l="-928" t="-9278"/>
                </a:stretch>
              </a:blipFill>
            </p:spPr>
            <p:txBody>
              <a:bodyPr/>
              <a:lstStyle/>
              <a:p>
                <a:r>
                  <a:rPr lang="en-US">
                    <a:noFill/>
                  </a:rPr>
                  <a:t> </a:t>
                </a:r>
              </a:p>
            </p:txBody>
          </p:sp>
        </mc:Fallback>
      </mc:AlternateContent>
      <p:graphicFrame>
        <p:nvGraphicFramePr>
          <p:cNvPr id="9" name="Table 8">
            <a:extLst>
              <a:ext uri="{FF2B5EF4-FFF2-40B4-BE49-F238E27FC236}">
                <a16:creationId xmlns:a16="http://schemas.microsoft.com/office/drawing/2014/main" id="{33937581-1A35-314B-C5AE-95C0AA41BC65}"/>
              </a:ext>
            </a:extLst>
          </p:cNvPr>
          <p:cNvGraphicFramePr>
            <a:graphicFrameLocks noGrp="1"/>
          </p:cNvGraphicFramePr>
          <p:nvPr>
            <p:extLst>
              <p:ext uri="{D42A27DB-BD31-4B8C-83A1-F6EECF244321}">
                <p14:modId xmlns:p14="http://schemas.microsoft.com/office/powerpoint/2010/main" val="2061970532"/>
              </p:ext>
            </p:extLst>
          </p:nvPr>
        </p:nvGraphicFramePr>
        <p:xfrm>
          <a:off x="4912659" y="3781882"/>
          <a:ext cx="3209365" cy="495851"/>
        </p:xfrm>
        <a:graphic>
          <a:graphicData uri="http://schemas.openxmlformats.org/drawingml/2006/table">
            <a:tbl>
              <a:tblPr firstRow="1" firstCol="1" bandRow="1"/>
              <a:tblGrid>
                <a:gridCol w="3209365">
                  <a:extLst>
                    <a:ext uri="{9D8B030D-6E8A-4147-A177-3AD203B41FA5}">
                      <a16:colId xmlns:a16="http://schemas.microsoft.com/office/drawing/2014/main" val="2032262881"/>
                    </a:ext>
                  </a:extLst>
                </a:gridCol>
              </a:tblGrid>
              <a:tr h="495851">
                <a:tc>
                  <a:txBody>
                    <a:bodyPr/>
                    <a:lstStyle/>
                    <a:p>
                      <a:pPr marL="0" marR="0" algn="just">
                        <a:lnSpc>
                          <a:spcPct val="100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ones((</a:t>
                      </a:r>
                      <a:r>
                        <a:rPr lang="en-US" sz="2400" i="1" kern="100" dirty="0">
                          <a:effectLst/>
                          <a:latin typeface="Times New Roman" panose="02020603050405020304" pitchFamily="18" charset="0"/>
                          <a:ea typeface="Aptos" panose="020B0004020202020204" pitchFamily="34" charset="0"/>
                          <a:cs typeface="Times New Roman" panose="02020603050405020304" pitchFamily="18" charset="0"/>
                        </a:rPr>
                        <a:t>dim1, dim2, type</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2400" i="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9388348"/>
                  </a:ext>
                </a:extLst>
              </a:tr>
            </a:tbl>
          </a:graphicData>
        </a:graphic>
      </p:graphicFrame>
      <p:sp>
        <p:nvSpPr>
          <p:cNvPr id="10" name="Content Placeholder 2">
            <a:extLst>
              <a:ext uri="{FF2B5EF4-FFF2-40B4-BE49-F238E27FC236}">
                <a16:creationId xmlns:a16="http://schemas.microsoft.com/office/drawing/2014/main" id="{FC2D8290-9A00-E926-C4FF-C6D09713D920}"/>
              </a:ext>
            </a:extLst>
          </p:cNvPr>
          <p:cNvSpPr txBox="1">
            <a:spLocks/>
          </p:cNvSpPr>
          <p:nvPr/>
        </p:nvSpPr>
        <p:spPr>
          <a:xfrm>
            <a:off x="1012116" y="4420472"/>
            <a:ext cx="10515600" cy="474531"/>
          </a:xfrm>
          <a:prstGeom prst="rect">
            <a:avLst/>
          </a:prstGeom>
        </p:spPr>
        <p:txBody>
          <a:bodyPr vert="horz" lIns="91440" tIns="45720" rIns="91440" bIns="45720" rtlCol="0" anchor="t">
            <a:normAutofit fontScale="700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algn="just">
              <a:lnSpc>
                <a:spcPct val="115000"/>
              </a:lnSpc>
              <a:spcAft>
                <a:spcPts val="800"/>
              </a:spcAft>
              <a:buFont typeface="Arial"/>
              <a:buNone/>
            </a:pPr>
            <a:r>
              <a:rPr lang="en-US" sz="2800" dirty="0">
                <a:latin typeface="Times New Roman" panose="02020603050405020304" pitchFamily="18" charset="0"/>
                <a:cs typeface="Times New Roman" panose="02020603050405020304" pitchFamily="18" charset="0"/>
              </a:rPr>
              <a:t>which fills the array with ones. The default type in both cases is float. </a:t>
            </a:r>
            <a:r>
              <a:rPr lang="en-US" sz="2800" kern="100" dirty="0">
                <a:latin typeface="Times New Roman" panose="02020603050405020304" pitchFamily="18" charset="0"/>
                <a:ea typeface="Aptos" panose="020B0004020202020204" pitchFamily="34" charset="0"/>
                <a:cs typeface="Times New Roman" panose="02020603050405020304" pitchFamily="18" charset="0"/>
              </a:rPr>
              <a:t>Finally, there is the function</a:t>
            </a:r>
          </a:p>
        </p:txBody>
      </p:sp>
      <p:graphicFrame>
        <p:nvGraphicFramePr>
          <p:cNvPr id="11" name="Table 10">
            <a:extLst>
              <a:ext uri="{FF2B5EF4-FFF2-40B4-BE49-F238E27FC236}">
                <a16:creationId xmlns:a16="http://schemas.microsoft.com/office/drawing/2014/main" id="{85C075DD-8780-6E69-50C2-FD3C65442851}"/>
              </a:ext>
            </a:extLst>
          </p:cNvPr>
          <p:cNvGraphicFramePr>
            <a:graphicFrameLocks noGrp="1"/>
          </p:cNvGraphicFramePr>
          <p:nvPr>
            <p:extLst>
              <p:ext uri="{D42A27DB-BD31-4B8C-83A1-F6EECF244321}">
                <p14:modId xmlns:p14="http://schemas.microsoft.com/office/powerpoint/2010/main" val="102430058"/>
              </p:ext>
            </p:extLst>
          </p:nvPr>
        </p:nvGraphicFramePr>
        <p:xfrm>
          <a:off x="4649096" y="5013093"/>
          <a:ext cx="3736490" cy="495851"/>
        </p:xfrm>
        <a:graphic>
          <a:graphicData uri="http://schemas.openxmlformats.org/drawingml/2006/table">
            <a:tbl>
              <a:tblPr firstRow="1" firstCol="1" bandRow="1"/>
              <a:tblGrid>
                <a:gridCol w="3736490">
                  <a:extLst>
                    <a:ext uri="{9D8B030D-6E8A-4147-A177-3AD203B41FA5}">
                      <a16:colId xmlns:a16="http://schemas.microsoft.com/office/drawing/2014/main" val="2032262881"/>
                    </a:ext>
                  </a:extLst>
                </a:gridCol>
              </a:tblGrid>
              <a:tr h="495851">
                <a:tc>
                  <a:txBody>
                    <a:bodyPr/>
                    <a:lstStyle/>
                    <a:p>
                      <a:pPr marL="0" marR="0" algn="just">
                        <a:lnSpc>
                          <a:spcPct val="100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arrange(from</a:t>
                      </a:r>
                      <a:r>
                        <a:rPr lang="en-US" sz="2400" i="1" kern="100" dirty="0">
                          <a:effectLst/>
                          <a:latin typeface="Times New Roman" panose="02020603050405020304" pitchFamily="18" charset="0"/>
                          <a:ea typeface="Aptos" panose="020B0004020202020204" pitchFamily="34" charset="0"/>
                          <a:cs typeface="Times New Roman" panose="02020603050405020304" pitchFamily="18" charset="0"/>
                        </a:rPr>
                        <a:t>, to, increment</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2400" i="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9388348"/>
                  </a:ext>
                </a:extLst>
              </a:tr>
            </a:tbl>
          </a:graphicData>
        </a:graphic>
      </p:graphicFrame>
      <p:sp>
        <p:nvSpPr>
          <p:cNvPr id="12" name="Content Placeholder 2">
            <a:extLst>
              <a:ext uri="{FF2B5EF4-FFF2-40B4-BE49-F238E27FC236}">
                <a16:creationId xmlns:a16="http://schemas.microsoft.com/office/drawing/2014/main" id="{970333BB-1DDA-ACF9-C6C1-3A7E0F5186BE}"/>
              </a:ext>
            </a:extLst>
          </p:cNvPr>
          <p:cNvSpPr txBox="1">
            <a:spLocks/>
          </p:cNvSpPr>
          <p:nvPr/>
        </p:nvSpPr>
        <p:spPr>
          <a:xfrm>
            <a:off x="1012116" y="5508944"/>
            <a:ext cx="10515600" cy="495851"/>
          </a:xfrm>
          <a:prstGeom prst="rect">
            <a:avLst/>
          </a:prstGeom>
        </p:spPr>
        <p:txBody>
          <a:bodyPr vert="horz" lIns="91440" tIns="45720" rIns="91440" bIns="45720" rtlCol="0" anchor="t">
            <a:normAutofit fontScale="77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algn="just">
              <a:lnSpc>
                <a:spcPct val="115000"/>
              </a:lnSpc>
              <a:spcAft>
                <a:spcPts val="800"/>
              </a:spcAft>
              <a:buFont typeface="Arial"/>
              <a:buNone/>
            </a:pPr>
            <a:r>
              <a:rPr lang="en-US" sz="2800" dirty="0">
                <a:latin typeface="Times New Roman" panose="02020603050405020304" pitchFamily="18" charset="0"/>
                <a:cs typeface="Times New Roman" panose="02020603050405020304" pitchFamily="18" charset="0"/>
              </a:rPr>
              <a:t>Which works just like the range function, but returns an array rather than a sequence.</a:t>
            </a:r>
            <a:endParaRPr lang="en-US" sz="2800"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126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10"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1EB8-E47C-369D-CB0C-73DF7C3728FF}"/>
              </a:ext>
            </a:extLst>
          </p:cNvPr>
          <p:cNvSpPr>
            <a:spLocks noGrp="1"/>
          </p:cNvSpPr>
          <p:nvPr>
            <p:ph type="title"/>
          </p:nvPr>
        </p:nvSpPr>
        <p:spPr>
          <a:xfrm>
            <a:off x="936663" y="779780"/>
            <a:ext cx="5915958" cy="802963"/>
          </a:xfrm>
        </p:spPr>
        <p:txBody>
          <a:bodyPr>
            <a:noAutofit/>
          </a:bodyPr>
          <a:lstStyle/>
          <a:p>
            <a:pPr algn="l"/>
            <a:r>
              <a:rPr lang="en-US" sz="2400" b="1" dirty="0">
                <a:latin typeface="Times New Roman" panose="02020603050405020304" pitchFamily="18" charset="0"/>
                <a:cs typeface="Times New Roman" panose="02020603050405020304" pitchFamily="18" charset="0"/>
              </a:rPr>
              <a:t>Accessing and Changing Array Elements</a:t>
            </a:r>
          </a:p>
        </p:txBody>
      </p:sp>
      <p:sp>
        <p:nvSpPr>
          <p:cNvPr id="3" name="Content Placeholder 2">
            <a:extLst>
              <a:ext uri="{FF2B5EF4-FFF2-40B4-BE49-F238E27FC236}">
                <a16:creationId xmlns:a16="http://schemas.microsoft.com/office/drawing/2014/main" id="{EB845F35-AF11-B4AF-01E5-D571D447BB98}"/>
              </a:ext>
            </a:extLst>
          </p:cNvPr>
          <p:cNvSpPr>
            <a:spLocks noGrp="1"/>
          </p:cNvSpPr>
          <p:nvPr>
            <p:ph idx="1"/>
          </p:nvPr>
        </p:nvSpPr>
        <p:spPr>
          <a:xfrm>
            <a:off x="936663" y="1509121"/>
            <a:ext cx="10515600" cy="93622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If a is a rank-2 array, then a a[</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j] accesses the element in row I and column j, whereas a[</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refers to row </a:t>
            </a:r>
            <a:r>
              <a:rPr lang="en-US" sz="2400" i="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The elements of an array can be changed by assignment.</a:t>
            </a: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dirty="0"/>
          </a:p>
        </p:txBody>
      </p:sp>
      <p:sp>
        <p:nvSpPr>
          <p:cNvPr id="6" name="TextBox 5">
            <a:extLst>
              <a:ext uri="{FF2B5EF4-FFF2-40B4-BE49-F238E27FC236}">
                <a16:creationId xmlns:a16="http://schemas.microsoft.com/office/drawing/2014/main" id="{FBA490DA-8542-ADA6-D2D3-A91E3CACF2E2}"/>
              </a:ext>
            </a:extLst>
          </p:cNvPr>
          <p:cNvSpPr txBox="1"/>
          <p:nvPr/>
        </p:nvSpPr>
        <p:spPr>
          <a:xfrm>
            <a:off x="936663" y="3248310"/>
            <a:ext cx="10417137" cy="2308324"/>
          </a:xfrm>
          <a:prstGeom prst="rect">
            <a:avLst/>
          </a:prstGeom>
          <a:noFill/>
        </p:spPr>
        <p:txBody>
          <a:bodyPr wrap="square">
            <a:spAutoFit/>
          </a:bodyPr>
          <a:lstStyle/>
          <a:p>
            <a:pPr marL="0" indent="0">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Arithmetic operators work differently on arrays than they do on tuples and lists- the operation is </a:t>
            </a:r>
            <a:r>
              <a:rPr lang="en-US" sz="2400" i="1" kern="100" dirty="0">
                <a:effectLst/>
                <a:latin typeface="Times New Roman" panose="02020603050405020304" pitchFamily="18" charset="0"/>
                <a:ea typeface="Aptos" panose="020B0004020202020204" pitchFamily="34" charset="0"/>
                <a:cs typeface="Times New Roman" panose="02020603050405020304" pitchFamily="18" charset="0"/>
              </a:rPr>
              <a:t>broadcast</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to all the elements of the array; that is, </a:t>
            </a:r>
          </a:p>
          <a:p>
            <a:pPr marL="342900" indent="-342900">
              <a:buFont typeface="Arial" panose="020B0604020202020204" pitchFamily="34" charset="0"/>
              <a:buChar char="•"/>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operation is applied to each element in the array.</a:t>
            </a:r>
          </a:p>
          <a:p>
            <a:pPr marL="342900" indent="-342900">
              <a:buFont typeface="Arial" panose="020B0604020202020204" pitchFamily="34" charset="0"/>
              <a:buChar char="•"/>
            </a:pPr>
            <a:r>
              <a:rPr lang="en-US" sz="2400" kern="100" dirty="0">
                <a:latin typeface="Times New Roman" panose="02020603050405020304" pitchFamily="18" charset="0"/>
                <a:ea typeface="Aptos" panose="020B0004020202020204" pitchFamily="34" charset="0"/>
                <a:cs typeface="Times New Roman" panose="02020603050405020304" pitchFamily="18" charset="0"/>
              </a:rPr>
              <a:t>The mathematical functions available in </a:t>
            </a:r>
            <a:r>
              <a:rPr lang="en-US" sz="2400" kern="100" dirty="0" err="1">
                <a:latin typeface="Times New Roman" panose="02020603050405020304" pitchFamily="18" charset="0"/>
                <a:ea typeface="Aptos" panose="020B0004020202020204" pitchFamily="34" charset="0"/>
                <a:cs typeface="Times New Roman" panose="02020603050405020304" pitchFamily="18" charset="0"/>
              </a:rPr>
              <a:t>numpy</a:t>
            </a:r>
            <a:r>
              <a:rPr lang="en-US" sz="2400" kern="100" dirty="0">
                <a:latin typeface="Times New Roman" panose="02020603050405020304" pitchFamily="18" charset="0"/>
                <a:ea typeface="Aptos" panose="020B0004020202020204" pitchFamily="34" charset="0"/>
                <a:cs typeface="Times New Roman" panose="02020603050405020304" pitchFamily="18" charset="0"/>
              </a:rPr>
              <a:t> are also broadcast.</a:t>
            </a:r>
          </a:p>
          <a:p>
            <a:pPr marL="342900" indent="-342900">
              <a:buFont typeface="Arial" panose="020B0604020202020204" pitchFamily="34" charset="0"/>
              <a:buChar char="•"/>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Functions imported from the math module will work on the individual elements, of course, but not on the array itself.</a:t>
            </a:r>
          </a:p>
        </p:txBody>
      </p:sp>
      <p:sp>
        <p:nvSpPr>
          <p:cNvPr id="5" name="Title 1">
            <a:extLst>
              <a:ext uri="{FF2B5EF4-FFF2-40B4-BE49-F238E27FC236}">
                <a16:creationId xmlns:a16="http://schemas.microsoft.com/office/drawing/2014/main" id="{A4681061-14AC-C40D-41FC-7A0A15DBBC6D}"/>
              </a:ext>
            </a:extLst>
          </p:cNvPr>
          <p:cNvSpPr txBox="1">
            <a:spLocks/>
          </p:cNvSpPr>
          <p:nvPr/>
        </p:nvSpPr>
        <p:spPr>
          <a:xfrm>
            <a:off x="936663" y="2592592"/>
            <a:ext cx="5393317" cy="508473"/>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latin typeface="Times New Roman" panose="02020603050405020304" pitchFamily="18" charset="0"/>
                <a:cs typeface="Times New Roman" panose="02020603050405020304" pitchFamily="18" charset="0"/>
              </a:rPr>
              <a:t>Operations on Arrays</a:t>
            </a:r>
          </a:p>
        </p:txBody>
      </p:sp>
    </p:spTree>
    <p:extLst>
      <p:ext uri="{BB962C8B-B14F-4D97-AF65-F5344CB8AC3E}">
        <p14:creationId xmlns:p14="http://schemas.microsoft.com/office/powerpoint/2010/main" val="346735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inVertical)">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CC670E-A017-63D4-19E6-D381D96A4548}"/>
              </a:ext>
            </a:extLst>
          </p:cNvPr>
          <p:cNvSpPr>
            <a:spLocks noGrp="1"/>
          </p:cNvSpPr>
          <p:nvPr>
            <p:ph idx="1"/>
          </p:nvPr>
        </p:nvSpPr>
        <p:spPr>
          <a:xfrm>
            <a:off x="687592" y="746069"/>
            <a:ext cx="10515600" cy="481098"/>
          </a:xfrm>
        </p:spPr>
        <p:txBody>
          <a:bodyPr>
            <a:normAutofit fontScale="92500" lnSpcReduction="10000"/>
          </a:bodyPr>
          <a:lstStyle/>
          <a:p>
            <a:pPr marL="0" indent="0">
              <a:buNone/>
            </a:pPr>
            <a:r>
              <a:rPr lang="en-US" sz="2400" b="1" dirty="0">
                <a:latin typeface="Times New Roman" panose="02020603050405020304" pitchFamily="18" charset="0"/>
                <a:cs typeface="Times New Roman" panose="02020603050405020304" pitchFamily="18" charset="0"/>
              </a:rPr>
              <a:t>Array Functions:</a:t>
            </a:r>
            <a:endParaRPr lang="en-US"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dirty="0"/>
          </a:p>
        </p:txBody>
      </p:sp>
      <p:sp>
        <p:nvSpPr>
          <p:cNvPr id="5" name="Content Placeholder 2">
            <a:extLst>
              <a:ext uri="{FF2B5EF4-FFF2-40B4-BE49-F238E27FC236}">
                <a16:creationId xmlns:a16="http://schemas.microsoft.com/office/drawing/2014/main" id="{499B16F1-0E8F-5A6C-8E0A-90F63DABB6BC}"/>
              </a:ext>
            </a:extLst>
          </p:cNvPr>
          <p:cNvSpPr txBox="1">
            <a:spLocks/>
          </p:cNvSpPr>
          <p:nvPr/>
        </p:nvSpPr>
        <p:spPr>
          <a:xfrm>
            <a:off x="687591" y="1323091"/>
            <a:ext cx="10790817" cy="20099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kern="100" dirty="0">
                <a:latin typeface="Times New Roman" panose="02020603050405020304" pitchFamily="18" charset="0"/>
                <a:cs typeface="Times New Roman" panose="02020603050405020304" pitchFamily="18" charset="0"/>
              </a:rPr>
              <a:t>There are numerous functions in </a:t>
            </a:r>
            <a:r>
              <a:rPr lang="en-US" sz="2400" kern="100" dirty="0" err="1">
                <a:latin typeface="Times New Roman" panose="02020603050405020304" pitchFamily="18" charset="0"/>
                <a:cs typeface="Times New Roman" panose="02020603050405020304" pitchFamily="18" charset="0"/>
              </a:rPr>
              <a:t>numpy</a:t>
            </a:r>
            <a:r>
              <a:rPr lang="en-US" sz="2400" kern="100" dirty="0">
                <a:latin typeface="Times New Roman" panose="02020603050405020304" pitchFamily="18" charset="0"/>
                <a:cs typeface="Times New Roman" panose="02020603050405020304" pitchFamily="18" charset="0"/>
              </a:rPr>
              <a:t> that perform array operations and other useful tasks. There are three functions in </a:t>
            </a:r>
            <a:r>
              <a:rPr lang="en-US" sz="2400" kern="100" dirty="0" err="1">
                <a:latin typeface="Times New Roman" panose="02020603050405020304" pitchFamily="18" charset="0"/>
                <a:cs typeface="Times New Roman" panose="02020603050405020304" pitchFamily="18" charset="0"/>
              </a:rPr>
              <a:t>numpy</a:t>
            </a:r>
            <a:r>
              <a:rPr lang="en-US" sz="2400" kern="100" dirty="0">
                <a:latin typeface="Times New Roman" panose="02020603050405020304" pitchFamily="18" charset="0"/>
                <a:cs typeface="Times New Roman" panose="02020603050405020304" pitchFamily="18" charset="0"/>
              </a:rPr>
              <a:t> that compute array products.</a:t>
            </a:r>
          </a:p>
          <a:p>
            <a:r>
              <a:rPr lang="en-US" sz="2400" kern="100" dirty="0">
                <a:latin typeface="Times New Roman" panose="02020603050405020304" pitchFamily="18" charset="0"/>
                <a:cs typeface="Times New Roman" panose="02020603050405020304" pitchFamily="18" charset="0"/>
              </a:rPr>
              <a:t>Dot product</a:t>
            </a:r>
          </a:p>
          <a:p>
            <a:r>
              <a:rPr lang="en-US" sz="2400" kern="100" dirty="0">
                <a:latin typeface="Times New Roman" panose="02020603050405020304" pitchFamily="18" charset="0"/>
                <a:cs typeface="Times New Roman" panose="02020603050405020304" pitchFamily="18" charset="0"/>
              </a:rPr>
              <a:t>Inner product</a:t>
            </a:r>
          </a:p>
          <a:p>
            <a:r>
              <a:rPr lang="en-US" sz="2400" kern="100" dirty="0">
                <a:latin typeface="Times New Roman" panose="02020603050405020304" pitchFamily="18" charset="0"/>
                <a:cs typeface="Times New Roman" panose="02020603050405020304" pitchFamily="18" charset="0"/>
              </a:rPr>
              <a:t>Outer product</a:t>
            </a:r>
          </a:p>
          <a:p>
            <a:pPr marL="0" indent="0">
              <a:buNone/>
            </a:pPr>
            <a:endParaRPr lang="en-US" sz="2400" dirty="0"/>
          </a:p>
        </p:txBody>
      </p:sp>
      <p:sp>
        <p:nvSpPr>
          <p:cNvPr id="9" name="Content Placeholder 2">
            <a:extLst>
              <a:ext uri="{FF2B5EF4-FFF2-40B4-BE49-F238E27FC236}">
                <a16:creationId xmlns:a16="http://schemas.microsoft.com/office/drawing/2014/main" id="{5351C3DA-4C65-DA97-9309-10C6408BCC4B}"/>
              </a:ext>
            </a:extLst>
          </p:cNvPr>
          <p:cNvSpPr txBox="1">
            <a:spLocks/>
          </p:cNvSpPr>
          <p:nvPr/>
        </p:nvSpPr>
        <p:spPr>
          <a:xfrm>
            <a:off x="687592" y="3429000"/>
            <a:ext cx="10790816" cy="1110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Linear Algebra Module: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numpy</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module comes with a linear algebra module called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linalg</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that contains routine tasks such as matrix inversion and solution of simultaneous equations.</a:t>
            </a:r>
            <a:endParaRPr lang="en-US" sz="2400" dirty="0"/>
          </a:p>
        </p:txBody>
      </p:sp>
      <p:sp>
        <p:nvSpPr>
          <p:cNvPr id="2" name="Content Placeholder 2">
            <a:extLst>
              <a:ext uri="{FF2B5EF4-FFF2-40B4-BE49-F238E27FC236}">
                <a16:creationId xmlns:a16="http://schemas.microsoft.com/office/drawing/2014/main" id="{0D3EC755-F8A6-6C89-A932-178ADE85CF5B}"/>
              </a:ext>
            </a:extLst>
          </p:cNvPr>
          <p:cNvSpPr txBox="1">
            <a:spLocks/>
          </p:cNvSpPr>
          <p:nvPr/>
        </p:nvSpPr>
        <p:spPr>
          <a:xfrm>
            <a:off x="687592" y="4635650"/>
            <a:ext cx="10704756" cy="1110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Copying Arrays: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If a is a rank-2 array, then simply create a new reference of a, called a </a:t>
            </a:r>
            <a:r>
              <a:rPr lang="en-US" sz="2400" i="1" kern="100" dirty="0">
                <a:effectLst/>
                <a:latin typeface="Times New Roman" panose="02020603050405020304" pitchFamily="18" charset="0"/>
                <a:ea typeface="Aptos" panose="020B0004020202020204" pitchFamily="34" charset="0"/>
                <a:cs typeface="Times New Roman" panose="02020603050405020304" pitchFamily="18" charset="0"/>
              </a:rPr>
              <a:t>deep copy</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This also applies to arrays. To make an independent copy of an array a, use the copy method in the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numpy</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module:</a:t>
            </a:r>
            <a:endParaRPr lang="en-US" sz="2400" dirty="0"/>
          </a:p>
        </p:txBody>
      </p:sp>
      <p:sp>
        <p:nvSpPr>
          <p:cNvPr id="6" name="Content Placeholder 2">
            <a:extLst>
              <a:ext uri="{FF2B5EF4-FFF2-40B4-BE49-F238E27FC236}">
                <a16:creationId xmlns:a16="http://schemas.microsoft.com/office/drawing/2014/main" id="{64F27965-FD5A-F804-9860-95E95D68BDA2}"/>
              </a:ext>
            </a:extLst>
          </p:cNvPr>
          <p:cNvSpPr txBox="1">
            <a:spLocks/>
          </p:cNvSpPr>
          <p:nvPr/>
        </p:nvSpPr>
        <p:spPr>
          <a:xfrm>
            <a:off x="5356411" y="5746377"/>
            <a:ext cx="1636060" cy="471543"/>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2000" dirty="0">
                <a:latin typeface="Times New Roman" panose="02020603050405020304" pitchFamily="18" charset="0"/>
                <a:cs typeface="Times New Roman" panose="02020603050405020304" pitchFamily="18" charset="0"/>
              </a:rPr>
              <a:t>b = </a:t>
            </a:r>
            <a:r>
              <a:rPr lang="en-US" sz="2000" dirty="0" err="1">
                <a:latin typeface="Times New Roman" panose="02020603050405020304" pitchFamily="18" charset="0"/>
                <a:cs typeface="Times New Roman" panose="02020603050405020304" pitchFamily="18" charset="0"/>
              </a:rPr>
              <a:t>a.copy</a:t>
            </a:r>
            <a:r>
              <a:rPr lang="en-US" sz="2000" dirty="0">
                <a:latin typeface="Times New Roman" panose="02020603050405020304" pitchFamily="18" charset="0"/>
                <a:cs typeface="Times New Roman" panose="02020603050405020304" pitchFamily="18" charset="0"/>
              </a:rPr>
              <a:t>()</a:t>
            </a:r>
            <a:endParaRPr lang="en-US" sz="2000" kern="100" dirty="0">
              <a:latin typeface="Times New Roman" panose="02020603050405020304" pitchFamily="18" charset="0"/>
              <a:ea typeface="Aptos" panose="020B0004020202020204" pitchFamily="34" charset="0"/>
              <a:cs typeface="Times New Roman" panose="02020603050405020304" pitchFamily="18" charset="0"/>
            </a:endParaRPr>
          </a:p>
          <a:p>
            <a:pPr marL="0" indent="0">
              <a:buFont typeface="Arial"/>
              <a:buNone/>
            </a:pPr>
            <a:endParaRPr lang="en-US" dirty="0"/>
          </a:p>
        </p:txBody>
      </p:sp>
    </p:spTree>
    <p:extLst>
      <p:ext uri="{BB962C8B-B14F-4D97-AF65-F5344CB8AC3E}">
        <p14:creationId xmlns:p14="http://schemas.microsoft.com/office/powerpoint/2010/main" val="304941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circle(in)">
                                      <p:cBhvr>
                                        <p:cTn id="2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9" grpId="0"/>
      <p:bldP spid="2" grpId="0"/>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4AA0C5-A138-295D-3839-68CA32859E26}"/>
              </a:ext>
            </a:extLst>
          </p:cNvPr>
          <p:cNvSpPr>
            <a:spLocks noGrp="1"/>
          </p:cNvSpPr>
          <p:nvPr>
            <p:ph idx="1"/>
          </p:nvPr>
        </p:nvSpPr>
        <p:spPr>
          <a:xfrm>
            <a:off x="838200" y="1502896"/>
            <a:ext cx="10515600" cy="1552277"/>
          </a:xfrm>
        </p:spPr>
        <p:txBody>
          <a:bodyPr>
            <a:normAutofit/>
          </a:bodyPr>
          <a:lstStyle/>
          <a:p>
            <a:pPr marL="0" marR="0">
              <a:lnSpc>
                <a:spcPct val="115000"/>
              </a:lnSpc>
              <a:spcAft>
                <a:spcPts val="800"/>
              </a:spcAft>
              <a:buNone/>
              <a:tabLst>
                <a:tab pos="2118360" algn="l"/>
              </a:tabLst>
            </a:pPr>
            <a:r>
              <a:rPr lang="en-US" sz="2400" b="1" dirty="0">
                <a:latin typeface="Times New Roman" panose="02020603050405020304" pitchFamily="18" charset="0"/>
                <a:cs typeface="Times New Roman" panose="02020603050405020304" pitchFamily="18" charset="0"/>
              </a:rPr>
              <a:t>Vectorizing Algorithm: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Sometimes the broadcasting properties of the mathematical functions in the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numpy</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module can be used to replace loops in the code. This procedure is known as vectorization.</a:t>
            </a:r>
          </a:p>
          <a:p>
            <a:pPr marL="0" indent="0">
              <a:buNone/>
            </a:pPr>
            <a:endParaRPr lang="en-US" dirty="0"/>
          </a:p>
        </p:txBody>
      </p:sp>
      <p:sp>
        <p:nvSpPr>
          <p:cNvPr id="8" name="Content Placeholder 2">
            <a:extLst>
              <a:ext uri="{FF2B5EF4-FFF2-40B4-BE49-F238E27FC236}">
                <a16:creationId xmlns:a16="http://schemas.microsoft.com/office/drawing/2014/main" id="{BC7507EE-EF5E-1F06-5B1E-C98E1E4F4BE1}"/>
              </a:ext>
            </a:extLst>
          </p:cNvPr>
          <p:cNvSpPr txBox="1">
            <a:spLocks/>
          </p:cNvSpPr>
          <p:nvPr/>
        </p:nvSpPr>
        <p:spPr>
          <a:xfrm>
            <a:off x="838200" y="3802827"/>
            <a:ext cx="10515600" cy="1552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15000"/>
              </a:lnSpc>
              <a:spcAft>
                <a:spcPts val="800"/>
              </a:spcAft>
              <a:buFont typeface="Arial" panose="020B0604020202020204" pitchFamily="34" charset="0"/>
              <a:buNone/>
              <a:tabLst>
                <a:tab pos="2118360" algn="l"/>
              </a:tabLst>
            </a:pPr>
            <a:r>
              <a:rPr lang="en-US" sz="2400" dirty="0">
                <a:latin typeface="Times New Roman" panose="02020603050405020304" pitchFamily="18" charset="0"/>
                <a:cs typeface="Times New Roman" panose="02020603050405020304" pitchFamily="18" charset="0"/>
              </a:rPr>
              <a:t>The module </a:t>
            </a:r>
            <a:r>
              <a:rPr lang="en-US" sz="2400" dirty="0" err="1">
                <a:latin typeface="Times New Roman" panose="02020603050405020304" pitchFamily="18" charset="0"/>
                <a:cs typeface="Times New Roman" panose="02020603050405020304" pitchFamily="18" charset="0"/>
              </a:rPr>
              <a:t>matplotlib.pyplot</a:t>
            </a:r>
            <a:r>
              <a:rPr lang="en-US" sz="2400" dirty="0">
                <a:latin typeface="Times New Roman" panose="02020603050405020304" pitchFamily="18" charset="0"/>
                <a:cs typeface="Times New Roman" panose="02020603050405020304" pitchFamily="18" charset="0"/>
              </a:rPr>
              <a:t> is a collection of 2D plotting functions that provide Python with MATLAB-style functionality. Not being a part of core Python, it requires separate installation.</a:t>
            </a:r>
            <a:endParaRPr lang="en-US" dirty="0"/>
          </a:p>
        </p:txBody>
      </p:sp>
      <p:sp>
        <p:nvSpPr>
          <p:cNvPr id="2" name="Content Placeholder 2">
            <a:extLst>
              <a:ext uri="{FF2B5EF4-FFF2-40B4-BE49-F238E27FC236}">
                <a16:creationId xmlns:a16="http://schemas.microsoft.com/office/drawing/2014/main" id="{74B26DCC-E961-59B4-38E2-62D39AFC469A}"/>
              </a:ext>
            </a:extLst>
          </p:cNvPr>
          <p:cNvSpPr txBox="1">
            <a:spLocks/>
          </p:cNvSpPr>
          <p:nvPr/>
        </p:nvSpPr>
        <p:spPr>
          <a:xfrm>
            <a:off x="838200" y="3321729"/>
            <a:ext cx="10515600" cy="481098"/>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b="1" dirty="0">
                <a:latin typeface="Times New Roman" panose="02020603050405020304" pitchFamily="18" charset="0"/>
                <a:cs typeface="Times New Roman" panose="02020603050405020304" pitchFamily="18" charset="0"/>
              </a:rPr>
              <a:t>Plotting with </a:t>
            </a:r>
            <a:r>
              <a:rPr lang="en-US" b="1" dirty="0" err="1">
                <a:latin typeface="Times New Roman" panose="02020603050405020304" pitchFamily="18" charset="0"/>
                <a:cs typeface="Times New Roman" panose="02020603050405020304" pitchFamily="18" charset="0"/>
              </a:rPr>
              <a:t>matplotlib.pyplot</a:t>
            </a:r>
            <a:r>
              <a:rPr lang="en-US" b="1" dirty="0">
                <a:latin typeface="Times New Roman" panose="02020603050405020304" pitchFamily="18" charset="0"/>
                <a:cs typeface="Times New Roman" panose="02020603050405020304" pitchFamily="18" charset="0"/>
              </a:rPr>
              <a:t>:</a:t>
            </a: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0" indent="0">
              <a:buFont typeface="Arial"/>
              <a:buNone/>
            </a:pPr>
            <a:endParaRPr lang="en-US" dirty="0"/>
          </a:p>
        </p:txBody>
      </p:sp>
    </p:spTree>
    <p:extLst>
      <p:ext uri="{BB962C8B-B14F-4D97-AF65-F5344CB8AC3E}">
        <p14:creationId xmlns:p14="http://schemas.microsoft.com/office/powerpoint/2010/main" val="190050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7A033E-C961-2D94-D979-7218EB2A375A}"/>
              </a:ext>
            </a:extLst>
          </p:cNvPr>
          <p:cNvSpPr>
            <a:spLocks noGrp="1"/>
          </p:cNvSpPr>
          <p:nvPr>
            <p:ph idx="1"/>
          </p:nvPr>
        </p:nvSpPr>
        <p:spPr>
          <a:xfrm>
            <a:off x="730624" y="1061832"/>
            <a:ext cx="10515600" cy="96060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line and marker styles are specified by the string characters shown in the following table (only some of the available characters are shown).</a:t>
            </a:r>
          </a:p>
        </p:txBody>
      </p:sp>
      <p:graphicFrame>
        <p:nvGraphicFramePr>
          <p:cNvPr id="5" name="Table 4">
            <a:extLst>
              <a:ext uri="{FF2B5EF4-FFF2-40B4-BE49-F238E27FC236}">
                <a16:creationId xmlns:a16="http://schemas.microsoft.com/office/drawing/2014/main" id="{93EC2955-E2E5-A1AB-D533-D8F6D51D8A6C}"/>
              </a:ext>
            </a:extLst>
          </p:cNvPr>
          <p:cNvGraphicFramePr>
            <a:graphicFrameLocks noGrp="1"/>
          </p:cNvGraphicFramePr>
          <p:nvPr>
            <p:extLst>
              <p:ext uri="{D42A27DB-BD31-4B8C-83A1-F6EECF244321}">
                <p14:modId xmlns:p14="http://schemas.microsoft.com/office/powerpoint/2010/main" val="2020634783"/>
              </p:ext>
            </p:extLst>
          </p:nvPr>
        </p:nvGraphicFramePr>
        <p:xfrm>
          <a:off x="3974540" y="2278989"/>
          <a:ext cx="3738693" cy="3680906"/>
        </p:xfrm>
        <a:graphic>
          <a:graphicData uri="http://schemas.openxmlformats.org/drawingml/2006/table">
            <a:tbl>
              <a:tblPr firstRow="1" firstCol="1" bandRow="1"/>
              <a:tblGrid>
                <a:gridCol w="791062">
                  <a:extLst>
                    <a:ext uri="{9D8B030D-6E8A-4147-A177-3AD203B41FA5}">
                      <a16:colId xmlns:a16="http://schemas.microsoft.com/office/drawing/2014/main" val="1252762400"/>
                    </a:ext>
                  </a:extLst>
                </a:gridCol>
                <a:gridCol w="2947631">
                  <a:extLst>
                    <a:ext uri="{9D8B030D-6E8A-4147-A177-3AD203B41FA5}">
                      <a16:colId xmlns:a16="http://schemas.microsoft.com/office/drawing/2014/main" val="1286257959"/>
                    </a:ext>
                  </a:extLst>
                </a:gridCol>
              </a:tblGrid>
              <a:tr h="132427">
                <a:tc>
                  <a:txBody>
                    <a:bodyPr/>
                    <a:lstStyle/>
                    <a:p>
                      <a:pPr marL="0" marR="0" algn="ctr">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Solid line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1506299"/>
                  </a:ext>
                </a:extLst>
              </a:tr>
              <a:tr h="194310">
                <a:tc>
                  <a:txBody>
                    <a:bodyPr/>
                    <a:lstStyle/>
                    <a:p>
                      <a:pPr marL="0" marR="0" algn="ctr">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Dashed line</a:t>
                      </a:r>
                      <a:endParaRPr lang="en-US" sz="2400" i="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45632961"/>
                  </a:ext>
                </a:extLst>
              </a:tr>
              <a:tr h="185420">
                <a:tc>
                  <a:txBody>
                    <a:bodyPr/>
                    <a:lstStyle/>
                    <a:p>
                      <a:pPr marL="0" marR="0" algn="ctr">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Dash-dot line</a:t>
                      </a:r>
                      <a:endParaRPr lang="en-US" sz="2400" i="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6138075"/>
                  </a:ext>
                </a:extLst>
              </a:tr>
              <a:tr h="194310">
                <a:tc>
                  <a:txBody>
                    <a:bodyPr/>
                    <a:lstStyle/>
                    <a:p>
                      <a:pPr marL="0" marR="0" algn="ctr">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Dotted line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2021502"/>
                  </a:ext>
                </a:extLst>
              </a:tr>
              <a:tr h="79400">
                <a:tc rowSpan="2">
                  <a:txBody>
                    <a:bodyPr/>
                    <a:lstStyle/>
                    <a:p>
                      <a:pPr marL="0" marR="0" algn="ctr">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‘o’</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Circle marker</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2439610"/>
                  </a:ext>
                </a:extLst>
              </a:tr>
              <a:tr h="0">
                <a:tc vMerge="1">
                  <a:txBody>
                    <a:bodyPr/>
                    <a:lstStyle/>
                    <a:p>
                      <a:endParaRPr lang="en-US"/>
                    </a:p>
                  </a:txBody>
                  <a:tcPr/>
                </a:tc>
                <a:tc rowSpan="2">
                  <a:txBody>
                    <a:bodyPr/>
                    <a:lstStyle/>
                    <a:p>
                      <a:pPr marL="0" marR="0">
                        <a:lnSpc>
                          <a:spcPct val="115000"/>
                        </a:lnSpc>
                        <a:spcAft>
                          <a:spcPts val="800"/>
                        </a:spcAft>
                        <a:buNone/>
                        <a:tabLst>
                          <a:tab pos="211836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Triangle marker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6885860"/>
                  </a:ext>
                </a:extLst>
              </a:tr>
              <a:tr h="397574">
                <a:tc rowSpan="2">
                  <a:txBody>
                    <a:bodyPr/>
                    <a:lstStyle/>
                    <a:p>
                      <a:pPr marL="0" marR="0" algn="ctr">
                        <a:lnSpc>
                          <a:spcPct val="115000"/>
                        </a:lnSpc>
                        <a:spcAft>
                          <a:spcPts val="800"/>
                        </a:spcAft>
                        <a:buNone/>
                        <a:tabLst>
                          <a:tab pos="211836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583168211"/>
                  </a:ext>
                </a:extLst>
              </a:tr>
              <a:tr h="0">
                <a:tc vMerge="1">
                  <a:txBody>
                    <a:bodyPr/>
                    <a:lstStyle/>
                    <a:p>
                      <a:endParaRPr lang="en-US"/>
                    </a:p>
                  </a:txBody>
                  <a:tcPr/>
                </a:tc>
                <a:tc rowSpan="2">
                  <a:txBody>
                    <a:bodyPr/>
                    <a:lstStyle/>
                    <a:p>
                      <a:pPr marL="0" marR="0">
                        <a:lnSpc>
                          <a:spcPct val="115000"/>
                        </a:lnSpc>
                        <a:spcAft>
                          <a:spcPts val="800"/>
                        </a:spcAft>
                        <a:buNone/>
                        <a:tabLst>
                          <a:tab pos="211836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Square marker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4385292"/>
                  </a:ext>
                </a:extLst>
              </a:tr>
              <a:tr h="398145">
                <a:tc rowSpan="2">
                  <a:txBody>
                    <a:bodyPr/>
                    <a:lstStyle/>
                    <a:p>
                      <a:pPr marL="0" marR="0" algn="ctr">
                        <a:lnSpc>
                          <a:spcPct val="115000"/>
                        </a:lnSpc>
                        <a:spcAft>
                          <a:spcPts val="800"/>
                        </a:spcAft>
                        <a:buNone/>
                        <a:tabLst>
                          <a:tab pos="211836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322139882"/>
                  </a:ext>
                </a:extLst>
              </a:tr>
              <a:tr h="0">
                <a:tc vMerge="1">
                  <a:txBody>
                    <a:bodyPr/>
                    <a:lstStyle/>
                    <a:p>
                      <a:endParaRPr lang="en-US"/>
                    </a:p>
                  </a:txBody>
                  <a:tcPr/>
                </a:tc>
                <a:tc rowSpan="2">
                  <a:txBody>
                    <a:bodyPr/>
                    <a:lstStyle/>
                    <a:p>
                      <a:pPr marL="0" marR="0">
                        <a:lnSpc>
                          <a:spcPct val="115000"/>
                        </a:lnSpc>
                        <a:spcAft>
                          <a:spcPts val="800"/>
                        </a:spcAft>
                        <a:buNone/>
                        <a:tabLst>
                          <a:tab pos="211836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Hexagon marker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6475470"/>
                  </a:ext>
                </a:extLst>
              </a:tr>
              <a:tr h="398717">
                <a:tc rowSpan="2">
                  <a:txBody>
                    <a:bodyPr/>
                    <a:lstStyle/>
                    <a:p>
                      <a:pPr marL="0" marR="0" algn="ctr">
                        <a:lnSpc>
                          <a:spcPct val="115000"/>
                        </a:lnSpc>
                        <a:spcAft>
                          <a:spcPts val="800"/>
                        </a:spcAft>
                        <a:buNone/>
                        <a:tabLst>
                          <a:tab pos="211836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385997199"/>
                  </a:ext>
                </a:extLst>
              </a:tr>
              <a:tr h="0">
                <a:tc vMerge="1">
                  <a:txBody>
                    <a:bodyPr/>
                    <a:lstStyle/>
                    <a:p>
                      <a:endParaRPr lang="en-US"/>
                    </a:p>
                  </a:txBody>
                  <a:tcPr/>
                </a:tc>
                <a:tc rowSpan="2">
                  <a:txBody>
                    <a:bodyPr/>
                    <a:lstStyle/>
                    <a:p>
                      <a:pPr marL="0" marR="0">
                        <a:lnSpc>
                          <a:spcPct val="115000"/>
                        </a:lnSpc>
                        <a:spcAft>
                          <a:spcPts val="800"/>
                        </a:spcAft>
                        <a:buNone/>
                        <a:tabLst>
                          <a:tab pos="211836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x marker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2463684"/>
                  </a:ext>
                </a:extLst>
              </a:tr>
              <a:tr h="399288">
                <a:tc>
                  <a:txBody>
                    <a:bodyPr/>
                    <a:lstStyle/>
                    <a:p>
                      <a:pPr marL="0" marR="0" algn="ctr">
                        <a:lnSpc>
                          <a:spcPct val="115000"/>
                        </a:lnSpc>
                        <a:spcAft>
                          <a:spcPts val="800"/>
                        </a:spcAft>
                        <a:buNone/>
                        <a:tabLst>
                          <a:tab pos="211836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extLst>
                  <a:ext uri="{0D108BD9-81ED-4DB2-BD59-A6C34878D82A}">
                    <a16:rowId xmlns:a16="http://schemas.microsoft.com/office/drawing/2014/main" val="388936329"/>
                  </a:ext>
                </a:extLst>
              </a:tr>
            </a:tbl>
          </a:graphicData>
        </a:graphic>
      </p:graphicFrame>
    </p:spTree>
    <p:extLst>
      <p:ext uri="{BB962C8B-B14F-4D97-AF65-F5344CB8AC3E}">
        <p14:creationId xmlns:p14="http://schemas.microsoft.com/office/powerpoint/2010/main" val="231113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9D433-A3D8-0F94-D444-B2ED359307BB}"/>
              </a:ext>
            </a:extLst>
          </p:cNvPr>
          <p:cNvSpPr>
            <a:spLocks noGrp="1"/>
          </p:cNvSpPr>
          <p:nvPr>
            <p:ph idx="1"/>
          </p:nvPr>
        </p:nvSpPr>
        <p:spPr>
          <a:xfrm>
            <a:off x="990600" y="1614057"/>
            <a:ext cx="8230496" cy="46575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Some of the location (loc) codes for placement of the legend are</a:t>
            </a:r>
          </a:p>
        </p:txBody>
      </p:sp>
      <p:graphicFrame>
        <p:nvGraphicFramePr>
          <p:cNvPr id="2" name="Table 1">
            <a:extLst>
              <a:ext uri="{FF2B5EF4-FFF2-40B4-BE49-F238E27FC236}">
                <a16:creationId xmlns:a16="http://schemas.microsoft.com/office/drawing/2014/main" id="{77652191-7097-FFE3-2FD4-6CAEDC94C329}"/>
              </a:ext>
            </a:extLst>
          </p:cNvPr>
          <p:cNvGraphicFramePr>
            <a:graphicFrameLocks noGrp="1"/>
          </p:cNvGraphicFramePr>
          <p:nvPr>
            <p:extLst>
              <p:ext uri="{D42A27DB-BD31-4B8C-83A1-F6EECF244321}">
                <p14:modId xmlns:p14="http://schemas.microsoft.com/office/powerpoint/2010/main" val="3759544626"/>
              </p:ext>
            </p:extLst>
          </p:nvPr>
        </p:nvGraphicFramePr>
        <p:xfrm>
          <a:off x="3969573" y="2472627"/>
          <a:ext cx="3679115" cy="1985010"/>
        </p:xfrm>
        <a:graphic>
          <a:graphicData uri="http://schemas.openxmlformats.org/drawingml/2006/table">
            <a:tbl>
              <a:tblPr firstRow="1" firstCol="1" bandRow="1"/>
              <a:tblGrid>
                <a:gridCol w="558094">
                  <a:extLst>
                    <a:ext uri="{9D8B030D-6E8A-4147-A177-3AD203B41FA5}">
                      <a16:colId xmlns:a16="http://schemas.microsoft.com/office/drawing/2014/main" val="1252762400"/>
                    </a:ext>
                  </a:extLst>
                </a:gridCol>
                <a:gridCol w="3121021">
                  <a:extLst>
                    <a:ext uri="{9D8B030D-6E8A-4147-A177-3AD203B41FA5}">
                      <a16:colId xmlns:a16="http://schemas.microsoft.com/office/drawing/2014/main" val="1286257959"/>
                    </a:ext>
                  </a:extLst>
                </a:gridCol>
              </a:tblGrid>
              <a:tr h="132427">
                <a:tc>
                  <a:txBody>
                    <a:bodyPr/>
                    <a:lstStyle/>
                    <a:p>
                      <a:pPr marL="0" marR="0" algn="ctr">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“Best” location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1506299"/>
                  </a:ext>
                </a:extLst>
              </a:tr>
              <a:tr h="194310">
                <a:tc>
                  <a:txBody>
                    <a:bodyPr/>
                    <a:lstStyle/>
                    <a:p>
                      <a:pPr marL="0" marR="0" algn="ctr">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Upper right</a:t>
                      </a:r>
                      <a:endParaRPr lang="en-US" sz="2400" i="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45632961"/>
                  </a:ext>
                </a:extLst>
              </a:tr>
              <a:tr h="185420">
                <a:tc>
                  <a:txBody>
                    <a:bodyPr/>
                    <a:lstStyle/>
                    <a:p>
                      <a:pPr marL="0" marR="0" algn="ctr">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2</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Upper left</a:t>
                      </a:r>
                      <a:endParaRPr lang="en-US" sz="2400" i="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6138075"/>
                  </a:ext>
                </a:extLst>
              </a:tr>
              <a:tr h="194310">
                <a:tc>
                  <a:txBody>
                    <a:bodyPr/>
                    <a:lstStyle/>
                    <a:p>
                      <a:pPr marL="0" marR="0" algn="ctr">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3</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Lower left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2021502"/>
                  </a:ext>
                </a:extLst>
              </a:tr>
              <a:tr h="79400">
                <a:tc>
                  <a:txBody>
                    <a:bodyPr/>
                    <a:lstStyle/>
                    <a:p>
                      <a:pPr marL="0" marR="0" algn="ctr">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4</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15000"/>
                        </a:lnSpc>
                        <a:spcAft>
                          <a:spcPts val="800"/>
                        </a:spcAft>
                        <a:buNone/>
                        <a:tabLst>
                          <a:tab pos="2118360" algn="l"/>
                        </a:tabLs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Lower right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2439610"/>
                  </a:ext>
                </a:extLst>
              </a:tr>
            </a:tbl>
          </a:graphicData>
        </a:graphic>
      </p:graphicFrame>
    </p:spTree>
    <p:extLst>
      <p:ext uri="{BB962C8B-B14F-4D97-AF65-F5344CB8AC3E}">
        <p14:creationId xmlns:p14="http://schemas.microsoft.com/office/powerpoint/2010/main" val="117452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5F7B8-74F6-D10A-F004-95CD482F7284}"/>
              </a:ext>
            </a:extLst>
          </p:cNvPr>
          <p:cNvSpPr>
            <a:spLocks noGrp="1"/>
          </p:cNvSpPr>
          <p:nvPr>
            <p:ph idx="1"/>
          </p:nvPr>
        </p:nvSpPr>
        <p:spPr>
          <a:xfrm>
            <a:off x="4766982" y="2836843"/>
            <a:ext cx="2937734" cy="896060"/>
          </a:xfrm>
        </p:spPr>
        <p:txBody>
          <a:bodyPr>
            <a:normAutofit/>
          </a:bodyPr>
          <a:lstStyle/>
          <a:p>
            <a:pPr marL="0" indent="0">
              <a:buNone/>
            </a:pPr>
            <a:r>
              <a:rPr lang="en-US"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5092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DDAF-6439-A89A-363C-D74EDD1E6E82}"/>
              </a:ext>
            </a:extLst>
          </p:cNvPr>
          <p:cNvSpPr>
            <a:spLocks noGrp="1"/>
          </p:cNvSpPr>
          <p:nvPr>
            <p:ph type="title"/>
          </p:nvPr>
        </p:nvSpPr>
        <p:spPr>
          <a:xfrm>
            <a:off x="999564" y="1010900"/>
            <a:ext cx="4131833" cy="721397"/>
          </a:xfrm>
        </p:spPr>
        <p:txBody>
          <a:bodyPr>
            <a:normAutofit/>
          </a:bodyPr>
          <a:lstStyle/>
          <a:p>
            <a:pPr algn="l"/>
            <a:r>
              <a:rPr lang="en-US" sz="2400" b="1" dirty="0">
                <a:effectLst/>
                <a:latin typeface="Times New Roman" panose="02020603050405020304" pitchFamily="18" charset="0"/>
                <a:ea typeface="Aptos" panose="020B0004020202020204" pitchFamily="34" charset="0"/>
              </a:rPr>
              <a:t>Functions and Modules</a:t>
            </a:r>
            <a:endParaRPr lang="en-US" sz="2400" dirty="0"/>
          </a:p>
        </p:txBody>
      </p:sp>
      <p:sp>
        <p:nvSpPr>
          <p:cNvPr id="3" name="Content Placeholder 2">
            <a:extLst>
              <a:ext uri="{FF2B5EF4-FFF2-40B4-BE49-F238E27FC236}">
                <a16:creationId xmlns:a16="http://schemas.microsoft.com/office/drawing/2014/main" id="{4DAD6FB3-D2FA-9C08-7242-816EC7CB787B}"/>
              </a:ext>
            </a:extLst>
          </p:cNvPr>
          <p:cNvSpPr>
            <a:spLocks noGrp="1"/>
          </p:cNvSpPr>
          <p:nvPr>
            <p:ph idx="1"/>
          </p:nvPr>
        </p:nvSpPr>
        <p:spPr>
          <a:xfrm>
            <a:off x="999564" y="1911687"/>
            <a:ext cx="9790355" cy="49802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Functions: </a:t>
            </a:r>
            <a:r>
              <a:rPr lang="en-US" dirty="0">
                <a:latin typeface="Times New Roman" panose="02020603050405020304" pitchFamily="18" charset="0"/>
                <a:cs typeface="Times New Roman" panose="02020603050405020304" pitchFamily="18" charset="0"/>
              </a:rPr>
              <a:t>The structure of a Python function is</a:t>
            </a:r>
            <a:endParaRPr lang="en-US"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59FDDCE-9774-10F4-1546-04A35A78026F}"/>
              </a:ext>
            </a:extLst>
          </p:cNvPr>
          <p:cNvGraphicFramePr>
            <a:graphicFrameLocks noGrp="1"/>
          </p:cNvGraphicFramePr>
          <p:nvPr>
            <p:extLst>
              <p:ext uri="{D42A27DB-BD31-4B8C-83A1-F6EECF244321}">
                <p14:modId xmlns:p14="http://schemas.microsoft.com/office/powerpoint/2010/main" val="431079196"/>
              </p:ext>
            </p:extLst>
          </p:nvPr>
        </p:nvGraphicFramePr>
        <p:xfrm>
          <a:off x="3390600" y="2651760"/>
          <a:ext cx="4882031" cy="1369711"/>
        </p:xfrm>
        <a:graphic>
          <a:graphicData uri="http://schemas.openxmlformats.org/drawingml/2006/table">
            <a:tbl>
              <a:tblPr firstRow="1" bandRow="1">
                <a:tableStyleId>{5C22544A-7EE6-4342-B048-85BDC9FD1C3A}</a:tableStyleId>
              </a:tblPr>
              <a:tblGrid>
                <a:gridCol w="4882031">
                  <a:extLst>
                    <a:ext uri="{9D8B030D-6E8A-4147-A177-3AD203B41FA5}">
                      <a16:colId xmlns:a16="http://schemas.microsoft.com/office/drawing/2014/main" val="128693725"/>
                    </a:ext>
                  </a:extLst>
                </a:gridCol>
              </a:tblGrid>
              <a:tr h="1369711">
                <a:tc>
                  <a:txBody>
                    <a:bodyPr/>
                    <a:lstStyle/>
                    <a:p>
                      <a:r>
                        <a:rPr lang="en-US" sz="2400" b="0" dirty="0">
                          <a:solidFill>
                            <a:schemeClr val="tx1"/>
                          </a:solidFill>
                          <a:latin typeface="Times New Roman" panose="02020603050405020304" pitchFamily="18" charset="0"/>
                          <a:cs typeface="Times New Roman" panose="02020603050405020304" pitchFamily="18" charset="0"/>
                        </a:rPr>
                        <a:t>def </a:t>
                      </a:r>
                      <a:r>
                        <a:rPr lang="en-US" sz="2400" b="0" i="1" dirty="0" err="1">
                          <a:solidFill>
                            <a:schemeClr val="tx1"/>
                          </a:solidFill>
                          <a:latin typeface="Times New Roman" panose="02020603050405020304" pitchFamily="18" charset="0"/>
                          <a:cs typeface="Times New Roman" panose="02020603050405020304" pitchFamily="18" charset="0"/>
                        </a:rPr>
                        <a:t>func_name</a:t>
                      </a:r>
                      <a:r>
                        <a:rPr lang="en-US" sz="2400" b="0" i="1" dirty="0">
                          <a:solidFill>
                            <a:schemeClr val="tx1"/>
                          </a:solidFill>
                          <a:latin typeface="Times New Roman" panose="02020603050405020304" pitchFamily="18" charset="0"/>
                          <a:cs typeface="Times New Roman" panose="02020603050405020304" pitchFamily="18" charset="0"/>
                        </a:rPr>
                        <a:t>(param1, param2,</a:t>
                      </a:r>
                      <a:r>
                        <a:rPr lang="en-US" sz="2400" b="0" dirty="0">
                          <a:solidFill>
                            <a:schemeClr val="tx1"/>
                          </a:solidFill>
                          <a:latin typeface="Times New Roman" panose="02020603050405020304" pitchFamily="18" charset="0"/>
                          <a:cs typeface="Times New Roman" panose="02020603050405020304" pitchFamily="18" charset="0"/>
                        </a:rPr>
                        <a:t>…):</a:t>
                      </a:r>
                    </a:p>
                    <a:p>
                      <a:r>
                        <a:rPr lang="en-US" sz="2400" b="0" i="1" dirty="0">
                          <a:solidFill>
                            <a:schemeClr val="tx1"/>
                          </a:solidFill>
                          <a:latin typeface="Times New Roman" panose="02020603050405020304" pitchFamily="18" charset="0"/>
                          <a:cs typeface="Times New Roman" panose="02020603050405020304" pitchFamily="18" charset="0"/>
                        </a:rPr>
                        <a:t>     statements</a:t>
                      </a:r>
                    </a:p>
                    <a:p>
                      <a:r>
                        <a:rPr lang="en-US" sz="2400" b="0" dirty="0">
                          <a:solidFill>
                            <a:schemeClr val="tx1"/>
                          </a:solidFill>
                          <a:latin typeface="Times New Roman" panose="02020603050405020304" pitchFamily="18" charset="0"/>
                          <a:cs typeface="Times New Roman" panose="02020603050405020304" pitchFamily="18" charset="0"/>
                        </a:rPr>
                        <a:t>     return </a:t>
                      </a:r>
                      <a:r>
                        <a:rPr lang="en-US" sz="2400" b="0" i="1" dirty="0" err="1">
                          <a:solidFill>
                            <a:schemeClr val="tx1"/>
                          </a:solidFill>
                          <a:latin typeface="Times New Roman" panose="02020603050405020304" pitchFamily="18" charset="0"/>
                          <a:cs typeface="Times New Roman" panose="02020603050405020304" pitchFamily="18" charset="0"/>
                        </a:rPr>
                        <a:t>return_values</a:t>
                      </a:r>
                      <a:endParaRPr lang="en-US" sz="2400" b="0" i="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496809"/>
                  </a:ext>
                </a:extLst>
              </a:tr>
            </a:tbl>
          </a:graphicData>
        </a:graphic>
      </p:graphicFrame>
      <p:sp>
        <p:nvSpPr>
          <p:cNvPr id="5" name="Content Placeholder 2">
            <a:extLst>
              <a:ext uri="{FF2B5EF4-FFF2-40B4-BE49-F238E27FC236}">
                <a16:creationId xmlns:a16="http://schemas.microsoft.com/office/drawing/2014/main" id="{83207074-E3EC-6AC2-14F5-EE78BEE9B283}"/>
              </a:ext>
            </a:extLst>
          </p:cNvPr>
          <p:cNvSpPr txBox="1">
            <a:spLocks/>
          </p:cNvSpPr>
          <p:nvPr/>
        </p:nvSpPr>
        <p:spPr>
          <a:xfrm>
            <a:off x="1076661" y="4199275"/>
            <a:ext cx="9790355" cy="1513036"/>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dirty="0">
                <a:latin typeface="Times New Roman" panose="02020603050405020304" pitchFamily="18" charset="0"/>
                <a:cs typeface="Times New Roman" panose="02020603050405020304" pitchFamily="18" charset="0"/>
              </a:rPr>
              <a:t>where </a:t>
            </a:r>
            <a:r>
              <a:rPr lang="en-US" i="1" dirty="0">
                <a:latin typeface="Times New Roman" panose="02020603050405020304" pitchFamily="18" charset="0"/>
                <a:cs typeface="Times New Roman" panose="02020603050405020304" pitchFamily="18" charset="0"/>
              </a:rPr>
              <a:t>param1, param2</a:t>
            </a:r>
            <a:r>
              <a:rPr lang="en-US" dirty="0">
                <a:latin typeface="Times New Roman" panose="02020603050405020304" pitchFamily="18" charset="0"/>
                <a:cs typeface="Times New Roman" panose="02020603050405020304" pitchFamily="18" charset="0"/>
              </a:rPr>
              <a:t>,… are the parameters. A parameter can be any Python object, including a function. Parameters may be given default values, in which case the parameter in the function call is optional. If the return statement or </a:t>
            </a:r>
            <a:r>
              <a:rPr lang="en-US" dirty="0" err="1">
                <a:latin typeface="Times New Roman" panose="02020603050405020304" pitchFamily="18" charset="0"/>
                <a:cs typeface="Times New Roman" panose="02020603050405020304" pitchFamily="18" charset="0"/>
              </a:rPr>
              <a:t>return_values</a:t>
            </a:r>
            <a:r>
              <a:rPr lang="en-US" dirty="0">
                <a:latin typeface="Times New Roman" panose="02020603050405020304" pitchFamily="18" charset="0"/>
                <a:cs typeface="Times New Roman" panose="02020603050405020304" pitchFamily="18" charset="0"/>
              </a:rPr>
              <a:t> are omitted, the function returns the null object.</a:t>
            </a:r>
          </a:p>
        </p:txBody>
      </p:sp>
    </p:spTree>
    <p:extLst>
      <p:ext uri="{BB962C8B-B14F-4D97-AF65-F5344CB8AC3E}">
        <p14:creationId xmlns:p14="http://schemas.microsoft.com/office/powerpoint/2010/main" val="178348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DE6A-ED99-AA58-DAC7-092CA47D824A}"/>
              </a:ext>
            </a:extLst>
          </p:cNvPr>
          <p:cNvSpPr>
            <a:spLocks noGrp="1"/>
          </p:cNvSpPr>
          <p:nvPr>
            <p:ph type="title"/>
          </p:nvPr>
        </p:nvSpPr>
        <p:spPr>
          <a:xfrm>
            <a:off x="1042594" y="1045768"/>
            <a:ext cx="2873188" cy="646094"/>
          </a:xfrm>
        </p:spPr>
        <p:txBody>
          <a:bodyPr>
            <a:normAutofit/>
          </a:bodyPr>
          <a:lstStyle/>
          <a:p>
            <a:pPr algn="l"/>
            <a:r>
              <a:rPr lang="en-US" sz="2400" b="1" dirty="0">
                <a:latin typeface="Times New Roman" panose="02020603050405020304" pitchFamily="18" charset="0"/>
                <a:cs typeface="Times New Roman" panose="02020603050405020304" pitchFamily="18" charset="0"/>
              </a:rPr>
              <a:t>Lambda Statement:</a:t>
            </a:r>
          </a:p>
        </p:txBody>
      </p:sp>
      <p:sp>
        <p:nvSpPr>
          <p:cNvPr id="3" name="Content Placeholder 2">
            <a:extLst>
              <a:ext uri="{FF2B5EF4-FFF2-40B4-BE49-F238E27FC236}">
                <a16:creationId xmlns:a16="http://schemas.microsoft.com/office/drawing/2014/main" id="{79F18129-D996-6041-6B31-D56227B48F76}"/>
              </a:ext>
            </a:extLst>
          </p:cNvPr>
          <p:cNvSpPr>
            <a:spLocks noGrp="1"/>
          </p:cNvSpPr>
          <p:nvPr>
            <p:ph idx="1"/>
          </p:nvPr>
        </p:nvSpPr>
        <p:spPr>
          <a:xfrm>
            <a:off x="999565" y="2129209"/>
            <a:ext cx="10515600" cy="928651"/>
          </a:xfrm>
        </p:spPr>
        <p:txBody>
          <a:bodyPr>
            <a:noAutofit/>
          </a:bodyPr>
          <a:lstStyle/>
          <a:p>
            <a:pPr marL="0" marR="0" algn="just">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If the function has the form of an expression, It can be defined with the lambda statement.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EB63FB8-2534-A2B2-3F27-67CF66C0E113}"/>
              </a:ext>
            </a:extLst>
          </p:cNvPr>
          <p:cNvGraphicFramePr>
            <a:graphicFrameLocks noGrp="1"/>
          </p:cNvGraphicFramePr>
          <p:nvPr>
            <p:extLst>
              <p:ext uri="{D42A27DB-BD31-4B8C-83A1-F6EECF244321}">
                <p14:modId xmlns:p14="http://schemas.microsoft.com/office/powerpoint/2010/main" val="2175734945"/>
              </p:ext>
            </p:extLst>
          </p:nvPr>
        </p:nvGraphicFramePr>
        <p:xfrm>
          <a:off x="2826644" y="3286461"/>
          <a:ext cx="6947499" cy="607807"/>
        </p:xfrm>
        <a:graphic>
          <a:graphicData uri="http://schemas.openxmlformats.org/drawingml/2006/table">
            <a:tbl>
              <a:tblPr firstRow="1" bandRow="1">
                <a:tableStyleId>{5C22544A-7EE6-4342-B048-85BDC9FD1C3A}</a:tableStyleId>
              </a:tblPr>
              <a:tblGrid>
                <a:gridCol w="6947499">
                  <a:extLst>
                    <a:ext uri="{9D8B030D-6E8A-4147-A177-3AD203B41FA5}">
                      <a16:colId xmlns:a16="http://schemas.microsoft.com/office/drawing/2014/main" val="128693725"/>
                    </a:ext>
                  </a:extLst>
                </a:gridCol>
              </a:tblGrid>
              <a:tr h="607807">
                <a:tc>
                  <a:txBody>
                    <a:bodyPr/>
                    <a:lstStyle/>
                    <a:p>
                      <a:r>
                        <a:rPr lang="en-US" sz="2400" b="0" i="1" dirty="0" err="1">
                          <a:solidFill>
                            <a:schemeClr val="tx1"/>
                          </a:solidFill>
                          <a:latin typeface="Times New Roman" panose="02020603050405020304" pitchFamily="18" charset="0"/>
                          <a:cs typeface="Times New Roman" panose="02020603050405020304" pitchFamily="18" charset="0"/>
                        </a:rPr>
                        <a:t>func_name</a:t>
                      </a:r>
                      <a:r>
                        <a:rPr lang="en-US" sz="2400" b="0" i="1" dirty="0">
                          <a:solidFill>
                            <a:schemeClr val="tx1"/>
                          </a:solidFill>
                          <a:latin typeface="Times New Roman" panose="02020603050405020304" pitchFamily="18" charset="0"/>
                          <a:cs typeface="Times New Roman" panose="02020603050405020304" pitchFamily="18" charset="0"/>
                        </a:rPr>
                        <a:t> = </a:t>
                      </a:r>
                      <a:r>
                        <a:rPr lang="en-US" sz="2400" b="0" i="0" dirty="0">
                          <a:solidFill>
                            <a:schemeClr val="tx1"/>
                          </a:solidFill>
                          <a:latin typeface="Times New Roman" panose="02020603050405020304" pitchFamily="18" charset="0"/>
                          <a:cs typeface="Times New Roman" panose="02020603050405020304" pitchFamily="18" charset="0"/>
                        </a:rPr>
                        <a:t>lambda</a:t>
                      </a:r>
                      <a:r>
                        <a:rPr lang="en-US" sz="2400" b="0" i="1" dirty="0">
                          <a:solidFill>
                            <a:schemeClr val="tx1"/>
                          </a:solidFill>
                          <a:latin typeface="Times New Roman" panose="02020603050405020304" pitchFamily="18" charset="0"/>
                          <a:cs typeface="Times New Roman" panose="02020603050405020304" pitchFamily="18" charset="0"/>
                        </a:rPr>
                        <a:t> param1, param2,</a:t>
                      </a:r>
                      <a:r>
                        <a:rPr lang="en-US" sz="2400" b="0" dirty="0">
                          <a:solidFill>
                            <a:schemeClr val="tx1"/>
                          </a:solidFill>
                          <a:latin typeface="Times New Roman" panose="02020603050405020304" pitchFamily="18" charset="0"/>
                          <a:cs typeface="Times New Roman" panose="02020603050405020304" pitchFamily="18" charset="0"/>
                        </a:rPr>
                        <a:t>…: expression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496809"/>
                  </a:ext>
                </a:extLst>
              </a:tr>
            </a:tbl>
          </a:graphicData>
        </a:graphic>
      </p:graphicFrame>
      <p:sp>
        <p:nvSpPr>
          <p:cNvPr id="5" name="Content Placeholder 2">
            <a:extLst>
              <a:ext uri="{FF2B5EF4-FFF2-40B4-BE49-F238E27FC236}">
                <a16:creationId xmlns:a16="http://schemas.microsoft.com/office/drawing/2014/main" id="{0BA6C1E5-7EC5-1AC7-6E45-786771899F47}"/>
              </a:ext>
            </a:extLst>
          </p:cNvPr>
          <p:cNvSpPr txBox="1">
            <a:spLocks/>
          </p:cNvSpPr>
          <p:nvPr/>
        </p:nvSpPr>
        <p:spPr>
          <a:xfrm>
            <a:off x="1042594" y="4122869"/>
            <a:ext cx="10515600" cy="607807"/>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algn="just">
              <a:lnSpc>
                <a:spcPct val="115000"/>
              </a:lnSpc>
              <a:spcAft>
                <a:spcPts val="800"/>
              </a:spcAft>
              <a:buFont typeface="Arial"/>
              <a:buNone/>
            </a:pPr>
            <a:r>
              <a:rPr lang="en-US" kern="100" dirty="0">
                <a:latin typeface="Times New Roman" panose="02020603050405020304" pitchFamily="18" charset="0"/>
                <a:ea typeface="Aptos" panose="020B0004020202020204" pitchFamily="34" charset="0"/>
                <a:cs typeface="Times New Roman" panose="02020603050405020304" pitchFamily="18" charset="0"/>
              </a:rPr>
              <a:t>Multiple statements are not allowed.</a:t>
            </a:r>
            <a:endParaRPr lang="en-US"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7596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1231-3C30-8EB4-809A-06691BC5B914}"/>
              </a:ext>
            </a:extLst>
          </p:cNvPr>
          <p:cNvSpPr>
            <a:spLocks noGrp="1"/>
          </p:cNvSpPr>
          <p:nvPr>
            <p:ph type="title"/>
          </p:nvPr>
        </p:nvSpPr>
        <p:spPr>
          <a:xfrm>
            <a:off x="924262" y="849221"/>
            <a:ext cx="2765612" cy="764428"/>
          </a:xfrm>
        </p:spPr>
        <p:txBody>
          <a:bodyPr>
            <a:normAutofit/>
          </a:bodyPr>
          <a:lstStyle/>
          <a:p>
            <a:pPr algn="l"/>
            <a:r>
              <a:rPr lang="en-US" sz="2400" b="1" dirty="0">
                <a:effectLst/>
                <a:latin typeface="Times New Roman" panose="02020603050405020304" pitchFamily="18" charset="0"/>
                <a:ea typeface="Aptos" panose="020B0004020202020204" pitchFamily="34" charset="0"/>
              </a:rPr>
              <a:t>Modules:</a:t>
            </a:r>
            <a:endParaRPr lang="en-US" sz="2400" dirty="0"/>
          </a:p>
        </p:txBody>
      </p:sp>
      <p:sp>
        <p:nvSpPr>
          <p:cNvPr id="3" name="Content Placeholder 2">
            <a:extLst>
              <a:ext uri="{FF2B5EF4-FFF2-40B4-BE49-F238E27FC236}">
                <a16:creationId xmlns:a16="http://schemas.microsoft.com/office/drawing/2014/main" id="{FC1BEF0F-E9B1-0E9B-7E03-1FA2AC974286}"/>
              </a:ext>
            </a:extLst>
          </p:cNvPr>
          <p:cNvSpPr>
            <a:spLocks noGrp="1"/>
          </p:cNvSpPr>
          <p:nvPr>
            <p:ph idx="1"/>
          </p:nvPr>
        </p:nvSpPr>
        <p:spPr>
          <a:xfrm>
            <a:off x="838200" y="1595718"/>
            <a:ext cx="10515600" cy="1498489"/>
          </a:xfrm>
        </p:spPr>
        <p:txBody>
          <a:bodyPr>
            <a:noAutofit/>
          </a:bodyPr>
          <a:lstStyle/>
          <a:p>
            <a:pPr marL="0" marR="0" algn="just">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It is sound practice to store useful functions in modules. A module is simply a file where the functions reside; the name of the module is the name of the file. A module can be loaded into a program by the statement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BCEAE7D-B1AE-D855-C2CF-A252FF466F0E}"/>
              </a:ext>
            </a:extLst>
          </p:cNvPr>
          <p:cNvGraphicFramePr>
            <a:graphicFrameLocks noGrp="1"/>
          </p:cNvGraphicFramePr>
          <p:nvPr>
            <p:extLst>
              <p:ext uri="{D42A27DB-BD31-4B8C-83A1-F6EECF244321}">
                <p14:modId xmlns:p14="http://schemas.microsoft.com/office/powerpoint/2010/main" val="2721984577"/>
              </p:ext>
            </p:extLst>
          </p:nvPr>
        </p:nvGraphicFramePr>
        <p:xfrm>
          <a:off x="3870135" y="3324113"/>
          <a:ext cx="3714005" cy="607807"/>
        </p:xfrm>
        <a:graphic>
          <a:graphicData uri="http://schemas.openxmlformats.org/drawingml/2006/table">
            <a:tbl>
              <a:tblPr firstRow="1" bandRow="1">
                <a:tableStyleId>{5C22544A-7EE6-4342-B048-85BDC9FD1C3A}</a:tableStyleId>
              </a:tblPr>
              <a:tblGrid>
                <a:gridCol w="3714005">
                  <a:extLst>
                    <a:ext uri="{9D8B030D-6E8A-4147-A177-3AD203B41FA5}">
                      <a16:colId xmlns:a16="http://schemas.microsoft.com/office/drawing/2014/main" val="128693725"/>
                    </a:ext>
                  </a:extLst>
                </a:gridCol>
              </a:tblGrid>
              <a:tr h="607807">
                <a:tc>
                  <a:txBody>
                    <a:bodyPr/>
                    <a:lstStyle/>
                    <a:p>
                      <a:r>
                        <a:rPr lang="en-US" sz="2400" b="0" i="0" dirty="0">
                          <a:solidFill>
                            <a:schemeClr val="tx1"/>
                          </a:solidFill>
                          <a:latin typeface="Times New Roman" panose="02020603050405020304" pitchFamily="18" charset="0"/>
                          <a:cs typeface="Times New Roman" panose="02020603050405020304" pitchFamily="18" charset="0"/>
                        </a:rPr>
                        <a:t>from</a:t>
                      </a:r>
                      <a:r>
                        <a:rPr lang="en-US" sz="2400" b="0" i="1" dirty="0">
                          <a:solidFill>
                            <a:schemeClr val="tx1"/>
                          </a:solidFill>
                          <a:latin typeface="Times New Roman" panose="02020603050405020304" pitchFamily="18" charset="0"/>
                          <a:cs typeface="Times New Roman" panose="02020603050405020304" pitchFamily="18" charset="0"/>
                        </a:rPr>
                        <a:t> </a:t>
                      </a:r>
                      <a:r>
                        <a:rPr lang="en-US" sz="2400" b="0" i="1" dirty="0" err="1">
                          <a:solidFill>
                            <a:schemeClr val="tx1"/>
                          </a:solidFill>
                          <a:latin typeface="Times New Roman" panose="02020603050405020304" pitchFamily="18" charset="0"/>
                          <a:cs typeface="Times New Roman" panose="02020603050405020304" pitchFamily="18" charset="0"/>
                        </a:rPr>
                        <a:t>module_name</a:t>
                      </a:r>
                      <a:r>
                        <a:rPr lang="en-US" sz="2400" b="0" i="1" dirty="0">
                          <a:solidFill>
                            <a:schemeClr val="tx1"/>
                          </a:solidFill>
                          <a:latin typeface="Times New Roman" panose="02020603050405020304" pitchFamily="18" charset="0"/>
                          <a:cs typeface="Times New Roman" panose="02020603050405020304" pitchFamily="18" charset="0"/>
                        </a:rPr>
                        <a:t> </a:t>
                      </a:r>
                      <a:r>
                        <a:rPr lang="en-US" sz="2400" b="0" i="0" dirty="0">
                          <a:solidFill>
                            <a:schemeClr val="tx1"/>
                          </a:solidFill>
                          <a:latin typeface="Times New Roman" panose="02020603050405020304" pitchFamily="18" charset="0"/>
                          <a:cs typeface="Times New Roman" panose="02020603050405020304" pitchFamily="18" charset="0"/>
                        </a:rPr>
                        <a:t>import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496809"/>
                  </a:ext>
                </a:extLst>
              </a:tr>
            </a:tbl>
          </a:graphicData>
        </a:graphic>
      </p:graphicFrame>
      <p:sp>
        <p:nvSpPr>
          <p:cNvPr id="5" name="Content Placeholder 2">
            <a:extLst>
              <a:ext uri="{FF2B5EF4-FFF2-40B4-BE49-F238E27FC236}">
                <a16:creationId xmlns:a16="http://schemas.microsoft.com/office/drawing/2014/main" id="{062286F0-1E8B-D438-F31A-8D6C75ECE5DB}"/>
              </a:ext>
            </a:extLst>
          </p:cNvPr>
          <p:cNvSpPr txBox="1">
            <a:spLocks/>
          </p:cNvSpPr>
          <p:nvPr/>
        </p:nvSpPr>
        <p:spPr>
          <a:xfrm>
            <a:off x="924262" y="4161826"/>
            <a:ext cx="10515600" cy="1744122"/>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algn="just">
              <a:lnSpc>
                <a:spcPct val="115000"/>
              </a:lnSpc>
              <a:spcAft>
                <a:spcPts val="800"/>
              </a:spcAft>
              <a:buFont typeface="Arial"/>
              <a:buNone/>
            </a:pPr>
            <a:r>
              <a:rPr lang="en-US" kern="100" dirty="0">
                <a:latin typeface="Times New Roman" panose="02020603050405020304" pitchFamily="18" charset="0"/>
                <a:ea typeface="Aptos" panose="020B0004020202020204" pitchFamily="34" charset="0"/>
                <a:cs typeface="Times New Roman" panose="02020603050405020304" pitchFamily="18" charset="0"/>
              </a:rPr>
              <a:t>Python comes with a large number of modules containing functions and methods for various tasks. Some of the modules are described briefly in the next two sections. Additional modules, including graphics packages, are available for downloading on the Web</a:t>
            </a:r>
            <a:endParaRPr lang="en-US"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8915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F192B-E705-7F25-A450-4A0B8BC6CBDD}"/>
              </a:ext>
            </a:extLst>
          </p:cNvPr>
          <p:cNvSpPr>
            <a:spLocks noGrp="1"/>
          </p:cNvSpPr>
          <p:nvPr>
            <p:ph type="title"/>
          </p:nvPr>
        </p:nvSpPr>
        <p:spPr>
          <a:xfrm>
            <a:off x="827442" y="741663"/>
            <a:ext cx="4433047" cy="520362"/>
          </a:xfrm>
        </p:spPr>
        <p:txBody>
          <a:bodyPr>
            <a:normAutofit/>
          </a:bodyPr>
          <a:lstStyle/>
          <a:p>
            <a:pPr algn="l"/>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Mathematics Modules:</a:t>
            </a:r>
            <a:endParaRPr lang="en-US" sz="2400" dirty="0"/>
          </a:p>
        </p:txBody>
      </p:sp>
      <p:sp>
        <p:nvSpPr>
          <p:cNvPr id="3" name="Content Placeholder 2">
            <a:extLst>
              <a:ext uri="{FF2B5EF4-FFF2-40B4-BE49-F238E27FC236}">
                <a16:creationId xmlns:a16="http://schemas.microsoft.com/office/drawing/2014/main" id="{7221F895-7ACF-8DC1-7A2F-5EFD6A367023}"/>
              </a:ext>
            </a:extLst>
          </p:cNvPr>
          <p:cNvSpPr>
            <a:spLocks noGrp="1"/>
          </p:cNvSpPr>
          <p:nvPr>
            <p:ph idx="1"/>
          </p:nvPr>
        </p:nvSpPr>
        <p:spPr>
          <a:xfrm>
            <a:off x="926054" y="1262025"/>
            <a:ext cx="10599868" cy="1631782"/>
          </a:xfrm>
        </p:spPr>
        <p:txBody>
          <a:bodyPr>
            <a:normAutofit/>
          </a:bodyPr>
          <a:lstStyle/>
          <a:p>
            <a:pPr marL="0" indent="0">
              <a:buNone/>
            </a:pPr>
            <a:r>
              <a:rPr lang="en-US" b="1" dirty="0">
                <a:latin typeface="Times New Roman" panose="02020603050405020304" pitchFamily="18" charset="0"/>
                <a:ea typeface="Aptos" panose="020B0004020202020204" pitchFamily="34" charset="0"/>
              </a:rPr>
              <a:t>m</a:t>
            </a:r>
            <a:r>
              <a:rPr lang="en-US" sz="2400" b="1" dirty="0">
                <a:effectLst/>
                <a:latin typeface="Times New Roman" panose="02020603050405020304" pitchFamily="18" charset="0"/>
                <a:ea typeface="Aptos" panose="020B0004020202020204" pitchFamily="34" charset="0"/>
              </a:rPr>
              <a:t>ath Module: </a:t>
            </a:r>
            <a:r>
              <a:rPr lang="en-US" sz="2400" dirty="0">
                <a:effectLst/>
                <a:latin typeface="Times New Roman" panose="02020603050405020304" pitchFamily="18" charset="0"/>
                <a:ea typeface="Aptos" panose="020B0004020202020204" pitchFamily="34" charset="0"/>
              </a:rPr>
              <a:t>Most mathematical functions are not built into core Python, but are available by loading the math module. There are three ways of accessing the functions in a module. The statement loads </a:t>
            </a:r>
            <a:r>
              <a:rPr lang="en-US" sz="2400" i="1" dirty="0">
                <a:effectLst/>
                <a:latin typeface="Times New Roman" panose="02020603050405020304" pitchFamily="18" charset="0"/>
                <a:ea typeface="Aptos" panose="020B0004020202020204" pitchFamily="34" charset="0"/>
              </a:rPr>
              <a:t>all </a:t>
            </a:r>
            <a:r>
              <a:rPr lang="en-US" sz="2400" dirty="0">
                <a:effectLst/>
                <a:latin typeface="Times New Roman" panose="02020603050405020304" pitchFamily="18" charset="0"/>
                <a:ea typeface="Aptos" panose="020B0004020202020204" pitchFamily="34" charset="0"/>
              </a:rPr>
              <a:t>the function definitions in the math module into the current function or module.</a:t>
            </a:r>
            <a:endParaRPr lang="en-US" sz="2400" i="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800" kern="100" dirty="0">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800" dirty="0">
              <a:effectLst/>
              <a:latin typeface="Times New Roman" panose="02020603050405020304" pitchFamily="18" charset="0"/>
              <a:ea typeface="Aptos" panose="020B0004020202020204" pitchFamily="34" charset="0"/>
            </a:endParaRPr>
          </a:p>
        </p:txBody>
      </p:sp>
      <p:sp>
        <p:nvSpPr>
          <p:cNvPr id="5" name="Content Placeholder 2">
            <a:extLst>
              <a:ext uri="{FF2B5EF4-FFF2-40B4-BE49-F238E27FC236}">
                <a16:creationId xmlns:a16="http://schemas.microsoft.com/office/drawing/2014/main" id="{9C6A926F-6D94-CE61-B268-77864EB89BF4}"/>
              </a:ext>
            </a:extLst>
          </p:cNvPr>
          <p:cNvSpPr txBox="1">
            <a:spLocks/>
          </p:cNvSpPr>
          <p:nvPr/>
        </p:nvSpPr>
        <p:spPr>
          <a:xfrm>
            <a:off x="1010322" y="3530121"/>
            <a:ext cx="10515600" cy="20789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ea typeface="Aptos" panose="020B0004020202020204" pitchFamily="34" charset="0"/>
              </a:rPr>
              <a:t>The use of this method is discouraged because it is not only wasteful but can also lead to conflicts with definitions loaded from other modules. For example, there are three different definitions of the </a:t>
            </a:r>
            <a:r>
              <a:rPr lang="en-US" sz="2400" i="1" dirty="0">
                <a:latin typeface="Times New Roman" panose="02020603050405020304" pitchFamily="18" charset="0"/>
                <a:ea typeface="Aptos" panose="020B0004020202020204" pitchFamily="34" charset="0"/>
              </a:rPr>
              <a:t>sine</a:t>
            </a:r>
            <a:r>
              <a:rPr lang="en-US" sz="2400" dirty="0">
                <a:latin typeface="Times New Roman" panose="02020603050405020304" pitchFamily="18" charset="0"/>
                <a:ea typeface="Aptos" panose="020B0004020202020204" pitchFamily="34" charset="0"/>
              </a:rPr>
              <a:t> function in the Python modules math, </a:t>
            </a:r>
            <a:r>
              <a:rPr lang="en-US" sz="2400" dirty="0" err="1">
                <a:latin typeface="Times New Roman" panose="02020603050405020304" pitchFamily="18" charset="0"/>
                <a:ea typeface="Aptos" panose="020B0004020202020204" pitchFamily="34" charset="0"/>
              </a:rPr>
              <a:t>cmath</a:t>
            </a:r>
            <a:r>
              <a:rPr lang="en-US" sz="2400" dirty="0">
                <a:latin typeface="Times New Roman" panose="02020603050405020304" pitchFamily="18" charset="0"/>
                <a:ea typeface="Aptos" panose="020B0004020202020204" pitchFamily="34" charset="0"/>
              </a:rPr>
              <a:t>, and </a:t>
            </a:r>
            <a:r>
              <a:rPr lang="en-US" sz="2400" dirty="0" err="1">
                <a:latin typeface="Times New Roman" panose="02020603050405020304" pitchFamily="18" charset="0"/>
                <a:ea typeface="Aptos" panose="020B0004020202020204" pitchFamily="34" charset="0"/>
              </a:rPr>
              <a:t>numpy</a:t>
            </a:r>
            <a:r>
              <a:rPr lang="en-US" sz="2400" dirty="0">
                <a:latin typeface="Times New Roman" panose="02020603050405020304" pitchFamily="18" charset="0"/>
                <a:ea typeface="Aptos" panose="020B0004020202020204" pitchFamily="34" charset="0"/>
              </a:rPr>
              <a:t>. If you have loaded two or more of these modules, it </a:t>
            </a:r>
            <a:r>
              <a:rPr lang="en-US" sz="2400" dirty="0" err="1">
                <a:latin typeface="Times New Roman" panose="02020603050405020304" pitchFamily="18" charset="0"/>
                <a:ea typeface="Aptos" panose="020B0004020202020204" pitchFamily="34" charset="0"/>
              </a:rPr>
              <a:t>it</a:t>
            </a:r>
            <a:r>
              <a:rPr lang="en-US" sz="2400" dirty="0">
                <a:latin typeface="Times New Roman" panose="02020603050405020304" pitchFamily="18" charset="0"/>
                <a:ea typeface="Aptos" panose="020B0004020202020204" pitchFamily="34" charset="0"/>
              </a:rPr>
              <a:t> unclear which definition will be used in the function call sin(x). A safer but by no means foolproof method is to load selected definitions with the statement</a:t>
            </a:r>
          </a:p>
        </p:txBody>
      </p:sp>
      <p:graphicFrame>
        <p:nvGraphicFramePr>
          <p:cNvPr id="6" name="Table 5">
            <a:extLst>
              <a:ext uri="{FF2B5EF4-FFF2-40B4-BE49-F238E27FC236}">
                <a16:creationId xmlns:a16="http://schemas.microsoft.com/office/drawing/2014/main" id="{EA2955C8-E2D4-4C3D-4709-614C0B734894}"/>
              </a:ext>
            </a:extLst>
          </p:cNvPr>
          <p:cNvGraphicFramePr>
            <a:graphicFrameLocks noGrp="1"/>
          </p:cNvGraphicFramePr>
          <p:nvPr>
            <p:extLst>
              <p:ext uri="{D42A27DB-BD31-4B8C-83A1-F6EECF244321}">
                <p14:modId xmlns:p14="http://schemas.microsoft.com/office/powerpoint/2010/main" val="1600322291"/>
              </p:ext>
            </p:extLst>
          </p:nvPr>
        </p:nvGraphicFramePr>
        <p:xfrm>
          <a:off x="4397261" y="2916628"/>
          <a:ext cx="2627484" cy="497541"/>
        </p:xfrm>
        <a:graphic>
          <a:graphicData uri="http://schemas.openxmlformats.org/drawingml/2006/table">
            <a:tbl>
              <a:tblPr firstRow="1" bandRow="1">
                <a:tableStyleId>{5C22544A-7EE6-4342-B048-85BDC9FD1C3A}</a:tableStyleId>
              </a:tblPr>
              <a:tblGrid>
                <a:gridCol w="2627484">
                  <a:extLst>
                    <a:ext uri="{9D8B030D-6E8A-4147-A177-3AD203B41FA5}">
                      <a16:colId xmlns:a16="http://schemas.microsoft.com/office/drawing/2014/main" val="128693725"/>
                    </a:ext>
                  </a:extLst>
                </a:gridCol>
              </a:tblGrid>
              <a:tr h="497541">
                <a:tc>
                  <a:txBody>
                    <a:bodyPr/>
                    <a:lstStyle/>
                    <a:p>
                      <a:r>
                        <a:rPr lang="en-US" sz="2400" b="0" i="0" dirty="0">
                          <a:solidFill>
                            <a:schemeClr val="tx1"/>
                          </a:solidFill>
                          <a:latin typeface="Times New Roman" panose="02020603050405020304" pitchFamily="18" charset="0"/>
                          <a:cs typeface="Times New Roman" panose="02020603050405020304" pitchFamily="18" charset="0"/>
                        </a:rPr>
                        <a:t>from</a:t>
                      </a:r>
                      <a:r>
                        <a:rPr lang="en-US" sz="2400" b="0" i="1" dirty="0">
                          <a:solidFill>
                            <a:schemeClr val="tx1"/>
                          </a:solidFill>
                          <a:latin typeface="Times New Roman" panose="02020603050405020304" pitchFamily="18" charset="0"/>
                          <a:cs typeface="Times New Roman" panose="02020603050405020304" pitchFamily="18" charset="0"/>
                        </a:rPr>
                        <a:t> </a:t>
                      </a:r>
                      <a:r>
                        <a:rPr lang="en-US" sz="2400" b="0" i="0" dirty="0">
                          <a:solidFill>
                            <a:schemeClr val="tx1"/>
                          </a:solidFill>
                          <a:latin typeface="Times New Roman" panose="02020603050405020304" pitchFamily="18" charset="0"/>
                          <a:cs typeface="Times New Roman" panose="02020603050405020304" pitchFamily="18" charset="0"/>
                        </a:rPr>
                        <a:t>math</a:t>
                      </a:r>
                      <a:r>
                        <a:rPr lang="en-US" sz="2400" b="0" i="1" dirty="0">
                          <a:solidFill>
                            <a:schemeClr val="tx1"/>
                          </a:solidFill>
                          <a:latin typeface="Times New Roman" panose="02020603050405020304" pitchFamily="18" charset="0"/>
                          <a:cs typeface="Times New Roman" panose="02020603050405020304" pitchFamily="18" charset="0"/>
                        </a:rPr>
                        <a:t> </a:t>
                      </a:r>
                      <a:r>
                        <a:rPr lang="en-US" sz="2400" b="0" i="0" dirty="0">
                          <a:solidFill>
                            <a:schemeClr val="tx1"/>
                          </a:solidFill>
                          <a:latin typeface="Times New Roman" panose="02020603050405020304" pitchFamily="18" charset="0"/>
                          <a:cs typeface="Times New Roman" panose="02020603050405020304" pitchFamily="18" charset="0"/>
                        </a:rPr>
                        <a:t>import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496809"/>
                  </a:ext>
                </a:extLst>
              </a:tr>
            </a:tbl>
          </a:graphicData>
        </a:graphic>
      </p:graphicFrame>
      <p:graphicFrame>
        <p:nvGraphicFramePr>
          <p:cNvPr id="7" name="Table 6">
            <a:extLst>
              <a:ext uri="{FF2B5EF4-FFF2-40B4-BE49-F238E27FC236}">
                <a16:creationId xmlns:a16="http://schemas.microsoft.com/office/drawing/2014/main" id="{73BFF6BD-2AAA-D970-5E3C-D52BF1B98E9B}"/>
              </a:ext>
            </a:extLst>
          </p:cNvPr>
          <p:cNvGraphicFramePr>
            <a:graphicFrameLocks noGrp="1"/>
          </p:cNvGraphicFramePr>
          <p:nvPr>
            <p:extLst>
              <p:ext uri="{D42A27DB-BD31-4B8C-83A1-F6EECF244321}">
                <p14:modId xmlns:p14="http://schemas.microsoft.com/office/powerpoint/2010/main" val="2083625649"/>
              </p:ext>
            </p:extLst>
          </p:nvPr>
        </p:nvGraphicFramePr>
        <p:xfrm>
          <a:off x="3425657" y="5591981"/>
          <a:ext cx="4933688" cy="520362"/>
        </p:xfrm>
        <a:graphic>
          <a:graphicData uri="http://schemas.openxmlformats.org/drawingml/2006/table">
            <a:tbl>
              <a:tblPr firstRow="1" bandRow="1">
                <a:tableStyleId>{5C22544A-7EE6-4342-B048-85BDC9FD1C3A}</a:tableStyleId>
              </a:tblPr>
              <a:tblGrid>
                <a:gridCol w="4933688">
                  <a:extLst>
                    <a:ext uri="{9D8B030D-6E8A-4147-A177-3AD203B41FA5}">
                      <a16:colId xmlns:a16="http://schemas.microsoft.com/office/drawing/2014/main" val="128693725"/>
                    </a:ext>
                  </a:extLst>
                </a:gridCol>
              </a:tblGrid>
              <a:tr h="520362">
                <a:tc>
                  <a:txBody>
                    <a:bodyPr/>
                    <a:lstStyle/>
                    <a:p>
                      <a:r>
                        <a:rPr lang="en-US" sz="2400" b="0" i="0" dirty="0">
                          <a:solidFill>
                            <a:schemeClr val="tx1"/>
                          </a:solidFill>
                          <a:latin typeface="Times New Roman" panose="02020603050405020304" pitchFamily="18" charset="0"/>
                          <a:cs typeface="Times New Roman" panose="02020603050405020304" pitchFamily="18" charset="0"/>
                        </a:rPr>
                        <a:t>from</a:t>
                      </a:r>
                      <a:r>
                        <a:rPr lang="en-US" sz="2400" b="0" i="1" dirty="0">
                          <a:solidFill>
                            <a:schemeClr val="tx1"/>
                          </a:solidFill>
                          <a:latin typeface="Times New Roman" panose="02020603050405020304" pitchFamily="18" charset="0"/>
                          <a:cs typeface="Times New Roman" panose="02020603050405020304" pitchFamily="18" charset="0"/>
                        </a:rPr>
                        <a:t> </a:t>
                      </a:r>
                      <a:r>
                        <a:rPr lang="en-US" sz="2400" b="0" i="0" dirty="0">
                          <a:solidFill>
                            <a:schemeClr val="tx1"/>
                          </a:solidFill>
                          <a:latin typeface="Times New Roman" panose="02020603050405020304" pitchFamily="18" charset="0"/>
                          <a:cs typeface="Times New Roman" panose="02020603050405020304" pitchFamily="18" charset="0"/>
                        </a:rPr>
                        <a:t>math</a:t>
                      </a:r>
                      <a:r>
                        <a:rPr lang="en-US" sz="2400" b="0" i="1" dirty="0">
                          <a:solidFill>
                            <a:schemeClr val="tx1"/>
                          </a:solidFill>
                          <a:latin typeface="Times New Roman" panose="02020603050405020304" pitchFamily="18" charset="0"/>
                          <a:cs typeface="Times New Roman" panose="02020603050405020304" pitchFamily="18" charset="0"/>
                        </a:rPr>
                        <a:t> </a:t>
                      </a:r>
                      <a:r>
                        <a:rPr lang="en-US" sz="2400" b="0" i="0" dirty="0">
                          <a:solidFill>
                            <a:schemeClr val="tx1"/>
                          </a:solidFill>
                          <a:latin typeface="Times New Roman" panose="02020603050405020304" pitchFamily="18" charset="0"/>
                          <a:cs typeface="Times New Roman" panose="02020603050405020304" pitchFamily="18" charset="0"/>
                        </a:rPr>
                        <a:t>import </a:t>
                      </a:r>
                      <a:r>
                        <a:rPr lang="en-US" sz="2400" b="0" i="1" dirty="0">
                          <a:solidFill>
                            <a:schemeClr val="tx1"/>
                          </a:solidFill>
                          <a:latin typeface="Times New Roman" panose="02020603050405020304" pitchFamily="18" charset="0"/>
                          <a:cs typeface="Times New Roman" panose="02020603050405020304" pitchFamily="18" charset="0"/>
                        </a:rPr>
                        <a:t>func1, func2,…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496809"/>
                  </a:ext>
                </a:extLst>
              </a:tr>
            </a:tbl>
          </a:graphicData>
        </a:graphic>
      </p:graphicFrame>
    </p:spTree>
    <p:extLst>
      <p:ext uri="{BB962C8B-B14F-4D97-AF65-F5344CB8AC3E}">
        <p14:creationId xmlns:p14="http://schemas.microsoft.com/office/powerpoint/2010/main" val="200613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62987-037D-30C6-1604-81A19C3CF11B}"/>
              </a:ext>
            </a:extLst>
          </p:cNvPr>
          <p:cNvSpPr>
            <a:spLocks noGrp="1"/>
          </p:cNvSpPr>
          <p:nvPr>
            <p:ph idx="1"/>
          </p:nvPr>
        </p:nvSpPr>
        <p:spPr>
          <a:xfrm>
            <a:off x="838200" y="1125074"/>
            <a:ext cx="10515600" cy="132636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Conflicts can be avoided altogether by first making the module accessible with the statement and then accessing the definitions in the module by using the module name as a prefix.</a:t>
            </a:r>
          </a:p>
        </p:txBody>
      </p:sp>
      <p:sp>
        <p:nvSpPr>
          <p:cNvPr id="4" name="Content Placeholder 2">
            <a:extLst>
              <a:ext uri="{FF2B5EF4-FFF2-40B4-BE49-F238E27FC236}">
                <a16:creationId xmlns:a16="http://schemas.microsoft.com/office/drawing/2014/main" id="{E4D6BC13-BFF5-D706-D428-076BD60091F6}"/>
              </a:ext>
            </a:extLst>
          </p:cNvPr>
          <p:cNvSpPr txBox="1">
            <a:spLocks/>
          </p:cNvSpPr>
          <p:nvPr/>
        </p:nvSpPr>
        <p:spPr>
          <a:xfrm>
            <a:off x="1096383" y="3292327"/>
            <a:ext cx="10515600" cy="10664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A module can also be made accessible under an alias. For example, the math module can be made available under the alias m with the command. Now the prefix to be used is m rather than math.</a:t>
            </a:r>
          </a:p>
        </p:txBody>
      </p:sp>
      <p:graphicFrame>
        <p:nvGraphicFramePr>
          <p:cNvPr id="2" name="Table 1">
            <a:extLst>
              <a:ext uri="{FF2B5EF4-FFF2-40B4-BE49-F238E27FC236}">
                <a16:creationId xmlns:a16="http://schemas.microsoft.com/office/drawing/2014/main" id="{DCF788C4-8D55-E4B7-BDC0-C4C97764C778}"/>
              </a:ext>
            </a:extLst>
          </p:cNvPr>
          <p:cNvGraphicFramePr>
            <a:graphicFrameLocks noGrp="1"/>
          </p:cNvGraphicFramePr>
          <p:nvPr>
            <p:extLst>
              <p:ext uri="{D42A27DB-BD31-4B8C-83A1-F6EECF244321}">
                <p14:modId xmlns:p14="http://schemas.microsoft.com/office/powerpoint/2010/main" val="2704383736"/>
              </p:ext>
            </p:extLst>
          </p:nvPr>
        </p:nvGraphicFramePr>
        <p:xfrm>
          <a:off x="4978172" y="2560197"/>
          <a:ext cx="1752528" cy="497541"/>
        </p:xfrm>
        <a:graphic>
          <a:graphicData uri="http://schemas.openxmlformats.org/drawingml/2006/table">
            <a:tbl>
              <a:tblPr firstRow="1" bandRow="1">
                <a:tableStyleId>{5C22544A-7EE6-4342-B048-85BDC9FD1C3A}</a:tableStyleId>
              </a:tblPr>
              <a:tblGrid>
                <a:gridCol w="1752528">
                  <a:extLst>
                    <a:ext uri="{9D8B030D-6E8A-4147-A177-3AD203B41FA5}">
                      <a16:colId xmlns:a16="http://schemas.microsoft.com/office/drawing/2014/main" val="128693725"/>
                    </a:ext>
                  </a:extLst>
                </a:gridCol>
              </a:tblGrid>
              <a:tr h="497541">
                <a:tc>
                  <a:txBody>
                    <a:bodyPr/>
                    <a:lstStyle/>
                    <a:p>
                      <a:r>
                        <a:rPr lang="en-US" sz="2400" b="0" i="0" dirty="0">
                          <a:solidFill>
                            <a:schemeClr val="tx1"/>
                          </a:solidFill>
                          <a:latin typeface="Times New Roman" panose="02020603050405020304" pitchFamily="18" charset="0"/>
                          <a:cs typeface="Times New Roman" panose="02020603050405020304" pitchFamily="18" charset="0"/>
                        </a:rPr>
                        <a:t>Import math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496809"/>
                  </a:ext>
                </a:extLst>
              </a:tr>
            </a:tbl>
          </a:graphicData>
        </a:graphic>
      </p:graphicFrame>
      <p:graphicFrame>
        <p:nvGraphicFramePr>
          <p:cNvPr id="5" name="Table 4">
            <a:extLst>
              <a:ext uri="{FF2B5EF4-FFF2-40B4-BE49-F238E27FC236}">
                <a16:creationId xmlns:a16="http://schemas.microsoft.com/office/drawing/2014/main" id="{D600FF13-5E23-1B34-A493-88846FAAD552}"/>
              </a:ext>
            </a:extLst>
          </p:cNvPr>
          <p:cNvGraphicFramePr>
            <a:graphicFrameLocks noGrp="1"/>
          </p:cNvGraphicFramePr>
          <p:nvPr>
            <p:extLst>
              <p:ext uri="{D42A27DB-BD31-4B8C-83A1-F6EECF244321}">
                <p14:modId xmlns:p14="http://schemas.microsoft.com/office/powerpoint/2010/main" val="2458721824"/>
              </p:ext>
            </p:extLst>
          </p:nvPr>
        </p:nvGraphicFramePr>
        <p:xfrm>
          <a:off x="4669785" y="4370937"/>
          <a:ext cx="2369301" cy="497541"/>
        </p:xfrm>
        <a:graphic>
          <a:graphicData uri="http://schemas.openxmlformats.org/drawingml/2006/table">
            <a:tbl>
              <a:tblPr firstRow="1" bandRow="1">
                <a:tableStyleId>{5C22544A-7EE6-4342-B048-85BDC9FD1C3A}</a:tableStyleId>
              </a:tblPr>
              <a:tblGrid>
                <a:gridCol w="2369301">
                  <a:extLst>
                    <a:ext uri="{9D8B030D-6E8A-4147-A177-3AD203B41FA5}">
                      <a16:colId xmlns:a16="http://schemas.microsoft.com/office/drawing/2014/main" val="128693725"/>
                    </a:ext>
                  </a:extLst>
                </a:gridCol>
              </a:tblGrid>
              <a:tr h="497541">
                <a:tc>
                  <a:txBody>
                    <a:bodyPr/>
                    <a:lstStyle/>
                    <a:p>
                      <a:r>
                        <a:rPr lang="en-US" sz="2400" b="0" i="0" dirty="0">
                          <a:solidFill>
                            <a:schemeClr val="tx1"/>
                          </a:solidFill>
                          <a:latin typeface="Times New Roman" panose="02020603050405020304" pitchFamily="18" charset="0"/>
                          <a:cs typeface="Times New Roman" panose="02020603050405020304" pitchFamily="18" charset="0"/>
                        </a:rPr>
                        <a:t>Import math as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8496809"/>
                  </a:ext>
                </a:extLst>
              </a:tr>
            </a:tbl>
          </a:graphicData>
        </a:graphic>
      </p:graphicFrame>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474A3625-D790-DE31-C557-B88EBF62CBF0}"/>
                  </a:ext>
                </a:extLst>
              </p:cNvPr>
              <p:cNvSpPr txBox="1">
                <a:spLocks/>
              </p:cNvSpPr>
              <p:nvPr/>
            </p:nvSpPr>
            <p:spPr>
              <a:xfrm>
                <a:off x="990600" y="5091860"/>
                <a:ext cx="10515600" cy="10664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contents of a module can be printed by calling </a:t>
                </a:r>
                <a:r>
                  <a:rPr lang="en-US" sz="2400" dirty="0" err="1">
                    <a:latin typeface="Times New Roman" panose="02020603050405020304" pitchFamily="18" charset="0"/>
                    <a:cs typeface="Times New Roman" panose="02020603050405020304" pitchFamily="18" charset="0"/>
                  </a:rPr>
                  <a:t>dir</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module</a:t>
                </a:r>
                <a:r>
                  <a:rPr lang="en-US" sz="2400" dirty="0">
                    <a:latin typeface="Times New Roman" panose="02020603050405020304" pitchFamily="18" charset="0"/>
                    <a:cs typeface="Times New Roman" panose="02020603050405020304" pitchFamily="18" charset="0"/>
                  </a:rPr>
                  <a:t>). This is the way to obtain a list of the functions in the math module. The module includes two constants: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𝜋</m:t>
                    </m:r>
                  </m:oMath>
                </a14:m>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a:t>
                </a:r>
              </a:p>
            </p:txBody>
          </p:sp>
        </mc:Choice>
        <mc:Fallback>
          <p:sp>
            <p:nvSpPr>
              <p:cNvPr id="7" name="Content Placeholder 2">
                <a:extLst>
                  <a:ext uri="{FF2B5EF4-FFF2-40B4-BE49-F238E27FC236}">
                    <a16:creationId xmlns:a16="http://schemas.microsoft.com/office/drawing/2014/main" id="{474A3625-D790-DE31-C557-B88EBF62CBF0}"/>
                  </a:ext>
                </a:extLst>
              </p:cNvPr>
              <p:cNvSpPr txBox="1">
                <a:spLocks noRot="1" noChangeAspect="1" noMove="1" noResize="1" noEditPoints="1" noAdjustHandles="1" noChangeArrowheads="1" noChangeShapeType="1" noTextEdit="1"/>
              </p:cNvSpPr>
              <p:nvPr/>
            </p:nvSpPr>
            <p:spPr>
              <a:xfrm>
                <a:off x="990600" y="5091860"/>
                <a:ext cx="10515600" cy="1066474"/>
              </a:xfrm>
              <a:prstGeom prst="rect">
                <a:avLst/>
              </a:prstGeom>
              <a:blipFill>
                <a:blip r:embed="rId2"/>
                <a:stretch>
                  <a:fillRect l="-928" t="-11429" b="-4000"/>
                </a:stretch>
              </a:blipFill>
            </p:spPr>
            <p:txBody>
              <a:bodyPr/>
              <a:lstStyle/>
              <a:p>
                <a:r>
                  <a:rPr lang="en-US">
                    <a:noFill/>
                  </a:rPr>
                  <a:t> </a:t>
                </a:r>
              </a:p>
            </p:txBody>
          </p:sp>
        </mc:Fallback>
      </mc:AlternateContent>
    </p:spTree>
    <p:extLst>
      <p:ext uri="{BB962C8B-B14F-4D97-AF65-F5344CB8AC3E}">
        <p14:creationId xmlns:p14="http://schemas.microsoft.com/office/powerpoint/2010/main" val="65711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9590F-122B-3506-4B98-2FAC2B584470}"/>
              </a:ext>
            </a:extLst>
          </p:cNvPr>
          <p:cNvSpPr>
            <a:spLocks noGrp="1"/>
          </p:cNvSpPr>
          <p:nvPr>
            <p:ph idx="1"/>
          </p:nvPr>
        </p:nvSpPr>
        <p:spPr>
          <a:xfrm>
            <a:off x="1096383" y="2180629"/>
            <a:ext cx="10515600" cy="1165000"/>
          </a:xfrm>
        </p:spPr>
        <p:txBody>
          <a:bodyPr>
            <a:normAutofit lnSpcReduction="10000"/>
          </a:bodyPr>
          <a:lstStyle/>
          <a:p>
            <a:pPr marL="0" indent="0">
              <a:buNone/>
            </a:pPr>
            <a:r>
              <a:rPr lang="en-US" b="1" kern="100" dirty="0" err="1">
                <a:latin typeface="Times New Roman" panose="02020603050405020304" pitchFamily="18" charset="0"/>
                <a:ea typeface="Aptos" panose="020B0004020202020204" pitchFamily="34" charset="0"/>
                <a:cs typeface="Times New Roman" panose="02020603050405020304" pitchFamily="18" charset="0"/>
              </a:rPr>
              <a:t>c</a:t>
            </a:r>
            <a:r>
              <a:rPr lang="en-US" sz="2400" b="1" kern="100" dirty="0" err="1">
                <a:latin typeface="Times New Roman" panose="02020603050405020304" pitchFamily="18" charset="0"/>
                <a:ea typeface="Aptos" panose="020B0004020202020204" pitchFamily="34" charset="0"/>
                <a:cs typeface="Times New Roman" panose="02020603050405020304" pitchFamily="18" charset="0"/>
              </a:rPr>
              <a:t>math</a:t>
            </a:r>
            <a:r>
              <a:rPr lang="en-US" sz="2400" b="1" kern="100" dirty="0">
                <a:latin typeface="Times New Roman" panose="02020603050405020304" pitchFamily="18" charset="0"/>
                <a:ea typeface="Aptos" panose="020B0004020202020204" pitchFamily="34" charset="0"/>
                <a:cs typeface="Times New Roman" panose="02020603050405020304" pitchFamily="18" charset="0"/>
              </a:rPr>
              <a:t> Module</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cmath</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module provides many of the functions found in the math module, but these functions accept complex numbers. The functions in the module are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Content Placeholder 2">
            <a:extLst>
              <a:ext uri="{FF2B5EF4-FFF2-40B4-BE49-F238E27FC236}">
                <a16:creationId xmlns:a16="http://schemas.microsoft.com/office/drawing/2014/main" id="{5400EA52-BE9C-28B8-02B3-640AC1811899}"/>
              </a:ext>
            </a:extLst>
          </p:cNvPr>
          <p:cNvSpPr txBox="1">
            <a:spLocks/>
          </p:cNvSpPr>
          <p:nvPr/>
        </p:nvSpPr>
        <p:spPr>
          <a:xfrm>
            <a:off x="1668780" y="3717869"/>
            <a:ext cx="8854440" cy="97246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kern="100" dirty="0">
                <a:latin typeface="Times New Roman" panose="02020603050405020304" pitchFamily="18" charset="0"/>
                <a:ea typeface="Aptos" panose="020B0004020202020204" pitchFamily="34" charset="0"/>
                <a:cs typeface="Times New Roman" panose="02020603050405020304" pitchFamily="18" charset="0"/>
              </a:rPr>
              <a:t>[‘-doc-’, ‘-name-’, ‘</a:t>
            </a:r>
            <a:r>
              <a:rPr lang="en-US" kern="100" dirty="0" err="1">
                <a:latin typeface="Times New Roman" panose="02020603050405020304" pitchFamily="18" charset="0"/>
                <a:ea typeface="Aptos" panose="020B0004020202020204" pitchFamily="34" charset="0"/>
                <a:cs typeface="Times New Roman" panose="02020603050405020304" pitchFamily="18" charset="0"/>
              </a:rPr>
              <a:t>acos</a:t>
            </a:r>
            <a:r>
              <a:rPr lang="en-US" kern="100" dirty="0">
                <a:latin typeface="Times New Roman" panose="02020603050405020304" pitchFamily="18" charset="0"/>
                <a:ea typeface="Aptos" panose="020B0004020202020204" pitchFamily="34" charset="0"/>
                <a:cs typeface="Times New Roman" panose="02020603050405020304" pitchFamily="18" charset="0"/>
              </a:rPr>
              <a:t>’, ‘</a:t>
            </a:r>
            <a:r>
              <a:rPr lang="en-US" kern="100" dirty="0" err="1">
                <a:latin typeface="Times New Roman" panose="02020603050405020304" pitchFamily="18" charset="0"/>
                <a:ea typeface="Aptos" panose="020B0004020202020204" pitchFamily="34" charset="0"/>
                <a:cs typeface="Times New Roman" panose="02020603050405020304" pitchFamily="18" charset="0"/>
              </a:rPr>
              <a:t>acosh</a:t>
            </a:r>
            <a:r>
              <a:rPr lang="en-US" kern="100" dirty="0">
                <a:latin typeface="Times New Roman" panose="02020603050405020304" pitchFamily="18" charset="0"/>
                <a:ea typeface="Aptos" panose="020B0004020202020204" pitchFamily="34" charset="0"/>
                <a:cs typeface="Times New Roman" panose="02020603050405020304" pitchFamily="18" charset="0"/>
              </a:rPr>
              <a:t>’, ‘</a:t>
            </a:r>
            <a:r>
              <a:rPr lang="en-US" kern="100" dirty="0" err="1">
                <a:latin typeface="Times New Roman" panose="02020603050405020304" pitchFamily="18" charset="0"/>
                <a:ea typeface="Aptos" panose="020B0004020202020204" pitchFamily="34" charset="0"/>
                <a:cs typeface="Times New Roman" panose="02020603050405020304" pitchFamily="18" charset="0"/>
              </a:rPr>
              <a:t>asin</a:t>
            </a:r>
            <a:r>
              <a:rPr lang="en-US" kern="100" dirty="0">
                <a:latin typeface="Times New Roman" panose="02020603050405020304" pitchFamily="18" charset="0"/>
                <a:ea typeface="Aptos" panose="020B0004020202020204" pitchFamily="34" charset="0"/>
                <a:cs typeface="Times New Roman" panose="02020603050405020304" pitchFamily="18" charset="0"/>
              </a:rPr>
              <a:t>’, ‘</a:t>
            </a:r>
            <a:r>
              <a:rPr lang="en-US" kern="100" dirty="0" err="1">
                <a:latin typeface="Times New Roman" panose="02020603050405020304" pitchFamily="18" charset="0"/>
                <a:ea typeface="Aptos" panose="020B0004020202020204" pitchFamily="34" charset="0"/>
                <a:cs typeface="Times New Roman" panose="02020603050405020304" pitchFamily="18" charset="0"/>
              </a:rPr>
              <a:t>asinh</a:t>
            </a:r>
            <a:r>
              <a:rPr lang="en-US" kern="100" dirty="0">
                <a:latin typeface="Times New Roman" panose="02020603050405020304" pitchFamily="18" charset="0"/>
                <a:ea typeface="Aptos" panose="020B0004020202020204" pitchFamily="34" charset="0"/>
                <a:cs typeface="Times New Roman" panose="02020603050405020304" pitchFamily="18" charset="0"/>
              </a:rPr>
              <a:t>’, ‘</a:t>
            </a:r>
            <a:r>
              <a:rPr lang="en-US" kern="100" dirty="0" err="1">
                <a:latin typeface="Times New Roman" panose="02020603050405020304" pitchFamily="18" charset="0"/>
                <a:ea typeface="Aptos" panose="020B0004020202020204" pitchFamily="34" charset="0"/>
                <a:cs typeface="Times New Roman" panose="02020603050405020304" pitchFamily="18" charset="0"/>
              </a:rPr>
              <a:t>atan</a:t>
            </a:r>
            <a:r>
              <a:rPr lang="en-US" kern="100" dirty="0">
                <a:latin typeface="Times New Roman" panose="02020603050405020304" pitchFamily="18" charset="0"/>
                <a:ea typeface="Aptos" panose="020B0004020202020204" pitchFamily="34" charset="0"/>
                <a:cs typeface="Times New Roman" panose="02020603050405020304" pitchFamily="18" charset="0"/>
              </a:rPr>
              <a:t>’, ‘</a:t>
            </a:r>
            <a:r>
              <a:rPr lang="en-US" kern="100" dirty="0" err="1">
                <a:latin typeface="Times New Roman" panose="02020603050405020304" pitchFamily="18" charset="0"/>
                <a:ea typeface="Aptos" panose="020B0004020202020204" pitchFamily="34" charset="0"/>
                <a:cs typeface="Times New Roman" panose="02020603050405020304" pitchFamily="18" charset="0"/>
              </a:rPr>
              <a:t>atanh</a:t>
            </a:r>
            <a:r>
              <a:rPr lang="en-US" kern="100" dirty="0">
                <a:latin typeface="Times New Roman" panose="02020603050405020304" pitchFamily="18" charset="0"/>
                <a:ea typeface="Aptos" panose="020B0004020202020204" pitchFamily="34" charset="0"/>
                <a:cs typeface="Times New Roman" panose="02020603050405020304" pitchFamily="18" charset="0"/>
              </a:rPr>
              <a:t>’, ‘cos’, ‘</a:t>
            </a:r>
            <a:r>
              <a:rPr lang="en-US" kern="100" dirty="0" err="1">
                <a:latin typeface="Times New Roman" panose="02020603050405020304" pitchFamily="18" charset="0"/>
                <a:ea typeface="Aptos" panose="020B0004020202020204" pitchFamily="34" charset="0"/>
                <a:cs typeface="Times New Roman" panose="02020603050405020304" pitchFamily="18" charset="0"/>
              </a:rPr>
              <a:t>cosh</a:t>
            </a:r>
            <a:r>
              <a:rPr lang="en-US" kern="100" dirty="0">
                <a:latin typeface="Times New Roman" panose="02020603050405020304" pitchFamily="18" charset="0"/>
                <a:ea typeface="Aptos" panose="020B0004020202020204" pitchFamily="34" charset="0"/>
                <a:cs typeface="Times New Roman" panose="02020603050405020304" pitchFamily="18" charset="0"/>
              </a:rPr>
              <a:t>’, ‘e’, ‘exp’, ‘log’, ‘log10’, ‘pi’, ‘sin’, ‘</a:t>
            </a:r>
            <a:r>
              <a:rPr lang="en-US" kern="100" dirty="0" err="1">
                <a:latin typeface="Times New Roman" panose="02020603050405020304" pitchFamily="18" charset="0"/>
                <a:ea typeface="Aptos" panose="020B0004020202020204" pitchFamily="34" charset="0"/>
                <a:cs typeface="Times New Roman" panose="02020603050405020304" pitchFamily="18" charset="0"/>
              </a:rPr>
              <a:t>sinh</a:t>
            </a:r>
            <a:r>
              <a:rPr lang="en-US" kern="100" dirty="0">
                <a:latin typeface="Times New Roman" panose="02020603050405020304" pitchFamily="18" charset="0"/>
                <a:ea typeface="Aptos" panose="020B0004020202020204" pitchFamily="34" charset="0"/>
                <a:cs typeface="Times New Roman" panose="02020603050405020304" pitchFamily="18" charset="0"/>
              </a:rPr>
              <a:t>’, ‘sqrt’, ‘tan’, ‘tanh’]</a:t>
            </a:r>
          </a:p>
        </p:txBody>
      </p:sp>
    </p:spTree>
    <p:extLst>
      <p:ext uri="{BB962C8B-B14F-4D97-AF65-F5344CB8AC3E}">
        <p14:creationId xmlns:p14="http://schemas.microsoft.com/office/powerpoint/2010/main" val="270127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E82C5-0693-64D6-652F-4179AB2D626F}"/>
              </a:ext>
            </a:extLst>
          </p:cNvPr>
          <p:cNvSpPr>
            <a:spLocks noGrp="1"/>
          </p:cNvSpPr>
          <p:nvPr>
            <p:ph type="title"/>
          </p:nvPr>
        </p:nvSpPr>
        <p:spPr>
          <a:xfrm>
            <a:off x="1021082" y="792256"/>
            <a:ext cx="2356820" cy="546585"/>
          </a:xfrm>
        </p:spPr>
        <p:txBody>
          <a:bodyPr>
            <a:normAutofit/>
          </a:bodyPr>
          <a:lstStyle/>
          <a:p>
            <a:pPr algn="l"/>
            <a:r>
              <a:rPr lang="en-US" sz="2400" b="1" kern="100" dirty="0" err="1">
                <a:latin typeface="Times New Roman" panose="02020603050405020304" pitchFamily="18" charset="0"/>
                <a:ea typeface="Aptos" panose="020B0004020202020204" pitchFamily="34" charset="0"/>
                <a:cs typeface="Times New Roman" panose="02020603050405020304" pitchFamily="18" charset="0"/>
              </a:rPr>
              <a:t>n</a:t>
            </a:r>
            <a:r>
              <a:rPr lang="en-US" sz="2400" b="1" kern="100" dirty="0" err="1">
                <a:effectLst/>
                <a:latin typeface="Times New Roman" panose="02020603050405020304" pitchFamily="18" charset="0"/>
                <a:ea typeface="Aptos" panose="020B0004020202020204" pitchFamily="34" charset="0"/>
                <a:cs typeface="Times New Roman" panose="02020603050405020304" pitchFamily="18" charset="0"/>
              </a:rPr>
              <a:t>umpy</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 Module:</a:t>
            </a:r>
            <a:endParaRPr lang="en-US" sz="2400" b="1" dirty="0"/>
          </a:p>
        </p:txBody>
      </p:sp>
      <p:sp>
        <p:nvSpPr>
          <p:cNvPr id="3" name="Content Placeholder 2">
            <a:extLst>
              <a:ext uri="{FF2B5EF4-FFF2-40B4-BE49-F238E27FC236}">
                <a16:creationId xmlns:a16="http://schemas.microsoft.com/office/drawing/2014/main" id="{CB262BE3-334F-D6E8-820B-72B5B29A02CB}"/>
              </a:ext>
            </a:extLst>
          </p:cNvPr>
          <p:cNvSpPr>
            <a:spLocks noGrp="1"/>
          </p:cNvSpPr>
          <p:nvPr>
            <p:ph idx="1"/>
          </p:nvPr>
        </p:nvSpPr>
        <p:spPr>
          <a:xfrm>
            <a:off x="924261" y="1438350"/>
            <a:ext cx="10515600" cy="1896521"/>
          </a:xfrm>
        </p:spPr>
        <p:txBody>
          <a:bodyPr>
            <a:normAutofit/>
          </a:bodyPr>
          <a:lstStyle/>
          <a:p>
            <a:pPr marL="0" marR="0" algn="just">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numpy</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module is not a part of the standard Python release. </a:t>
            </a:r>
            <a:r>
              <a:rPr lang="en-US" kern="100" dirty="0">
                <a:latin typeface="Times New Roman" panose="02020603050405020304" pitchFamily="18" charset="0"/>
                <a:ea typeface="Aptos" panose="020B0004020202020204" pitchFamily="34" charset="0"/>
                <a:cs typeface="Times New Roman" panose="02020603050405020304" pitchFamily="18" charset="0"/>
              </a:rPr>
              <a:t>It must be installed separately. The module introduces </a:t>
            </a:r>
            <a:r>
              <a:rPr lang="en-US" i="1" kern="100" dirty="0">
                <a:latin typeface="Times New Roman" panose="02020603050405020304" pitchFamily="18" charset="0"/>
                <a:ea typeface="Aptos" panose="020B0004020202020204" pitchFamily="34" charset="0"/>
                <a:cs typeface="Times New Roman" panose="02020603050405020304" pitchFamily="18" charset="0"/>
              </a:rPr>
              <a:t>array objects </a:t>
            </a:r>
            <a:r>
              <a:rPr lang="en-US" kern="100" dirty="0">
                <a:latin typeface="Times New Roman" panose="02020603050405020304" pitchFamily="18" charset="0"/>
                <a:ea typeface="Aptos" panose="020B0004020202020204" pitchFamily="34" charset="0"/>
                <a:cs typeface="Times New Roman" panose="02020603050405020304" pitchFamily="18" charset="0"/>
              </a:rPr>
              <a:t>that are similar to lists, but can be manipulated by numerous functions contained in the module. The size of an array is immutable, and no empty </a:t>
            </a:r>
            <a:r>
              <a:rPr lang="en-US" kern="100" dirty="0" err="1">
                <a:latin typeface="Times New Roman" panose="02020603050405020304" pitchFamily="18" charset="0"/>
                <a:ea typeface="Aptos" panose="020B0004020202020204" pitchFamily="34" charset="0"/>
                <a:cs typeface="Times New Roman" panose="02020603050405020304" pitchFamily="18" charset="0"/>
              </a:rPr>
              <a:t>alements</a:t>
            </a:r>
            <a:r>
              <a:rPr lang="en-US" kern="100" dirty="0">
                <a:latin typeface="Times New Roman" panose="02020603050405020304" pitchFamily="18" charset="0"/>
                <a:ea typeface="Aptos" panose="020B0004020202020204" pitchFamily="34" charset="0"/>
                <a:cs typeface="Times New Roman" panose="02020603050405020304" pitchFamily="18" charset="0"/>
              </a:rPr>
              <a:t> are allowed.</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807CFC1-E22D-D36C-6F4F-9B78425F1A58}"/>
              </a:ext>
            </a:extLst>
          </p:cNvPr>
          <p:cNvSpPr txBox="1">
            <a:spLocks/>
          </p:cNvSpPr>
          <p:nvPr/>
        </p:nvSpPr>
        <p:spPr>
          <a:xfrm>
            <a:off x="924261" y="3544646"/>
            <a:ext cx="10515600" cy="106500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algn="just">
              <a:lnSpc>
                <a:spcPct val="115000"/>
              </a:lnSpc>
              <a:spcAft>
                <a:spcPts val="800"/>
              </a:spcAft>
              <a:buFont typeface="Arial"/>
              <a:buNone/>
            </a:pPr>
            <a:r>
              <a:rPr lang="en-US" kern="100" dirty="0">
                <a:latin typeface="Times New Roman" panose="02020603050405020304" pitchFamily="18" charset="0"/>
                <a:ea typeface="Aptos" panose="020B0004020202020204" pitchFamily="34" charset="0"/>
                <a:cs typeface="Times New Roman" panose="02020603050405020304" pitchFamily="18" charset="0"/>
              </a:rPr>
              <a:t>The complete set of functions in </a:t>
            </a:r>
            <a:r>
              <a:rPr lang="en-US" kern="100" dirty="0" err="1">
                <a:latin typeface="Times New Roman" panose="02020603050405020304" pitchFamily="18" charset="0"/>
                <a:ea typeface="Aptos" panose="020B0004020202020204" pitchFamily="34" charset="0"/>
                <a:cs typeface="Times New Roman" panose="02020603050405020304" pitchFamily="18" charset="0"/>
              </a:rPr>
              <a:t>numpy</a:t>
            </a:r>
            <a:r>
              <a:rPr lang="en-US" kern="100" dirty="0">
                <a:latin typeface="Times New Roman" panose="02020603050405020304" pitchFamily="18" charset="0"/>
                <a:ea typeface="Aptos" panose="020B0004020202020204" pitchFamily="34" charset="0"/>
                <a:cs typeface="Times New Roman" panose="02020603050405020304" pitchFamily="18" charset="0"/>
              </a:rPr>
              <a:t> is far too long to be printed in its entirety. The following is limited to the most commonly used functions.</a:t>
            </a:r>
            <a:endParaRPr lang="en-US"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8035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8833F-6EE8-B2B0-58C4-EEB557D77D5E}"/>
              </a:ext>
            </a:extLst>
          </p:cNvPr>
          <p:cNvSpPr>
            <a:spLocks noGrp="1"/>
          </p:cNvSpPr>
          <p:nvPr>
            <p:ph idx="1"/>
          </p:nvPr>
        </p:nvSpPr>
        <p:spPr>
          <a:xfrm>
            <a:off x="1989268" y="2572149"/>
            <a:ext cx="8553226" cy="2387126"/>
          </a:xfrm>
        </p:spPr>
        <p:txBody>
          <a:bodyPr>
            <a:normAutofit/>
          </a:bodyPr>
          <a:lstStyle/>
          <a:p>
            <a:pPr marL="0" indent="0">
              <a:buNone/>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[‘complex’, ‘float’, ‘abs’, ‘append’, ‘</a:t>
            </a:r>
            <a:r>
              <a:rPr lang="en-US" kern="100" dirty="0" err="1">
                <a:effectLst/>
                <a:latin typeface="Times New Roman" panose="02020603050405020304" pitchFamily="18" charset="0"/>
                <a:ea typeface="Aptos" panose="020B0004020202020204" pitchFamily="34" charset="0"/>
                <a:cs typeface="Times New Roman" panose="02020603050405020304" pitchFamily="18" charset="0"/>
              </a:rPr>
              <a:t>arccos</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kern="100" dirty="0" err="1">
                <a:effectLst/>
                <a:latin typeface="Times New Roman" panose="02020603050405020304" pitchFamily="18" charset="0"/>
                <a:ea typeface="Aptos" panose="020B0004020202020204" pitchFamily="34" charset="0"/>
                <a:cs typeface="Times New Roman" panose="02020603050405020304" pitchFamily="18" charset="0"/>
              </a:rPr>
              <a:t>arccosh</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kern="100" dirty="0" err="1">
                <a:effectLst/>
                <a:latin typeface="Times New Roman" panose="02020603050405020304" pitchFamily="18" charset="0"/>
                <a:ea typeface="Aptos" panose="020B0004020202020204" pitchFamily="34" charset="0"/>
                <a:cs typeface="Times New Roman" panose="02020603050405020304" pitchFamily="18" charset="0"/>
              </a:rPr>
              <a:t>arcsin</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kern="100" dirty="0" err="1">
                <a:effectLst/>
                <a:latin typeface="Times New Roman" panose="02020603050405020304" pitchFamily="18" charset="0"/>
                <a:ea typeface="Aptos" panose="020B0004020202020204" pitchFamily="34" charset="0"/>
                <a:cs typeface="Times New Roman" panose="02020603050405020304" pitchFamily="18" charset="0"/>
              </a:rPr>
              <a:t>arcsinh</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‘arctan’, ‘arctan2’, ‘arctanh’, ‘argmax’, ‘</a:t>
            </a:r>
            <a:r>
              <a:rPr lang="en-US" kern="100" dirty="0" err="1">
                <a:effectLst/>
                <a:latin typeface="Times New Roman" panose="02020603050405020304" pitchFamily="18" charset="0"/>
                <a:ea typeface="Aptos" panose="020B0004020202020204" pitchFamily="34" charset="0"/>
                <a:cs typeface="Times New Roman" panose="02020603050405020304" pitchFamily="18" charset="0"/>
              </a:rPr>
              <a:t>argmin</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‘cos’, ‘</a:t>
            </a:r>
            <a:r>
              <a:rPr lang="en-US" kern="100" dirty="0" err="1">
                <a:effectLst/>
                <a:latin typeface="Times New Roman" panose="02020603050405020304" pitchFamily="18" charset="0"/>
                <a:ea typeface="Aptos" panose="020B0004020202020204" pitchFamily="34" charset="0"/>
                <a:cs typeface="Times New Roman" panose="02020603050405020304" pitchFamily="18" charset="0"/>
              </a:rPr>
              <a:t>cosh</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kern="100" dirty="0" err="1">
                <a:effectLst/>
                <a:latin typeface="Times New Roman" panose="02020603050405020304" pitchFamily="18" charset="0"/>
                <a:ea typeface="Aptos" panose="020B0004020202020204" pitchFamily="34" charset="0"/>
                <a:cs typeface="Times New Roman" panose="02020603050405020304" pitchFamily="18" charset="0"/>
              </a:rPr>
              <a:t>diag</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‘diagonal’, ‘dot’, ‘e’, ‘exp’, ‘floor’, ‘identity’, ‘inner’, ‘inv’, ‘log’, ‘log10’, ‘max’, ‘min’, ones’, ‘outer’, ‘pi’, ‘prod’, ‘sin’, ‘</a:t>
            </a:r>
            <a:r>
              <a:rPr lang="en-US" kern="100" dirty="0" err="1">
                <a:effectLst/>
                <a:latin typeface="Times New Roman" panose="02020603050405020304" pitchFamily="18" charset="0"/>
                <a:ea typeface="Aptos" panose="020B0004020202020204" pitchFamily="34" charset="0"/>
                <a:cs typeface="Times New Roman" panose="02020603050405020304" pitchFamily="18" charset="0"/>
              </a:rPr>
              <a:t>sinh</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‘size’, ‘solve’, ‘sqrt’, ‘sum’, ‘tan’, ‘tanh’, ‘trace’, ‘transpose’, ‘vectorize’, ‘zeros’]</a:t>
            </a:r>
          </a:p>
          <a:p>
            <a:pPr marL="0" indent="0">
              <a:buNone/>
            </a:pPr>
            <a:endParaRPr lang="en-US" dirty="0"/>
          </a:p>
        </p:txBody>
      </p:sp>
    </p:spTree>
    <p:extLst>
      <p:ext uri="{BB962C8B-B14F-4D97-AF65-F5344CB8AC3E}">
        <p14:creationId xmlns:p14="http://schemas.microsoft.com/office/powerpoint/2010/main" val="15598694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1063</TotalTime>
  <Words>1371</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Cambria Math</vt:lpstr>
      <vt:lpstr>Garamond</vt:lpstr>
      <vt:lpstr>Times New Roman</vt:lpstr>
      <vt:lpstr>Organic</vt:lpstr>
      <vt:lpstr>Numerical Analysis with Python Class Lecture-2</vt:lpstr>
      <vt:lpstr>Functions and Modules</vt:lpstr>
      <vt:lpstr>Lambda Statement:</vt:lpstr>
      <vt:lpstr>Modules:</vt:lpstr>
      <vt:lpstr>Mathematics Modules:</vt:lpstr>
      <vt:lpstr>PowerPoint Presentation</vt:lpstr>
      <vt:lpstr>PowerPoint Presentation</vt:lpstr>
      <vt:lpstr>numpy Module:</vt:lpstr>
      <vt:lpstr>PowerPoint Presentation</vt:lpstr>
      <vt:lpstr>PowerPoint Presentation</vt:lpstr>
      <vt:lpstr>Accessing and Changing Array Elements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Sabina Yeasmin</dc:creator>
  <cp:lastModifiedBy>Sabina Yeasmin</cp:lastModifiedBy>
  <cp:revision>5</cp:revision>
  <dcterms:created xsi:type="dcterms:W3CDTF">2025-03-22T08:47:44Z</dcterms:created>
  <dcterms:modified xsi:type="dcterms:W3CDTF">2025-03-24T16:38:28Z</dcterms:modified>
</cp:coreProperties>
</file>