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2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9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9DD1-D4CC-4F3B-BF6C-0D1F7C860F3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F609-323C-4356-81FE-CF2B5DBAA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Telehealth Intervention: Childhood 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5806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Jason Grey </a:t>
            </a:r>
            <a:r>
              <a:rPr lang="en-US" dirty="0" err="1" smtClean="0"/>
              <a:t>Faulkenberry</a:t>
            </a:r>
            <a:endParaRPr lang="en-US" dirty="0" smtClean="0"/>
          </a:p>
          <a:p>
            <a:r>
              <a:rPr lang="en-US" dirty="0" smtClean="0"/>
              <a:t>Clinical Informatics Fellow</a:t>
            </a:r>
          </a:p>
          <a:p>
            <a:r>
              <a:rPr lang="en-US" dirty="0" smtClean="0"/>
              <a:t>Children’s Hospital of Philadelphia</a:t>
            </a:r>
            <a:endParaRPr lang="en-US" dirty="0"/>
          </a:p>
        </p:txBody>
      </p:sp>
      <p:pic>
        <p:nvPicPr>
          <p:cNvPr id="1034" name="Picture 10" descr="Image result for db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98" y="4442122"/>
            <a:ext cx="2097600" cy="88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hop children'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193" y="3444958"/>
            <a:ext cx="8372928" cy="276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3" y="5431133"/>
            <a:ext cx="2762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university of miami miller school of medic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7" y="4633601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8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Obesity Epidemic children 2-19 years old (2016)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5747" cy="2750386"/>
          </a:xfrm>
        </p:spPr>
        <p:txBody>
          <a:bodyPr>
            <a:normAutofit/>
          </a:bodyPr>
          <a:lstStyle/>
          <a:p>
            <a:r>
              <a:rPr lang="en-US" dirty="0" smtClean="0"/>
              <a:t>30%  overweight or obese</a:t>
            </a:r>
          </a:p>
          <a:p>
            <a:r>
              <a:rPr lang="en-US" dirty="0" smtClean="0"/>
              <a:t>18.5% obese</a:t>
            </a:r>
          </a:p>
          <a:p>
            <a:r>
              <a:rPr lang="en-US" dirty="0" smtClean="0"/>
              <a:t>25.8% obese in Hispanic population</a:t>
            </a:r>
          </a:p>
          <a:p>
            <a:r>
              <a:rPr lang="en-US" dirty="0" smtClean="0"/>
              <a:t>22.0% obese in non-Hispanic black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19" y="1355293"/>
            <a:ext cx="4057363" cy="2503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59" y="3926733"/>
            <a:ext cx="4281726" cy="2642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" y="3840429"/>
            <a:ext cx="4319998" cy="26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General Pediatricians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5747" cy="2750386"/>
          </a:xfrm>
        </p:spPr>
        <p:txBody>
          <a:bodyPr>
            <a:normAutofit/>
          </a:bodyPr>
          <a:lstStyle/>
          <a:p>
            <a:r>
              <a:rPr lang="en-US" dirty="0" smtClean="0"/>
              <a:t>Busy</a:t>
            </a:r>
          </a:p>
          <a:p>
            <a:r>
              <a:rPr lang="en-US" dirty="0" smtClean="0"/>
              <a:t>25-35 clinic patients daily</a:t>
            </a:r>
          </a:p>
          <a:p>
            <a:r>
              <a:rPr lang="en-US" dirty="0" smtClean="0"/>
              <a:t>No time to counsel patients</a:t>
            </a:r>
          </a:p>
          <a:p>
            <a:r>
              <a:rPr lang="en-US" dirty="0" smtClean="0"/>
              <a:t>No time to see complicated patients</a:t>
            </a:r>
          </a:p>
        </p:txBody>
      </p:sp>
    </p:spTree>
    <p:extLst>
      <p:ext uri="{BB962C8B-B14F-4D97-AF65-F5344CB8AC3E}">
        <p14:creationId xmlns:p14="http://schemas.microsoft.com/office/powerpoint/2010/main" val="33895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Population: FQHC, </a:t>
            </a:r>
            <a:r>
              <a:rPr lang="en-US" dirty="0" smtClean="0"/>
              <a:t>7-17 years old, English or Spanish</a:t>
            </a:r>
          </a:p>
          <a:p>
            <a:r>
              <a:rPr lang="en-US" dirty="0" smtClean="0"/>
              <a:t>6 monthly visits, 4 “virtually”</a:t>
            </a:r>
          </a:p>
          <a:p>
            <a:r>
              <a:rPr lang="en-US" dirty="0" smtClean="0"/>
              <a:t>Integrated approach to chronic condition management</a:t>
            </a:r>
          </a:p>
          <a:p>
            <a:r>
              <a:rPr lang="en-US" dirty="0"/>
              <a:t>B</a:t>
            </a:r>
            <a:r>
              <a:rPr lang="en-US" dirty="0" smtClean="0"/>
              <a:t>ehavioral specialist with chronic condition specialist</a:t>
            </a:r>
          </a:p>
          <a:p>
            <a:r>
              <a:rPr lang="en-US" dirty="0" smtClean="0"/>
              <a:t>Visits for counselling about diet, exercise, motivation</a:t>
            </a:r>
          </a:p>
          <a:p>
            <a:r>
              <a:rPr lang="en-US" dirty="0" smtClean="0"/>
              <a:t>Given tablet with specific software for tracking diet/exercise</a:t>
            </a:r>
          </a:p>
          <a:p>
            <a:r>
              <a:rPr lang="en-US" dirty="0" err="1" smtClean="0"/>
              <a:t>Fuze</a:t>
            </a:r>
            <a:r>
              <a:rPr lang="en-US" dirty="0" smtClean="0"/>
              <a:t>: secure, HIPAA compliant teleconferencing app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95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visit: in-person, patients’ history (medical, family, genetic and social)</a:t>
            </a:r>
          </a:p>
          <a:p>
            <a:endParaRPr lang="en-US" dirty="0" smtClean="0"/>
          </a:p>
          <a:p>
            <a:r>
              <a:rPr lang="en-US" dirty="0" smtClean="0"/>
              <a:t>First and final visit: in-person, </a:t>
            </a:r>
            <a:r>
              <a:rPr lang="en-US" dirty="0" err="1" smtClean="0"/>
              <a:t>REDCap</a:t>
            </a:r>
            <a:r>
              <a:rPr lang="en-US" dirty="0" smtClean="0"/>
              <a:t> surveys for behaviors and attitudes regarding eating, physical activity, sedentary time and motivation performed at first and final visit</a:t>
            </a:r>
          </a:p>
          <a:p>
            <a:endParaRPr lang="en-US" dirty="0" smtClean="0"/>
          </a:p>
          <a:p>
            <a:r>
              <a:rPr lang="en-US" dirty="0" smtClean="0"/>
              <a:t>Every visit: </a:t>
            </a:r>
            <a:r>
              <a:rPr lang="en-US" dirty="0" err="1" smtClean="0"/>
              <a:t>PedsQL</a:t>
            </a:r>
            <a:r>
              <a:rPr lang="en-US" dirty="0" smtClean="0"/>
              <a:t> measurement, chart review for ER and hospital visits, type, frequency and dose of medications used, vital sign measurements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3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039159"/>
              </p:ext>
            </p:extLst>
          </p:nvPr>
        </p:nvGraphicFramePr>
        <p:xfrm>
          <a:off x="969540" y="505446"/>
          <a:ext cx="10389538" cy="6286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867">
                  <a:extLst>
                    <a:ext uri="{9D8B030D-6E8A-4147-A177-3AD203B41FA5}">
                      <a16:colId xmlns:a16="http://schemas.microsoft.com/office/drawing/2014/main" val="930779593"/>
                    </a:ext>
                  </a:extLst>
                </a:gridCol>
                <a:gridCol w="231848">
                  <a:extLst>
                    <a:ext uri="{9D8B030D-6E8A-4147-A177-3AD203B41FA5}">
                      <a16:colId xmlns:a16="http://schemas.microsoft.com/office/drawing/2014/main" val="940224683"/>
                    </a:ext>
                  </a:extLst>
                </a:gridCol>
                <a:gridCol w="878938">
                  <a:extLst>
                    <a:ext uri="{9D8B030D-6E8A-4147-A177-3AD203B41FA5}">
                      <a16:colId xmlns:a16="http://schemas.microsoft.com/office/drawing/2014/main" val="153259940"/>
                    </a:ext>
                  </a:extLst>
                </a:gridCol>
                <a:gridCol w="271927">
                  <a:extLst>
                    <a:ext uri="{9D8B030D-6E8A-4147-A177-3AD203B41FA5}">
                      <a16:colId xmlns:a16="http://schemas.microsoft.com/office/drawing/2014/main" val="2004370863"/>
                    </a:ext>
                  </a:extLst>
                </a:gridCol>
                <a:gridCol w="1177481">
                  <a:extLst>
                    <a:ext uri="{9D8B030D-6E8A-4147-A177-3AD203B41FA5}">
                      <a16:colId xmlns:a16="http://schemas.microsoft.com/office/drawing/2014/main" val="2799663252"/>
                    </a:ext>
                  </a:extLst>
                </a:gridCol>
                <a:gridCol w="1852802">
                  <a:extLst>
                    <a:ext uri="{9D8B030D-6E8A-4147-A177-3AD203B41FA5}">
                      <a16:colId xmlns:a16="http://schemas.microsoft.com/office/drawing/2014/main" val="2203692348"/>
                    </a:ext>
                  </a:extLst>
                </a:gridCol>
                <a:gridCol w="461758">
                  <a:extLst>
                    <a:ext uri="{9D8B030D-6E8A-4147-A177-3AD203B41FA5}">
                      <a16:colId xmlns:a16="http://schemas.microsoft.com/office/drawing/2014/main" val="57898952"/>
                    </a:ext>
                  </a:extLst>
                </a:gridCol>
                <a:gridCol w="2372277">
                  <a:extLst>
                    <a:ext uri="{9D8B030D-6E8A-4147-A177-3AD203B41FA5}">
                      <a16:colId xmlns:a16="http://schemas.microsoft.com/office/drawing/2014/main" val="2535852839"/>
                    </a:ext>
                  </a:extLst>
                </a:gridCol>
                <a:gridCol w="1350640">
                  <a:extLst>
                    <a:ext uri="{9D8B030D-6E8A-4147-A177-3AD203B41FA5}">
                      <a16:colId xmlns:a16="http://schemas.microsoft.com/office/drawing/2014/main" val="11768053"/>
                    </a:ext>
                  </a:extLst>
                </a:gridCol>
              </a:tblGrid>
              <a:tr h="3519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Is child obese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Parent’s preferred language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Parent’s Employment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5876"/>
                  </a:ext>
                </a:extLst>
              </a:tr>
              <a:tr h="2627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15 (75%)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3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Full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3 (15%)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91707"/>
                  </a:ext>
                </a:extLst>
              </a:tr>
              <a:tr h="2627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3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Creole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 (10%)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Part 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7 (35%)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18555"/>
                  </a:ext>
                </a:extLst>
              </a:tr>
              <a:tr h="26279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Spanish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10 (50%)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Unemployed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5 (25%)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405508"/>
                  </a:ext>
                </a:extLst>
              </a:tr>
              <a:tr h="26279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Gender of 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3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3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28392"/>
                  </a:ext>
                </a:extLst>
              </a:tr>
              <a:tr h="26279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8 (40%)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901465"/>
                  </a:ext>
                </a:extLst>
              </a:tr>
              <a:tr h="26279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10 (50%)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Language spoken at home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Parent’s Income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81580"/>
                  </a:ext>
                </a:extLst>
              </a:tr>
              <a:tr h="262794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5 (25%)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Below $10,000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3 (15%)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49265"/>
                  </a:ext>
                </a:extLst>
              </a:tr>
              <a:tr h="3519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Grade of 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Creole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2 (10%)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$10,000 - $24,999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9 (45%)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509442"/>
                  </a:ext>
                </a:extLst>
              </a:tr>
              <a:tr h="3519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&lt;= 5th Grade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9 (45%)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Spanish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11 (55%)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$25,000 - $39,999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2 (10%)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8043"/>
                  </a:ext>
                </a:extLst>
              </a:tr>
              <a:tr h="3519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6-8th Grade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7 (35%)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$40,000 - $54,999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1 (5%)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545240"/>
                  </a:ext>
                </a:extLst>
              </a:tr>
              <a:tr h="3519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9-12th Grade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 (10%)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Parent’s Marital Status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3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94409"/>
                  </a:ext>
                </a:extLst>
              </a:tr>
              <a:tr h="262794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Single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5 (25%)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339814"/>
                  </a:ext>
                </a:extLst>
              </a:tr>
              <a:tr h="31765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Ethnicity of child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Married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9 (45%)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Parent’s highest school </a:t>
                      </a:r>
                      <a:r>
                        <a:rPr lang="en-US" sz="1800" b="1" u="none" strike="noStrike" dirty="0" smtClean="0">
                          <a:effectLst/>
                        </a:rPr>
                        <a:t>completed</a:t>
                      </a:r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3580556820"/>
                  </a:ext>
                </a:extLst>
              </a:tr>
              <a:tr h="31493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Black, Non-Hispanic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6 (30%)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Divorced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1 (5%)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9th to 11th grade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5 (25%)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245743"/>
                  </a:ext>
                </a:extLst>
              </a:tr>
              <a:tr h="26279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Hispanic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12 (60%)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3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12th grade or GED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4 (20%)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201890"/>
                  </a:ext>
                </a:extLst>
              </a:tr>
              <a:tr h="262794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1 to 3 years college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5 (25%)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525491"/>
                  </a:ext>
                </a:extLst>
              </a:tr>
              <a:tr h="27697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Child’s preferred </a:t>
                      </a:r>
                      <a:r>
                        <a:rPr lang="en-US" sz="1800" b="1" u="none" strike="noStrike" dirty="0" smtClean="0">
                          <a:effectLst/>
                        </a:rPr>
                        <a:t>language</a:t>
                      </a:r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Graduate training+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1 (5%)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6413"/>
                  </a:ext>
                </a:extLst>
              </a:tr>
              <a:tr h="2627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English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14 (70%)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3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974266"/>
                  </a:ext>
                </a:extLst>
              </a:tr>
              <a:tr h="2627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Creole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 (10%)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796259"/>
                  </a:ext>
                </a:extLst>
              </a:tr>
              <a:tr h="2627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Spanish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 (10%)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5" marR="3825" marT="38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11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7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23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Telehealth Intervention: Childhood Obesity</vt:lpstr>
      <vt:lpstr>Obesity Epidemic children 2-19 years old (2016)</vt:lpstr>
      <vt:lpstr>General Pediatricians</vt:lpstr>
      <vt:lpstr>Intervention</vt:lpstr>
      <vt:lpstr>Data collection</vt:lpstr>
      <vt:lpstr>PowerPoint Presentation</vt:lpstr>
      <vt:lpstr>PowerPoint Presentation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Telehealth Intervention: Childhood Obesity</dc:title>
  <dc:creator>Faulkenberry, Grey G</dc:creator>
  <cp:lastModifiedBy>Faulkenberry, Grey G</cp:lastModifiedBy>
  <cp:revision>1</cp:revision>
  <dcterms:created xsi:type="dcterms:W3CDTF">2019-12-09T20:22:39Z</dcterms:created>
  <dcterms:modified xsi:type="dcterms:W3CDTF">2019-12-09T20:23:06Z</dcterms:modified>
</cp:coreProperties>
</file>