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2"/>
  </p:normalViewPr>
  <p:slideViewPr>
    <p:cSldViewPr snapToGrid="0" snapToObjects="1">
      <p:cViewPr varScale="1">
        <p:scale>
          <a:sx n="106" d="100"/>
          <a:sy n="106" d="100"/>
        </p:scale>
        <p:origin x="7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96F5E9-6F64-8A4C-87A4-949A498491D3}" type="datetimeFigureOut">
              <a:rPr lang="en-US" smtClean="0"/>
              <a:t>12/3/21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6C4730-0636-F64C-B50A-5F97452CF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554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collect from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6C4730-0636-F64C-B50A-5F97452CF22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003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35944-D60C-594D-9C5D-F2D339BC07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E21922-0675-214C-A7D8-3224FA168B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13AF35-CDDF-134F-9681-8B504A590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75F19-47EA-A946-B0E7-03657D2E2C10}" type="datetimeFigureOut">
              <a:rPr lang="en-US" smtClean="0"/>
              <a:t>12/3/21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2A6EBA-3314-F249-A3E0-2DE8836B9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72D4B-1075-9146-A399-9B1121631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513FF-799D-6D43-AB42-3C2FB53D7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995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1C007-EBF3-544C-A892-575440A54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F62553-DBCC-AF42-B41B-ACB82E594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E9683D-6E36-4743-8B28-447969E41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75F19-47EA-A946-B0E7-03657D2E2C10}" type="datetimeFigureOut">
              <a:rPr lang="en-US" smtClean="0"/>
              <a:t>12/3/21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7AD64B-5B8A-C345-9257-C8D4EF14D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6B805-87EC-D243-9859-B371069A3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513FF-799D-6D43-AB42-3C2FB53D7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074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8067F9-0618-A44F-A047-8F435B565F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3A7E4F-B0D4-F246-8D48-40D498CECC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3B1F0-B11E-9344-9176-04504B8F8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75F19-47EA-A946-B0E7-03657D2E2C10}" type="datetimeFigureOut">
              <a:rPr lang="en-US" smtClean="0"/>
              <a:t>12/3/21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4894A-A356-AF4D-BFA5-57376A3DB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134E9-9AA8-064E-8FC2-F96D5FB69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513FF-799D-6D43-AB42-3C2FB53D7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245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45390-9D69-F64B-9CD4-9D96D19CB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EF04A-1699-5C48-A96A-BBBBA6626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A9EBF6-3B13-A947-AFAE-5A2CDA062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75F19-47EA-A946-B0E7-03657D2E2C10}" type="datetimeFigureOut">
              <a:rPr lang="en-US" smtClean="0"/>
              <a:t>12/3/21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AEC7D9-E51D-B943-A830-E3E37E820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79069-5C43-C44C-BDF4-1CEA0C95A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513FF-799D-6D43-AB42-3C2FB53D7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726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1FD91-FB36-DD4A-97B0-E81641F91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5B06C0-7597-704C-9447-63F5DEBEDF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71B225-DC34-144C-8DB8-6BAD6AE61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75F19-47EA-A946-B0E7-03657D2E2C10}" type="datetimeFigureOut">
              <a:rPr lang="en-US" smtClean="0"/>
              <a:t>12/3/21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1FF9D-CF9A-AA41-937B-7BEA50469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40ED5-D43B-7648-897A-D6DF046AC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513FF-799D-6D43-AB42-3C2FB53D7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134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C98B6-7CC6-F647-A74F-30C85A8ED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60585-B05D-C549-9301-A0D35E5175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524E96-22B2-7347-B02E-22003AC814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28C328-24A0-B043-8F90-6021A9077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75F19-47EA-A946-B0E7-03657D2E2C10}" type="datetimeFigureOut">
              <a:rPr lang="en-US" smtClean="0"/>
              <a:t>12/3/21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2CD078-61DE-4449-A9FB-C1A5E64D5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05A160-695F-D84D-BE95-BBEF8CA16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513FF-799D-6D43-AB42-3C2FB53D7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277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793CE-5995-644C-A82A-D58627841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78B33D-065A-E64E-B077-5C8CD42E6A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1A5E12-EF67-9D4C-B186-0133021500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B07E42-2077-DC4C-9A22-7F890642D9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19C17F-0E25-5541-BE35-A98D938D95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6E9C4-A95B-8C44-9984-91A5065E0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75F19-47EA-A946-B0E7-03657D2E2C10}" type="datetimeFigureOut">
              <a:rPr lang="en-US" smtClean="0"/>
              <a:t>12/3/21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F803E9-5979-F74A-9B27-7AB52B305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02690F-2817-1E4F-B1EB-5018BDD83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513FF-799D-6D43-AB42-3C2FB53D7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569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1EE15-4067-AA46-AFC1-DAC133DB1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A6F95D-C8A8-F44B-8E0F-EE74FC991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75F19-47EA-A946-B0E7-03657D2E2C10}" type="datetimeFigureOut">
              <a:rPr lang="en-US" smtClean="0"/>
              <a:t>12/3/21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911FB8-6FC7-0E4E-9C69-EBB18497B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2235CC-8B12-AA4E-AA4C-9A1912229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513FF-799D-6D43-AB42-3C2FB53D7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33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8AD24F-1F44-D241-A86B-7F9B956A2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75F19-47EA-A946-B0E7-03657D2E2C10}" type="datetimeFigureOut">
              <a:rPr lang="en-US" smtClean="0"/>
              <a:t>12/3/21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BD65CD-9D6B-DE4A-8BFD-851F9A1B3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A8E6FA-B2E5-3F4F-9DFB-B5F59C628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513FF-799D-6D43-AB42-3C2FB53D7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970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46856-353D-064F-9E64-B84582BE3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E2E2C-17A6-6641-88E9-99BC12AD4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41521E-4892-B04E-9F21-62C0F6FA78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082494-1B81-6540-B313-77F46F86E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75F19-47EA-A946-B0E7-03657D2E2C10}" type="datetimeFigureOut">
              <a:rPr lang="en-US" smtClean="0"/>
              <a:t>12/3/21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A94378-AA17-5B43-B9AB-006861254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F34707-37E0-3746-B198-9BEDA164A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513FF-799D-6D43-AB42-3C2FB53D7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284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D6C0A-DACB-0749-A56C-4FB679813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E0F033-382B-834B-8582-5EE005E848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ED793C-4255-3B4D-B9BC-A3F37F1C04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6192AA-0CAA-C04D-992F-819E54FCB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75F19-47EA-A946-B0E7-03657D2E2C10}" type="datetimeFigureOut">
              <a:rPr lang="en-US" smtClean="0"/>
              <a:t>12/3/21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E10CF6-D8A2-0141-90C4-BE54C50A4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A85B5A-3F6D-0543-BEA4-F5C44065D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513FF-799D-6D43-AB42-3C2FB53D7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874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6B7743-7151-E245-B38A-D6AE75C44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979E01-4870-194D-9318-EA792B20C5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76308-A0BA-E349-A141-E45C339DDF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75F19-47EA-A946-B0E7-03657D2E2C10}" type="datetimeFigureOut">
              <a:rPr lang="en-US" smtClean="0"/>
              <a:t>12/3/21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793BF-4E32-CD4E-BC7C-2BD32B5AF6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CB37E-E6E8-4C46-81E5-41D9FFA483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513FF-799D-6D43-AB42-3C2FB53D7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66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s://towardsdatascience.com/linear-regression-explained-1b36f97b7572" TargetMode="External"/><Relationship Id="rId7" Type="http://schemas.openxmlformats.org/officeDocument/2006/relationships/hyperlink" Target="https://techvidvan.com/tutorials/artificial-neural-network/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datacamp.com/community/tutorials/k-nearest-neighbor-classification-scikit-learn" TargetMode="External"/><Relationship Id="rId11" Type="http://schemas.openxmlformats.org/officeDocument/2006/relationships/image" Target="../media/image10.jpeg"/><Relationship Id="rId5" Type="http://schemas.openxmlformats.org/officeDocument/2006/relationships/hyperlink" Target="https://www.teamcassracing.top/products.aspx?cname=random+forest+deep+learning&amp;cid=23" TargetMode="External"/><Relationship Id="rId10" Type="http://schemas.openxmlformats.org/officeDocument/2006/relationships/image" Target="../media/image9.png"/><Relationship Id="rId4" Type="http://schemas.openxmlformats.org/officeDocument/2006/relationships/hyperlink" Target="https://data-flair.training/blogs/svm-support-vector-machine-tutorial/" TargetMode="External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4CFBD-277B-2E49-9145-DE4F4D58E5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87417"/>
            <a:ext cx="9144000" cy="2387600"/>
          </a:xfrm>
        </p:spPr>
        <p:txBody>
          <a:bodyPr>
            <a:normAutofit/>
          </a:bodyPr>
          <a:lstStyle/>
          <a:p>
            <a:r>
              <a:rPr lang="en-US" b="1" dirty="0"/>
              <a:t>Student Alcohol Consumption Project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F465E8-A7DE-0C47-828E-5871409D98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03617"/>
            <a:ext cx="9144000" cy="1655762"/>
          </a:xfrm>
        </p:spPr>
        <p:txBody>
          <a:bodyPr/>
          <a:lstStyle/>
          <a:p>
            <a:r>
              <a:rPr lang="en-US" dirty="0"/>
              <a:t>2021.12.2</a:t>
            </a:r>
          </a:p>
        </p:txBody>
      </p:sp>
    </p:spTree>
    <p:extLst>
      <p:ext uri="{BB962C8B-B14F-4D97-AF65-F5344CB8AC3E}">
        <p14:creationId xmlns:p14="http://schemas.microsoft.com/office/powerpoint/2010/main" val="2728448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9E5F9-44FB-564D-A16C-F76653566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parameters for random forest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063348-3819-9F48-ABA4-870680CEC9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095" y="1870395"/>
            <a:ext cx="6931526" cy="42777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5C23B4-AE03-214B-BF58-BA58C8389E9D}"/>
              </a:ext>
            </a:extLst>
          </p:cNvPr>
          <p:cNvSpPr txBox="1"/>
          <p:nvPr/>
        </p:nvSpPr>
        <p:spPr>
          <a:xfrm>
            <a:off x="8217569" y="4729710"/>
            <a:ext cx="31990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Best hyper parameters: </a:t>
            </a:r>
          </a:p>
          <a:p>
            <a:r>
              <a:rPr lang="en-US" dirty="0" err="1"/>
              <a:t>mtry</a:t>
            </a:r>
            <a:r>
              <a:rPr lang="en-US" dirty="0"/>
              <a:t> = 12</a:t>
            </a:r>
          </a:p>
          <a:p>
            <a:r>
              <a:rPr lang="en-US" dirty="0"/>
              <a:t>trees = 600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D9880E-F117-854E-9053-B87A5C355798}"/>
              </a:ext>
            </a:extLst>
          </p:cNvPr>
          <p:cNvSpPr txBox="1"/>
          <p:nvPr/>
        </p:nvSpPr>
        <p:spPr>
          <a:xfrm>
            <a:off x="8217569" y="3048612"/>
            <a:ext cx="370171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The randomly selected predictors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, also refer to </a:t>
            </a:r>
            <a:r>
              <a:rPr lang="en-US" dirty="0" err="1">
                <a:solidFill>
                  <a:srgbClr val="202124"/>
                </a:solidFill>
                <a:latin typeface="arial" panose="020B0604020202020204" pitchFamily="34" charset="0"/>
              </a:rPr>
              <a:t>mtry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 in a random forest means the n</a:t>
            </a:r>
            <a:r>
              <a:rPr lang="en-US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umber of variables available for splitting at each tree node.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178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DAD68-E01C-724C-9CEF-F8BAE2B0D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parameters for k-nearest neighbors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BAC900-E8EA-CF49-94A7-A53FBB3EC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98" y="1577993"/>
            <a:ext cx="7424821" cy="45821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C24A59-3980-F04B-BAF5-FB5F3EB03899}"/>
              </a:ext>
            </a:extLst>
          </p:cNvPr>
          <p:cNvSpPr txBox="1"/>
          <p:nvPr/>
        </p:nvSpPr>
        <p:spPr>
          <a:xfrm>
            <a:off x="7949531" y="3869080"/>
            <a:ext cx="31990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Best hyper parameters: </a:t>
            </a:r>
          </a:p>
          <a:p>
            <a:r>
              <a:rPr lang="en-US" dirty="0"/>
              <a:t>k = 15</a:t>
            </a:r>
          </a:p>
          <a:p>
            <a:r>
              <a:rPr lang="en-US" dirty="0"/>
              <a:t>Weighting function = </a:t>
            </a:r>
            <a:r>
              <a:rPr lang="en-US" dirty="0" err="1"/>
              <a:t>biweight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6256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D8B45-571D-104E-B94E-89EC6F4B3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parameters for artificial neural network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82BBCE-3835-D142-AAD1-4CF17A19A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483" y="1998135"/>
            <a:ext cx="6919495" cy="42703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C24A59-3980-F04B-BAF5-FB5F3EB03899}"/>
              </a:ext>
            </a:extLst>
          </p:cNvPr>
          <p:cNvSpPr txBox="1"/>
          <p:nvPr/>
        </p:nvSpPr>
        <p:spPr>
          <a:xfrm>
            <a:off x="7913437" y="4898849"/>
            <a:ext cx="31990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Best hyper parameters: </a:t>
            </a:r>
          </a:p>
          <a:p>
            <a:r>
              <a:rPr lang="en-US" dirty="0"/>
              <a:t>Regularization = 0.0055</a:t>
            </a:r>
          </a:p>
          <a:p>
            <a:r>
              <a:rPr lang="en-US" dirty="0"/>
              <a:t>Hidden units =2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68CDE1-73D0-084E-85F2-54006BE44AD6}"/>
              </a:ext>
            </a:extLst>
          </p:cNvPr>
          <p:cNvSpPr txBox="1"/>
          <p:nvPr/>
        </p:nvSpPr>
        <p:spPr>
          <a:xfrm>
            <a:off x="7913436" y="2692605"/>
            <a:ext cx="319906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hidden units means how many nodes will the hidden layer have.</a:t>
            </a:r>
          </a:p>
          <a:p>
            <a:endParaRPr lang="en-US" dirty="0"/>
          </a:p>
          <a:p>
            <a:r>
              <a:rPr lang="en-US" dirty="0"/>
              <a:t>The regularization here is similar to the regularization in the linear regression.</a:t>
            </a:r>
          </a:p>
        </p:txBody>
      </p:sp>
    </p:spTree>
    <p:extLst>
      <p:ext uri="{BB962C8B-B14F-4D97-AF65-F5344CB8AC3E}">
        <p14:creationId xmlns:p14="http://schemas.microsoft.com/office/powerpoint/2010/main" val="3294289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50CEF-17A9-934A-81AA-BB7597CE9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performance in training set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E230F5-A7B1-1545-BF42-356845BAF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473" y="1973316"/>
            <a:ext cx="6823242" cy="4210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7548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2366F-C9E8-C545-B1F0-76891AA73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performance in test set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CE373C-0543-E34B-B3E0-216B7E71D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221" y="1606467"/>
            <a:ext cx="7677484" cy="47381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C8645D-7204-6048-A194-EEC8D95F9D8A}"/>
              </a:ext>
            </a:extLst>
          </p:cNvPr>
          <p:cNvSpPr txBox="1"/>
          <p:nvPr/>
        </p:nvSpPr>
        <p:spPr>
          <a:xfrm>
            <a:off x="7845257" y="5041231"/>
            <a:ext cx="36088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Overall, artificial neural network is the best model</a:t>
            </a:r>
            <a:r>
              <a:rPr lang="en-US" altLang="zh-CN" sz="2400" dirty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545816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2DA79-4A25-474A-A28F-6B0D37E87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Thank you for watching!</a:t>
            </a:r>
          </a:p>
        </p:txBody>
      </p:sp>
    </p:spTree>
    <p:extLst>
      <p:ext uri="{BB962C8B-B14F-4D97-AF65-F5344CB8AC3E}">
        <p14:creationId xmlns:p14="http://schemas.microsoft.com/office/powerpoint/2010/main" val="771705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D4CC7-74F7-454A-ACF8-F5BD3A0AA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summary for categorical variables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C7463E3-740C-1D41-AB4F-1FA5925B16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29739"/>
            <a:ext cx="8969877" cy="4940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786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52AF8-26BC-5F4C-8E97-EC1B1941E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summary for numeric variables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621089-0AEE-9649-B407-51E825583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357" y="1355887"/>
            <a:ext cx="9623660" cy="4607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548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E8F75-737E-3047-BD23-30C1E09D1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Bi-variate correlation analysis between G3 and all numeric variables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60965B-DA0E-784F-A58E-F0CC8DFC7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7781321" cy="480218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2D1BA34-B5AA-F548-931E-CBC865280198}"/>
              </a:ext>
            </a:extLst>
          </p:cNvPr>
          <p:cNvSpPr txBox="1"/>
          <p:nvPr/>
        </p:nvSpPr>
        <p:spPr>
          <a:xfrm>
            <a:off x="9047746" y="2964978"/>
            <a:ext cx="291565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 positive number means this variable has positive</a:t>
            </a:r>
            <a:r>
              <a:rPr lang="zh-CN" altLang="en-US" sz="2000" dirty="0"/>
              <a:t> </a:t>
            </a:r>
            <a:r>
              <a:rPr lang="en-US" sz="2000" dirty="0"/>
              <a:t>correlation with G3. The larger the number is, the more linear related.</a:t>
            </a:r>
          </a:p>
        </p:txBody>
      </p:sp>
    </p:spTree>
    <p:extLst>
      <p:ext uri="{BB962C8B-B14F-4D97-AF65-F5344CB8AC3E}">
        <p14:creationId xmlns:p14="http://schemas.microsoft.com/office/powerpoint/2010/main" val="900027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E49E9-5E2E-6147-BFDF-0D0C031FE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new feature “</a:t>
            </a:r>
            <a:r>
              <a:rPr lang="en-US" dirty="0" err="1"/>
              <a:t>alc</a:t>
            </a:r>
            <a:r>
              <a:rPr lang="en-US" dirty="0"/>
              <a:t>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52238A-8A7B-6D49-930E-583123CAC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7015747" cy="4329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643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AC22C-97B3-424C-9ECF-7BC3C08BF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Bi-variate importance analysis between G3 and all categorical variables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F3CB83-4004-A045-9140-D4C8F311A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690688"/>
            <a:ext cx="7781321" cy="48021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5EAF760-FF47-3F4E-84D8-00C790D36E57}"/>
              </a:ext>
            </a:extLst>
          </p:cNvPr>
          <p:cNvSpPr txBox="1"/>
          <p:nvPr/>
        </p:nvSpPr>
        <p:spPr>
          <a:xfrm>
            <a:off x="8915400" y="2395698"/>
            <a:ext cx="2767263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higher the importance value means the feature provides more help to the regression. A negative importance value means that feature makes the loss go up, which indicates that your model is not getting good use of this feature. </a:t>
            </a:r>
          </a:p>
        </p:txBody>
      </p:sp>
    </p:spTree>
    <p:extLst>
      <p:ext uri="{BB962C8B-B14F-4D97-AF65-F5344CB8AC3E}">
        <p14:creationId xmlns:p14="http://schemas.microsoft.com/office/powerpoint/2010/main" val="1904758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B51ED-B26F-F34F-83F4-73047FC0C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Candidate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BA52F-4B6D-8F43-A4E0-425CCAF5F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06779" cy="2614028"/>
          </a:xfrm>
        </p:spPr>
        <p:txBody>
          <a:bodyPr/>
          <a:lstStyle/>
          <a:p>
            <a:r>
              <a:rPr lang="en-US" dirty="0"/>
              <a:t>Linear regression</a:t>
            </a:r>
          </a:p>
          <a:p>
            <a:r>
              <a:rPr lang="en-US" dirty="0"/>
              <a:t>Support vector machine</a:t>
            </a:r>
          </a:p>
          <a:p>
            <a:r>
              <a:rPr lang="en-US" dirty="0"/>
              <a:t>Random forest</a:t>
            </a:r>
          </a:p>
          <a:p>
            <a:r>
              <a:rPr lang="en-US" dirty="0"/>
              <a:t>K-nearest neighbors</a:t>
            </a:r>
          </a:p>
          <a:p>
            <a:r>
              <a:rPr lang="en-US" dirty="0"/>
              <a:t>Artificial neural network</a:t>
            </a:r>
          </a:p>
        </p:txBody>
      </p:sp>
      <p:pic>
        <p:nvPicPr>
          <p:cNvPr id="3074" name="Picture 2" descr="Linear Regression Explained. A High Level Overview of Linear… | by Jason  Wong | Towards Data Science">
            <a:extLst>
              <a:ext uri="{FF2B5EF4-FFF2-40B4-BE49-F238E27FC236}">
                <a16:creationId xmlns:a16="http://schemas.microsoft.com/office/drawing/2014/main" id="{65719861-4A08-4347-9ED5-F34A5F0071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8311" y="365125"/>
            <a:ext cx="2443163" cy="1689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24DEEBF-4403-C949-ACC0-3B77184128FC}"/>
              </a:ext>
            </a:extLst>
          </p:cNvPr>
          <p:cNvSpPr txBox="1"/>
          <p:nvPr/>
        </p:nvSpPr>
        <p:spPr>
          <a:xfrm>
            <a:off x="4682781" y="5526394"/>
            <a:ext cx="7204761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hlinkClick r:id="rId3"/>
              </a:rPr>
              <a:t>https://towardsdatascience.com/linear-regression-explained-1b36f97b7572</a:t>
            </a:r>
            <a:endParaRPr lang="en-US" sz="1400" dirty="0"/>
          </a:p>
          <a:p>
            <a:r>
              <a:rPr lang="en-US" sz="1400" dirty="0">
                <a:hlinkClick r:id="rId4"/>
              </a:rPr>
              <a:t>https://data-flair.training/blogs/svm-support-vector-machine-tutorial/</a:t>
            </a:r>
            <a:endParaRPr lang="en-US" sz="1400" dirty="0"/>
          </a:p>
          <a:p>
            <a:r>
              <a:rPr lang="en-US" sz="1400" dirty="0">
                <a:hlinkClick r:id="rId5"/>
              </a:rPr>
              <a:t>https://www.teamcassracing.top/products.aspx?cname=random+forest+deep+learning&amp;cid=23</a:t>
            </a:r>
            <a:endParaRPr lang="en-US" sz="1400" dirty="0"/>
          </a:p>
          <a:p>
            <a:r>
              <a:rPr lang="en-US" sz="1400" dirty="0">
                <a:hlinkClick r:id="rId6"/>
              </a:rPr>
              <a:t>https://www.datacamp.com/community/tutorials/k-nearest-neighbor-classification-scikit-learn</a:t>
            </a:r>
            <a:endParaRPr lang="en-US" sz="1400" dirty="0"/>
          </a:p>
          <a:p>
            <a:r>
              <a:rPr lang="en-US" sz="1400" dirty="0">
                <a:hlinkClick r:id="rId7"/>
              </a:rPr>
              <a:t>https://techvidvan.com/tutorials/artificial-neural-network/</a:t>
            </a:r>
            <a:endParaRPr lang="en-US" sz="1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3AD4E4-7738-AF48-B51C-874485E0034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63828" y="1004350"/>
            <a:ext cx="3323714" cy="1736909"/>
          </a:xfrm>
          <a:prstGeom prst="rect">
            <a:avLst/>
          </a:prstGeom>
        </p:spPr>
      </p:pic>
      <p:pic>
        <p:nvPicPr>
          <p:cNvPr id="3078" name="Picture 6" descr="Random forest - Wikipedia">
            <a:extLst>
              <a:ext uri="{FF2B5EF4-FFF2-40B4-BE49-F238E27FC236}">
                <a16:creationId xmlns:a16="http://schemas.microsoft.com/office/drawing/2014/main" id="{A8A9105D-137F-D34B-86D7-6A3634F86D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2510" y="2777429"/>
            <a:ext cx="3133344" cy="2350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A56B809B-99A6-5B49-B7A5-B560AE8891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4489" y="3315847"/>
            <a:ext cx="2374585" cy="2028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Artificial Neural Network - Applications, Algorithms and Examples -  TechVidvan">
            <a:extLst>
              <a:ext uri="{FF2B5EF4-FFF2-40B4-BE49-F238E27FC236}">
                <a16:creationId xmlns:a16="http://schemas.microsoft.com/office/drawing/2014/main" id="{A47AE135-98CA-844B-88D4-B2B89BBBE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7855" y="4330174"/>
            <a:ext cx="2585271" cy="2419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5635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4FC20-A4AA-944E-B13B-CBDF06726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parameters for linear regression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5F6E39-935B-AE42-8F77-3EDE48073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810" y="1786808"/>
            <a:ext cx="7352632" cy="45376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C24A59-3980-F04B-BAF5-FB5F3EB03899}"/>
              </a:ext>
            </a:extLst>
          </p:cNvPr>
          <p:cNvSpPr txBox="1"/>
          <p:nvPr/>
        </p:nvSpPr>
        <p:spPr>
          <a:xfrm>
            <a:off x="8423442" y="4924290"/>
            <a:ext cx="31990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Best hyper parameters: </a:t>
            </a:r>
          </a:p>
          <a:p>
            <a:r>
              <a:rPr lang="en-US" dirty="0"/>
              <a:t>Regularization =  0.0298</a:t>
            </a:r>
          </a:p>
          <a:p>
            <a:r>
              <a:rPr lang="en-US" dirty="0"/>
              <a:t>Mixture =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5BAE6C-1BCE-8148-BE16-77460E861C03}"/>
              </a:ext>
            </a:extLst>
          </p:cNvPr>
          <p:cNvSpPr txBox="1"/>
          <p:nvPr/>
        </p:nvSpPr>
        <p:spPr>
          <a:xfrm>
            <a:off x="8423442" y="2970150"/>
            <a:ext cx="291164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F Pro Text"/>
              </a:rPr>
              <a:t>The </a:t>
            </a:r>
            <a:r>
              <a:rPr lang="en-US" dirty="0"/>
              <a:t>penalty of</a:t>
            </a:r>
            <a:r>
              <a:rPr lang="en-US" b="0" i="0" dirty="0">
                <a:solidFill>
                  <a:srgbClr val="000000"/>
                </a:solidFill>
                <a:effectLst/>
                <a:latin typeface="SF Pro Text"/>
              </a:rPr>
              <a:t> lasso regression is 1, and t</a:t>
            </a:r>
            <a:r>
              <a:rPr lang="en-US" dirty="0">
                <a:solidFill>
                  <a:srgbClr val="000000"/>
                </a:solidFill>
                <a:latin typeface="SF Pro Text"/>
              </a:rPr>
              <a:t>he </a:t>
            </a:r>
            <a:r>
              <a:rPr lang="en-US" dirty="0"/>
              <a:t>penalty of</a:t>
            </a:r>
            <a:r>
              <a:rPr lang="en-US" dirty="0">
                <a:solidFill>
                  <a:srgbClr val="000000"/>
                </a:solidFill>
                <a:latin typeface="SF Pro Text"/>
              </a:rPr>
              <a:t> ridge regression is 1, the </a:t>
            </a:r>
            <a:r>
              <a:rPr lang="en-US" dirty="0"/>
              <a:t>penalty of elastic network is between 0 and 1.</a:t>
            </a:r>
          </a:p>
        </p:txBody>
      </p:sp>
    </p:spTree>
    <p:extLst>
      <p:ext uri="{BB962C8B-B14F-4D97-AF65-F5344CB8AC3E}">
        <p14:creationId xmlns:p14="http://schemas.microsoft.com/office/powerpoint/2010/main" val="1591992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D3337-5A5A-8A47-8A45-B56D0A492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parameters for support vector machine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751FA3-907E-D744-892C-5DD44807D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556" y="1690688"/>
            <a:ext cx="7268411" cy="44856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C24A59-3980-F04B-BAF5-FB5F3EB03899}"/>
              </a:ext>
            </a:extLst>
          </p:cNvPr>
          <p:cNvSpPr txBox="1"/>
          <p:nvPr/>
        </p:nvSpPr>
        <p:spPr>
          <a:xfrm>
            <a:off x="7376361" y="5612671"/>
            <a:ext cx="31990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Best hyper parameters: </a:t>
            </a:r>
          </a:p>
          <a:p>
            <a:r>
              <a:rPr lang="en-US" dirty="0"/>
              <a:t>Cost = 22.2</a:t>
            </a:r>
          </a:p>
          <a:p>
            <a:r>
              <a:rPr lang="en-US" dirty="0"/>
              <a:t>Sigma = 0.001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10E402-1FD0-9E4C-B2A8-2C54368B6C19}"/>
              </a:ext>
            </a:extLst>
          </p:cNvPr>
          <p:cNvSpPr txBox="1"/>
          <p:nvPr/>
        </p:nvSpPr>
        <p:spPr>
          <a:xfrm>
            <a:off x="7376361" y="2410018"/>
            <a:ext cx="466725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The cost parameter decides how much an SVM should be allowed to “bend” with the data. For a low cost, you aim for a smooth decision surface and for a higher cost, you aim to classify more points correctly. It is also simply referred to as </a:t>
            </a:r>
            <a:r>
              <a:rPr lang="en-US" sz="1600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the cost of misclassification. </a:t>
            </a:r>
          </a:p>
          <a:p>
            <a:endParaRPr lang="en-US" sz="16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r>
              <a:rPr lang="en-US" sz="1600" dirty="0">
                <a:solidFill>
                  <a:srgbClr val="202124"/>
                </a:solidFill>
                <a:latin typeface="arial" panose="020B0604020202020204" pitchFamily="34" charset="0"/>
              </a:rPr>
              <a:t>The RBF sigma decides how far reach every instance will have. A high values of sigma typically produce highly flexed decision boundaries, and low values of gamma often results in a decision boundary that is more linear.</a:t>
            </a:r>
          </a:p>
        </p:txBody>
      </p:sp>
    </p:spTree>
    <p:extLst>
      <p:ext uri="{BB962C8B-B14F-4D97-AF65-F5344CB8AC3E}">
        <p14:creationId xmlns:p14="http://schemas.microsoft.com/office/powerpoint/2010/main" val="3259467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469</Words>
  <Application>Microsoft Macintosh PowerPoint</Application>
  <PresentationFormat>Widescreen</PresentationFormat>
  <Paragraphs>54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SF Pro Text</vt:lpstr>
      <vt:lpstr>Arial</vt:lpstr>
      <vt:lpstr>Arial</vt:lpstr>
      <vt:lpstr>Calibri</vt:lpstr>
      <vt:lpstr>Calibri Light</vt:lpstr>
      <vt:lpstr>Office Theme</vt:lpstr>
      <vt:lpstr>Student Alcohol Consumption Project</vt:lpstr>
      <vt:lpstr>Brief summary for categorical variables</vt:lpstr>
      <vt:lpstr>Brief summary for numeric variables</vt:lpstr>
      <vt:lpstr>Bi-variate correlation analysis between G3 and all numeric variables</vt:lpstr>
      <vt:lpstr>Create a new feature “alc”</vt:lpstr>
      <vt:lpstr>Bi-variate importance analysis between G3 and all categorical variables</vt:lpstr>
      <vt:lpstr>Candidate Models</vt:lpstr>
      <vt:lpstr>Best parameters for linear regression</vt:lpstr>
      <vt:lpstr>Best parameters for support vector machine</vt:lpstr>
      <vt:lpstr>Best parameters for random forest</vt:lpstr>
      <vt:lpstr>Best parameters for k-nearest neighbors</vt:lpstr>
      <vt:lpstr>Best parameters for artificial neural network</vt:lpstr>
      <vt:lpstr>Prediction performance in training set</vt:lpstr>
      <vt:lpstr>Prediction performance in test set</vt:lpstr>
      <vt:lpstr>Thank you for watching!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Alcohol Consumption Project</dc:title>
  <dc:creator>Yeqing Chen</dc:creator>
  <cp:lastModifiedBy>Yeqing Chen</cp:lastModifiedBy>
  <cp:revision>19</cp:revision>
  <dcterms:created xsi:type="dcterms:W3CDTF">2021-12-03T01:46:36Z</dcterms:created>
  <dcterms:modified xsi:type="dcterms:W3CDTF">2021-12-03T06:20:43Z</dcterms:modified>
</cp:coreProperties>
</file>