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6F5E9-6F64-8A4C-87A4-949A498491D3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4730-0636-F64C-B50A-5F97452C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4730-0636-F64C-B50A-5F97452CF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944-D60C-594D-9C5D-F2D339BC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21922-0675-214C-A7D8-3224FA168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AF35-CDDF-134F-9681-8B504A59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6EBA-3314-F249-A3E0-2DE8836B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2D4B-1075-9146-A399-9B112163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C007-EBF3-544C-A892-575440A5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2553-DBCC-AF42-B41B-ACB82E59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683D-6E36-4743-8B28-447969E4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D64B-5B8A-C345-9257-C8D4EF14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B805-87EC-D243-9859-B371069A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067F9-0618-A44F-A047-8F435B565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7E4F-B0D4-F246-8D48-40D498CE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B1F0-B11E-9344-9176-04504B8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894A-A356-AF4D-BFA5-57376A3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34E9-9AA8-064E-8FC2-F96D5FB6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5390-9D69-F64B-9CD4-9D96D19C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F04A-1699-5C48-A96A-BBBBA662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EBF6-3B13-A947-AFAE-5A2CDA0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C7D9-E51D-B943-A830-E3E37E82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9069-5C43-C44C-BDF4-1CEA0C95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D91-FB36-DD4A-97B0-E81641F9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06C0-7597-704C-9447-63F5DEBE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B225-DC34-144C-8DB8-6BAD6AE6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FF9D-CF9A-AA41-937B-7BEA5046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0ED5-D43B-7648-897A-D6DF046A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98B6-7CC6-F647-A74F-30C85A8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0585-B05D-C549-9301-A0D35E517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24E96-22B2-7347-B02E-22003AC81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8C328-24A0-B043-8F90-6021A907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CD078-61DE-4449-A9FB-C1A5E64D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A160-695F-D84D-BE95-BBEF8CA1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93CE-5995-644C-A82A-D5862784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B33D-065A-E64E-B077-5C8CD42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A5E12-EF67-9D4C-B186-01330215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07E42-2077-DC4C-9A22-7F890642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9C17F-0E25-5541-BE35-A98D938D9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6E9C4-A95B-8C44-9984-91A506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803E9-5979-F74A-9B27-7AB52B30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690F-2817-1E4F-B1EB-5018BDD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EE15-4067-AA46-AFC1-DAC133DB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6F95D-C8A8-F44B-8E0F-EE74FC99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11FB8-6FC7-0E4E-9C69-EBB18497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235CC-8B12-AA4E-AA4C-9A191222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AD24F-1F44-D241-A86B-7F9B956A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D65CD-9D6B-DE4A-8BFD-851F9A1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8E6FA-B2E5-3F4F-9DFB-B5F59C6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6856-353D-064F-9E64-B84582BE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2E2C-17A6-6641-88E9-99BC12AD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521E-4892-B04E-9F21-62C0F6FA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2494-1B81-6540-B313-77F46F86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94378-AA17-5B43-B9AB-00686125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4707-37E0-3746-B198-9BEDA16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6C0A-DACB-0749-A56C-4FB67981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0F033-382B-834B-8582-5EE005E84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793C-4255-3B4D-B9BC-A3F37F1C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92AA-0CAA-C04D-992F-819E54FC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10CF6-D8A2-0141-90C4-BE54C50A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5B5A-3F6D-0543-BEA4-F5C4406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B7743-7151-E245-B38A-D6AE75C4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9E01-4870-194D-9318-EA792B20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6308-A0BA-E349-A141-E45C339D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5F19-47EA-A946-B0E7-03657D2E2C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93BF-4E32-CD4E-BC7C-2BD32B5AF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B37E-E6E8-4C46-81E5-41D9FFA4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13FF-799D-6D43-AB42-3C2FB53D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owardsdatascience.com/linear-regression-explained-1b36f97b7572" TargetMode="External"/><Relationship Id="rId7" Type="http://schemas.openxmlformats.org/officeDocument/2006/relationships/hyperlink" Target="https://techvidvan.com/tutorials/artificial-neural-network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k-nearest-neighbor-classification-scikit-learn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www.teamcassracing.top/products.aspx?cname=random+forest+deep+learning&amp;cid=23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data-flair.training/blogs/svm-support-vector-machine-tutorial/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FBD-277B-2E49-9145-DE4F4D58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41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Student Alcohol Consumption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465E8-A7DE-0C47-828E-5871409D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617"/>
            <a:ext cx="9144000" cy="1655762"/>
          </a:xfrm>
        </p:spPr>
        <p:txBody>
          <a:bodyPr/>
          <a:lstStyle/>
          <a:p>
            <a:r>
              <a:rPr lang="en-US" dirty="0"/>
              <a:t>2021.12.2</a:t>
            </a:r>
          </a:p>
          <a:p>
            <a:r>
              <a:rPr lang="en-US" dirty="0" err="1"/>
              <a:t>Xingyue</a:t>
            </a:r>
            <a:r>
              <a:rPr lang="en-US" dirty="0"/>
              <a:t> Claire Zhu</a:t>
            </a:r>
          </a:p>
        </p:txBody>
      </p:sp>
    </p:spTree>
    <p:extLst>
      <p:ext uri="{BB962C8B-B14F-4D97-AF65-F5344CB8AC3E}">
        <p14:creationId xmlns:p14="http://schemas.microsoft.com/office/powerpoint/2010/main" val="272844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5F9-44FB-564D-A16C-F7665356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3348-3819-9F48-ABA4-870680CE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5" y="1870395"/>
            <a:ext cx="6931526" cy="4277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C23B4-AE03-214B-BF58-BA58C8389E9D}"/>
              </a:ext>
            </a:extLst>
          </p:cNvPr>
          <p:cNvSpPr txBox="1"/>
          <p:nvPr/>
        </p:nvSpPr>
        <p:spPr>
          <a:xfrm>
            <a:off x="8217569" y="4729710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 err="1"/>
              <a:t>mtry</a:t>
            </a:r>
            <a:r>
              <a:rPr lang="en-US" dirty="0"/>
              <a:t> = 12</a:t>
            </a:r>
          </a:p>
          <a:p>
            <a:r>
              <a:rPr lang="en-US" dirty="0"/>
              <a:t>trees = 600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9880E-F117-854E-9053-B87A5C355798}"/>
              </a:ext>
            </a:extLst>
          </p:cNvPr>
          <p:cNvSpPr txBox="1"/>
          <p:nvPr/>
        </p:nvSpPr>
        <p:spPr>
          <a:xfrm>
            <a:off x="8217569" y="3048612"/>
            <a:ext cx="3701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randomly selected predictors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also refer to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mtry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in a random forest means the n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umber of variables available for splitting at each tree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AD68-E01C-724C-9CEF-F8BAE2B0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k-nearest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AC900-E8EA-CF49-94A7-A53FBB3E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577993"/>
            <a:ext cx="7424821" cy="458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7949531" y="3869080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/>
              <a:t>k = 15</a:t>
            </a:r>
          </a:p>
          <a:p>
            <a:r>
              <a:rPr lang="en-US" dirty="0"/>
              <a:t>Weighting function = </a:t>
            </a:r>
            <a:r>
              <a:rPr lang="en-US" dirty="0" err="1"/>
              <a:t>biweight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B45-571D-104E-B94E-89EC6F4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artificial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2BBCE-3835-D142-AAD1-4CF17A19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3" y="1998135"/>
            <a:ext cx="6919495" cy="4270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7913437" y="4898849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/>
              <a:t>Regularization = 0.0055</a:t>
            </a:r>
          </a:p>
          <a:p>
            <a:r>
              <a:rPr lang="en-US" dirty="0"/>
              <a:t>Hidden units 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CDE1-73D0-084E-85F2-54006BE44AD6}"/>
              </a:ext>
            </a:extLst>
          </p:cNvPr>
          <p:cNvSpPr txBox="1"/>
          <p:nvPr/>
        </p:nvSpPr>
        <p:spPr>
          <a:xfrm>
            <a:off x="7913436" y="2692605"/>
            <a:ext cx="3199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hidden units means how many nodes will the hidden layer have.</a:t>
            </a:r>
          </a:p>
          <a:p>
            <a:endParaRPr lang="en-US" dirty="0"/>
          </a:p>
          <a:p>
            <a:r>
              <a:rPr lang="en-US" dirty="0"/>
              <a:t>The regularization here is similar to the regularization in the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29428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0CEF-17A9-934A-81AA-BB7597CE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performance in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230F5-A7B1-1545-BF42-356845BA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3" y="1973316"/>
            <a:ext cx="6823242" cy="42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366F-C9E8-C545-B1F0-76891AA7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performance in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E373C-0543-E34B-B3E0-216B7E71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1" y="1606467"/>
            <a:ext cx="7677484" cy="473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645D-7204-6048-A194-EEC8D95F9D8A}"/>
              </a:ext>
            </a:extLst>
          </p:cNvPr>
          <p:cNvSpPr txBox="1"/>
          <p:nvPr/>
        </p:nvSpPr>
        <p:spPr>
          <a:xfrm>
            <a:off x="7845257" y="5041231"/>
            <a:ext cx="360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Overall, artificial neural network is the best model</a:t>
            </a:r>
            <a:r>
              <a:rPr lang="en-US" altLang="zh-C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5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DA79-4A25-474A-A28F-6B0D37E8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7717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CC7-74F7-454A-ACF8-F5BD3A0A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for categorical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463E3-740C-1D41-AB4F-1FA5925B1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739"/>
            <a:ext cx="8969877" cy="49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2AF8-26BC-5F4C-8E97-EC1B1941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for numeric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21089-0AEE-9649-B407-51E82558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7" y="1355887"/>
            <a:ext cx="9623660" cy="46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8F75-737E-3047-BD23-30C1E09D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Bi-variate correlation analysis between G3 and all numeric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0965B-DA0E-784F-A58E-F0CC8DFC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81321" cy="4802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D1BA34-B5AA-F548-931E-CBC865280198}"/>
              </a:ext>
            </a:extLst>
          </p:cNvPr>
          <p:cNvSpPr txBox="1"/>
          <p:nvPr/>
        </p:nvSpPr>
        <p:spPr>
          <a:xfrm>
            <a:off x="9047746" y="2964978"/>
            <a:ext cx="2915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positive number means this variable has positive</a:t>
            </a:r>
            <a:r>
              <a:rPr lang="zh-CN" altLang="en-US" sz="2000" dirty="0"/>
              <a:t> </a:t>
            </a:r>
            <a:r>
              <a:rPr lang="en-US" sz="2000" dirty="0"/>
              <a:t>correlation with G3. The larger the number is, the more linear related.</a:t>
            </a:r>
          </a:p>
        </p:txBody>
      </p:sp>
    </p:spTree>
    <p:extLst>
      <p:ext uri="{BB962C8B-B14F-4D97-AF65-F5344CB8AC3E}">
        <p14:creationId xmlns:p14="http://schemas.microsoft.com/office/powerpoint/2010/main" val="9000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49E9-5E2E-6147-BFDF-0D0C031F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feature “</a:t>
            </a:r>
            <a:r>
              <a:rPr lang="en-US" dirty="0" err="1"/>
              <a:t>alc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2238A-8A7B-6D49-930E-583123CA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15747" cy="43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C22C-97B3-424C-9ECF-7BC3C08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Bi-variate importance analysis between G3 and all categorical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3CB83-4004-A045-9140-D4C8F311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7781321" cy="480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F760-FF47-3F4E-84D8-00C790D36E57}"/>
              </a:ext>
            </a:extLst>
          </p:cNvPr>
          <p:cNvSpPr txBox="1"/>
          <p:nvPr/>
        </p:nvSpPr>
        <p:spPr>
          <a:xfrm>
            <a:off x="8915400" y="2395698"/>
            <a:ext cx="27672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higher the importance score means the feature provides more help to the regression. A negative importance value means that feature makes the loss go up, which indicates that your model is not getting good use of this feature. </a:t>
            </a:r>
          </a:p>
        </p:txBody>
      </p:sp>
    </p:spTree>
    <p:extLst>
      <p:ext uri="{BB962C8B-B14F-4D97-AF65-F5344CB8AC3E}">
        <p14:creationId xmlns:p14="http://schemas.microsoft.com/office/powerpoint/2010/main" val="190475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1ED-B26F-F34F-83F4-73047FC0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A52F-4B6D-8F43-A4E0-425CCAF5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779" cy="2614028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Artificial neural network</a:t>
            </a:r>
          </a:p>
        </p:txBody>
      </p:sp>
      <p:pic>
        <p:nvPicPr>
          <p:cNvPr id="3074" name="Picture 2" descr="Linear Regression Explained. A High Level Overview of Linear… | by Jason  Wong | Towards Data Science">
            <a:extLst>
              <a:ext uri="{FF2B5EF4-FFF2-40B4-BE49-F238E27FC236}">
                <a16:creationId xmlns:a16="http://schemas.microsoft.com/office/drawing/2014/main" id="{65719861-4A08-4347-9ED5-F34A5F00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11" y="365125"/>
            <a:ext cx="2443163" cy="16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EEBF-4403-C949-ACC0-3B77184128FC}"/>
              </a:ext>
            </a:extLst>
          </p:cNvPr>
          <p:cNvSpPr txBox="1"/>
          <p:nvPr/>
        </p:nvSpPr>
        <p:spPr>
          <a:xfrm>
            <a:off x="4682781" y="5526394"/>
            <a:ext cx="72047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https://towardsdatascience.com/linear-regression-explained-1b36f97b7572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https://data-flair.training/blogs/svm-support-vector-machine-tutorial/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https://www.teamcassracing.top/products.aspx?cname=random+forest+deep+learning&amp;cid=23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https://www.datacamp.com/community/tutorials/k-nearest-neighbor-classification-scikit-learn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https://techvidvan.com/tutorials/artificial-neural-network/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AD4E4-7738-AF48-B51C-874485E00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828" y="1004350"/>
            <a:ext cx="3323714" cy="1736909"/>
          </a:xfrm>
          <a:prstGeom prst="rect">
            <a:avLst/>
          </a:prstGeom>
        </p:spPr>
      </p:pic>
      <p:pic>
        <p:nvPicPr>
          <p:cNvPr id="3078" name="Picture 6" descr="Random forest - Wikipedia">
            <a:extLst>
              <a:ext uri="{FF2B5EF4-FFF2-40B4-BE49-F238E27FC236}">
                <a16:creationId xmlns:a16="http://schemas.microsoft.com/office/drawing/2014/main" id="{A8A9105D-137F-D34B-86D7-6A3634F8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10" y="2777429"/>
            <a:ext cx="3133344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56B809B-99A6-5B49-B7A5-B560AE88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89" y="3315847"/>
            <a:ext cx="2374585" cy="20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tificial Neural Network - Applications, Algorithms and Examples -  TechVidvan">
            <a:extLst>
              <a:ext uri="{FF2B5EF4-FFF2-40B4-BE49-F238E27FC236}">
                <a16:creationId xmlns:a16="http://schemas.microsoft.com/office/drawing/2014/main" id="{A47AE135-98CA-844B-88D4-B2B89BBBE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5" y="4330174"/>
            <a:ext cx="2585271" cy="24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FC20-A4AA-944E-B13B-CBDF0672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F6E39-935B-AE42-8F77-3EDE4807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0" y="1786808"/>
            <a:ext cx="7352632" cy="4537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8423442" y="4924290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hyper parameters: </a:t>
            </a:r>
          </a:p>
          <a:p>
            <a:r>
              <a:rPr lang="en-US" dirty="0"/>
              <a:t>Regularization =  0.0298</a:t>
            </a:r>
          </a:p>
          <a:p>
            <a:r>
              <a:rPr lang="en-US" dirty="0"/>
              <a:t>Mixture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BAE6C-1BCE-8148-BE16-77460E861C03}"/>
              </a:ext>
            </a:extLst>
          </p:cNvPr>
          <p:cNvSpPr txBox="1"/>
          <p:nvPr/>
        </p:nvSpPr>
        <p:spPr>
          <a:xfrm>
            <a:off x="8423442" y="2970150"/>
            <a:ext cx="2911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F Pro Text"/>
              </a:rPr>
              <a:t>The </a:t>
            </a:r>
            <a:r>
              <a:rPr lang="en-US" dirty="0"/>
              <a:t>penalty of</a:t>
            </a:r>
            <a:r>
              <a:rPr lang="en-US" b="0" i="0" dirty="0">
                <a:solidFill>
                  <a:srgbClr val="000000"/>
                </a:solidFill>
                <a:effectLst/>
                <a:latin typeface="SF Pro Text"/>
              </a:rPr>
              <a:t> lasso regression is 1, and t</a:t>
            </a:r>
            <a:r>
              <a:rPr lang="en-US" dirty="0">
                <a:solidFill>
                  <a:srgbClr val="000000"/>
                </a:solidFill>
                <a:latin typeface="SF Pro Text"/>
              </a:rPr>
              <a:t>he </a:t>
            </a:r>
            <a:r>
              <a:rPr lang="en-US" dirty="0"/>
              <a:t>penalty of</a:t>
            </a:r>
            <a:r>
              <a:rPr lang="en-US" dirty="0">
                <a:solidFill>
                  <a:srgbClr val="000000"/>
                </a:solidFill>
                <a:latin typeface="SF Pro Text"/>
              </a:rPr>
              <a:t> ridge regression is 0, the </a:t>
            </a:r>
            <a:r>
              <a:rPr lang="en-US" dirty="0"/>
              <a:t>penalty of elastic network is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159199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3337-5A5A-8A47-8A45-B56D0A49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 for 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51FA3-907E-D744-892C-5DD44807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6" y="1690688"/>
            <a:ext cx="7268411" cy="4485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4A59-3980-F04B-BAF5-FB5F3EB03899}"/>
              </a:ext>
            </a:extLst>
          </p:cNvPr>
          <p:cNvSpPr txBox="1"/>
          <p:nvPr/>
        </p:nvSpPr>
        <p:spPr>
          <a:xfrm>
            <a:off x="7376361" y="5612671"/>
            <a:ext cx="319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hyper parameters: </a:t>
            </a:r>
          </a:p>
          <a:p>
            <a:r>
              <a:rPr lang="en-US" dirty="0"/>
              <a:t>Cost = 22.2</a:t>
            </a:r>
          </a:p>
          <a:p>
            <a:r>
              <a:rPr lang="en-US" dirty="0"/>
              <a:t>Sigma = 0.001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0E402-1FD0-9E4C-B2A8-2C54368B6C19}"/>
              </a:ext>
            </a:extLst>
          </p:cNvPr>
          <p:cNvSpPr txBox="1"/>
          <p:nvPr/>
        </p:nvSpPr>
        <p:spPr>
          <a:xfrm>
            <a:off x="7376361" y="2410018"/>
            <a:ext cx="46672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cost parameter decides how much an SVM should be allowed to “bend” with the data. For a low cost, you aim for a smooth decision surface and for a higher cost, you aim to classify more points correctly. It is also simply referred to as </a:t>
            </a:r>
            <a:r>
              <a:rPr lang="en-US" sz="16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cost of misclassification. </a:t>
            </a: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The RBF sigma decides how far reach every instance will have. A high values of sigma typically produce highly flexed decision boundaries, and low values of gamma often results in a decision boundary that is more linear.</a:t>
            </a:r>
          </a:p>
        </p:txBody>
      </p:sp>
    </p:spTree>
    <p:extLst>
      <p:ext uri="{BB962C8B-B14F-4D97-AF65-F5344CB8AC3E}">
        <p14:creationId xmlns:p14="http://schemas.microsoft.com/office/powerpoint/2010/main" val="32594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472</Words>
  <Application>Microsoft Macintosh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SF Pro Text</vt:lpstr>
      <vt:lpstr>Arial</vt:lpstr>
      <vt:lpstr>Arial</vt:lpstr>
      <vt:lpstr>Calibri</vt:lpstr>
      <vt:lpstr>Calibri Light</vt:lpstr>
      <vt:lpstr>Office Theme</vt:lpstr>
      <vt:lpstr>Student Alcohol Consumption Project</vt:lpstr>
      <vt:lpstr>Brief summary for categorical variables</vt:lpstr>
      <vt:lpstr>Brief summary for numeric variables</vt:lpstr>
      <vt:lpstr>Bi-variate correlation analysis between G3 and all numeric variables</vt:lpstr>
      <vt:lpstr>Create a new feature “alc”</vt:lpstr>
      <vt:lpstr>Bi-variate importance analysis between G3 and all categorical variables</vt:lpstr>
      <vt:lpstr>Candidate Models</vt:lpstr>
      <vt:lpstr>Best parameters for linear regression</vt:lpstr>
      <vt:lpstr>Best parameters for support vector machine</vt:lpstr>
      <vt:lpstr>Best parameters for random forest</vt:lpstr>
      <vt:lpstr>Best parameters for k-nearest neighbors</vt:lpstr>
      <vt:lpstr>Best parameters for artificial neural network</vt:lpstr>
      <vt:lpstr>Prediction performance in cross validation</vt:lpstr>
      <vt:lpstr>Prediction performance in test set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Alcohol Consumption Project</dc:title>
  <dc:creator>Yeqing Chen</dc:creator>
  <cp:lastModifiedBy>Yeqing Chen</cp:lastModifiedBy>
  <cp:revision>23</cp:revision>
  <dcterms:created xsi:type="dcterms:W3CDTF">2021-12-03T01:46:36Z</dcterms:created>
  <dcterms:modified xsi:type="dcterms:W3CDTF">2021-12-03T22:21:37Z</dcterms:modified>
</cp:coreProperties>
</file>