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9" r:id="rId4"/>
    <p:sldId id="267" r:id="rId5"/>
    <p:sldId id="260" r:id="rId6"/>
    <p:sldId id="262" r:id="rId7"/>
    <p:sldId id="268" r:id="rId8"/>
    <p:sldId id="263" r:id="rId9"/>
    <p:sldId id="264"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2" autoAdjust="0"/>
    <p:restoredTop sz="81688"/>
  </p:normalViewPr>
  <p:slideViewPr>
    <p:cSldViewPr snapToGrid="0">
      <p:cViewPr varScale="1">
        <p:scale>
          <a:sx n="104" d="100"/>
          <a:sy n="104" d="100"/>
        </p:scale>
        <p:origin x="5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51E1C-A994-1344-A736-321081E3CC2A}" type="datetimeFigureOut">
              <a:rPr lang="en-US" smtClean="0"/>
              <a:t>11/25/20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E4EFD-3ECB-414F-BAF2-54EB50EFAB93}" type="slidenum">
              <a:rPr lang="en-US" smtClean="0"/>
              <a:t>‹#›</a:t>
            </a:fld>
            <a:endParaRPr lang="en-US"/>
          </a:p>
        </p:txBody>
      </p:sp>
    </p:spTree>
    <p:extLst>
      <p:ext uri="{BB962C8B-B14F-4D97-AF65-F5344CB8AC3E}">
        <p14:creationId xmlns:p14="http://schemas.microsoft.com/office/powerpoint/2010/main" val="173219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Penn Athletics, Penn Sports Medicine, Penn Injury Science Center (PISC)</a:t>
            </a:r>
          </a:p>
          <a:p>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2</a:t>
            </a:fld>
            <a:endParaRPr lang="en-US"/>
          </a:p>
        </p:txBody>
      </p:sp>
    </p:spTree>
    <p:extLst>
      <p:ext uri="{BB962C8B-B14F-4D97-AF65-F5344CB8AC3E}">
        <p14:creationId xmlns:p14="http://schemas.microsoft.com/office/powerpoint/2010/main" val="215286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aimed to focus on a single sport for this project, and so I first examined the total number of scans that we have access to in the Sparta dataset.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21,143 scans total, roughly half (54%) are scans of Penn Varsity athletes with complete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confirmed that among Penn teams, Men’s Varsity Lacrosse has the most number of scans (Note, we suspected this following conversations with the Strength &amp; Conditioning group due to this team’s frequent utilization of Sparta and buy-in from coaches, etc.).</a:t>
            </a:r>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5</a:t>
            </a:fld>
            <a:endParaRPr lang="en-US"/>
          </a:p>
        </p:txBody>
      </p:sp>
    </p:spTree>
    <p:extLst>
      <p:ext uri="{BB962C8B-B14F-4D97-AF65-F5344CB8AC3E}">
        <p14:creationId xmlns:p14="http://schemas.microsoft.com/office/powerpoint/2010/main" val="253043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explored “Injury Risk Score” first, which ranges from 0-low to 5-high risk of injury. </a:t>
            </a:r>
          </a:p>
          <a:p>
            <a:r>
              <a:rPr lang="en-US" sz="1200" b="0" i="0" kern="1200" dirty="0">
                <a:solidFill>
                  <a:schemeClr val="tx1"/>
                </a:solidFill>
                <a:effectLst/>
                <a:latin typeface="+mn-lt"/>
                <a:ea typeface="+mn-ea"/>
                <a:cs typeface="+mn-cs"/>
              </a:rPr>
              <a:t>We see that for the majority of scans (47%; almost half) Injury Risk Score was reported to be 1, followed by 3, then 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further observe that Injury Risk Score varies greatly both across the 35 lacrosse athletes and within a given athlete here. </a:t>
            </a:r>
          </a:p>
          <a:p>
            <a:r>
              <a:rPr lang="en-US" sz="1200" b="0" i="0" kern="1200" dirty="0">
                <a:solidFill>
                  <a:schemeClr val="tx1"/>
                </a:solidFill>
                <a:effectLst/>
                <a:latin typeface="+mn-lt"/>
                <a:ea typeface="+mn-ea"/>
                <a:cs typeface="+mn-cs"/>
              </a:rPr>
              <a:t>Almost all athletes experienced each Injury Risk Score at one point in time. </a:t>
            </a:r>
          </a:p>
          <a:p>
            <a:r>
              <a:rPr lang="en-US" sz="1200" b="0" i="0" kern="1200" dirty="0">
                <a:solidFill>
                  <a:schemeClr val="tx1"/>
                </a:solidFill>
                <a:effectLst/>
                <a:latin typeface="+mn-lt"/>
                <a:ea typeface="+mn-ea"/>
                <a:cs typeface="+mn-cs"/>
              </a:rPr>
              <a:t>A next step in the larger study will be to explore whether an increase (or change) in Injury Risk Score for a given athlete coincides with an actual injury occurring by combining this dataset with medical/athletic training records containing injuries.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6</a:t>
            </a:fld>
            <a:endParaRPr lang="en-US"/>
          </a:p>
        </p:txBody>
      </p:sp>
    </p:spTree>
    <p:extLst>
      <p:ext uri="{BB962C8B-B14F-4D97-AF65-F5344CB8AC3E}">
        <p14:creationId xmlns:p14="http://schemas.microsoft.com/office/powerpoint/2010/main" val="296951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explore another facet of the Counter Movement Jump (CMJ), I looked at Injury Risk Score and Jump Height below.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see that in general, higher jumps seem to coincide with lower Injury Risk Scores; 0 and 2.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may have expected to see some sort of dose response relationship, however, Jump Height seems to be fairly consistent across all Injury Risk Scores.</a:t>
            </a:r>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7</a:t>
            </a:fld>
            <a:endParaRPr lang="en-US"/>
          </a:p>
        </p:txBody>
      </p:sp>
    </p:spTree>
    <p:extLst>
      <p:ext uri="{BB962C8B-B14F-4D97-AF65-F5344CB8AC3E}">
        <p14:creationId xmlns:p14="http://schemas.microsoft.com/office/powerpoint/2010/main" val="152818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Injury Risk Score, I explored the 3 variables that make up the Sparta Movement Signature; LOAD, EXPLODE, and DRIVE (expressed as </a:t>
            </a:r>
            <a:r>
              <a:rPr lang="en-US" sz="1200" b="0" i="0" kern="1200" dirty="0" err="1">
                <a:solidFill>
                  <a:schemeClr val="tx1"/>
                </a:solidFill>
                <a:effectLst/>
                <a:latin typeface="+mn-lt"/>
                <a:ea typeface="+mn-ea"/>
                <a:cs typeface="+mn-cs"/>
              </a:rPr>
              <a:t>tscores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Looking across all 35 athletes, we see that most athletes’ median scores in all 3 measures center around 50, however, we see consistent variability within a given athlete’s scores. </a:t>
            </a:r>
          </a:p>
          <a:p>
            <a:r>
              <a:rPr lang="en-US" sz="1200" b="0" i="0" kern="1200" dirty="0">
                <a:solidFill>
                  <a:schemeClr val="tx1"/>
                </a:solidFill>
                <a:effectLst/>
                <a:latin typeface="+mn-lt"/>
                <a:ea typeface="+mn-ea"/>
                <a:cs typeface="+mn-cs"/>
              </a:rPr>
              <a:t>This is additional motivation for future studies to determine what factors may be contributing to a change in score over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then examined the relationship between LOAD, EXPLODE, DRIVE scores and Injury Risk Score. </a:t>
            </a:r>
          </a:p>
          <a:p>
            <a:r>
              <a:rPr lang="en-US" sz="1200" b="0" i="0" kern="1200" dirty="0">
                <a:solidFill>
                  <a:schemeClr val="tx1"/>
                </a:solidFill>
                <a:effectLst/>
                <a:latin typeface="+mn-lt"/>
                <a:ea typeface="+mn-ea"/>
                <a:cs typeface="+mn-cs"/>
              </a:rPr>
              <a:t>We see below that low Injury Risk Score (0,1) seems to coincide with </a:t>
            </a:r>
            <a:r>
              <a:rPr lang="en-US" sz="1200" b="0" i="0" kern="1200" dirty="0" err="1">
                <a:solidFill>
                  <a:schemeClr val="tx1"/>
                </a:solidFill>
                <a:effectLst/>
                <a:latin typeface="+mn-lt"/>
                <a:ea typeface="+mn-ea"/>
                <a:cs typeface="+mn-cs"/>
              </a:rPr>
              <a:t>tscores</a:t>
            </a:r>
            <a:r>
              <a:rPr lang="en-US" sz="1200" b="0" i="0" kern="1200" dirty="0">
                <a:solidFill>
                  <a:schemeClr val="tx1"/>
                </a:solidFill>
                <a:effectLst/>
                <a:latin typeface="+mn-lt"/>
                <a:ea typeface="+mn-ea"/>
                <a:cs typeface="+mn-cs"/>
              </a:rPr>
              <a:t> primarily between 45-60, while higher Injury Risk Scores are clustered at </a:t>
            </a:r>
            <a:r>
              <a:rPr lang="en-US" sz="1200" b="0" i="0" kern="1200" dirty="0" err="1">
                <a:solidFill>
                  <a:schemeClr val="tx1"/>
                </a:solidFill>
                <a:effectLst/>
                <a:latin typeface="+mn-lt"/>
                <a:ea typeface="+mn-ea"/>
                <a:cs typeface="+mn-cs"/>
              </a:rPr>
              <a:t>tscores</a:t>
            </a:r>
            <a:r>
              <a:rPr lang="en-US" sz="1200" b="0" i="0" kern="1200" dirty="0">
                <a:solidFill>
                  <a:schemeClr val="tx1"/>
                </a:solidFill>
                <a:effectLst/>
                <a:latin typeface="+mn-lt"/>
                <a:ea typeface="+mn-ea"/>
                <a:cs typeface="+mn-cs"/>
              </a:rPr>
              <a:t> below 45 and above 60, resembling a U-shape relationship.</a:t>
            </a:r>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8</a:t>
            </a:fld>
            <a:endParaRPr lang="en-US"/>
          </a:p>
        </p:txBody>
      </p:sp>
    </p:spTree>
    <p:extLst>
      <p:ext uri="{BB962C8B-B14F-4D97-AF65-F5344CB8AC3E}">
        <p14:creationId xmlns:p14="http://schemas.microsoft.com/office/powerpoint/2010/main" val="185230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Despite being 3 distinct measures, as discussed above, LOAD, EXPLODE, DRIVE can really be thought of together as one overall summary measure. So, in order to better conceptualize LOAD, EXPLODE, and DRIVE scores as one measure, I generated a variable similar to Sparta Science’s Movement Signature. </a:t>
            </a:r>
          </a:p>
          <a:p>
            <a:r>
              <a:rPr lang="en-US" sz="1200" b="0" i="0" kern="1200" dirty="0">
                <a:solidFill>
                  <a:schemeClr val="tx1"/>
                </a:solidFill>
                <a:effectLst/>
                <a:latin typeface="+mn-lt"/>
                <a:ea typeface="+mn-ea"/>
                <a:cs typeface="+mn-cs"/>
              </a:rPr>
              <a:t>I split each variable LOAD, EXPLODE, and DRIVE into </a:t>
            </a:r>
            <a:r>
              <a:rPr lang="en-US" sz="1200" b="0" i="0" kern="1200" dirty="0" err="1">
                <a:solidFill>
                  <a:schemeClr val="tx1"/>
                </a:solidFill>
                <a:effectLst/>
                <a:latin typeface="+mn-lt"/>
                <a:ea typeface="+mn-ea"/>
                <a:cs typeface="+mn-cs"/>
              </a:rPr>
              <a:t>tertiles</a:t>
            </a:r>
            <a:r>
              <a:rPr lang="en-US" sz="1200" b="0" i="0" kern="1200" dirty="0">
                <a:solidFill>
                  <a:schemeClr val="tx1"/>
                </a:solidFill>
                <a:effectLst/>
                <a:latin typeface="+mn-lt"/>
                <a:ea typeface="+mn-ea"/>
                <a:cs typeface="+mn-cs"/>
              </a:rPr>
              <a:t> and classified each scan according to “High,” “Medium,” “Low” on each measure. I then concatenated them, creating a “Jump Profile” for each jump scan.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Putting these pieces together, I then looked at jump profile within an athlete and across our 35 Men’s Lacrosse players, and saw a lot of variability here as well.</a:t>
            </a:r>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9</a:t>
            </a:fld>
            <a:endParaRPr lang="en-US"/>
          </a:p>
        </p:txBody>
      </p:sp>
    </p:spTree>
    <p:extLst>
      <p:ext uri="{BB962C8B-B14F-4D97-AF65-F5344CB8AC3E}">
        <p14:creationId xmlns:p14="http://schemas.microsoft.com/office/powerpoint/2010/main" val="204227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666666"/>
                </a:solidFill>
                <a:latin typeface="Roboto"/>
              </a:rPr>
              <a:t>Bivariate analysis, linear(OLS) regression to look at the pairwise relationships between: </a:t>
            </a:r>
            <a:endParaRPr lang="en-US" dirty="0"/>
          </a:p>
        </p:txBody>
      </p:sp>
      <p:sp>
        <p:nvSpPr>
          <p:cNvPr id="4" name="Slide Number Placeholder 3"/>
          <p:cNvSpPr>
            <a:spLocks noGrp="1"/>
          </p:cNvSpPr>
          <p:nvPr>
            <p:ph type="sldNum" sz="quarter" idx="5"/>
          </p:nvPr>
        </p:nvSpPr>
        <p:spPr/>
        <p:txBody>
          <a:bodyPr/>
          <a:lstStyle/>
          <a:p>
            <a:fld id="{90BE4EFD-3ECB-414F-BAF2-54EB50EFAB93}" type="slidenum">
              <a:rPr lang="en-US" smtClean="0"/>
              <a:t>10</a:t>
            </a:fld>
            <a:endParaRPr lang="en-US"/>
          </a:p>
        </p:txBody>
      </p:sp>
    </p:spTree>
    <p:extLst>
      <p:ext uri="{BB962C8B-B14F-4D97-AF65-F5344CB8AC3E}">
        <p14:creationId xmlns:p14="http://schemas.microsoft.com/office/powerpoint/2010/main" val="258358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4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9251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892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392257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52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11/25/20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042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11/25/20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5143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11/25/20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3013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11/25/20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5689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11/25/20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693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1696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11/25/20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714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partascience.com/about" TargetMode="External"/><Relationship Id="rId2" Type="http://schemas.openxmlformats.org/officeDocument/2006/relationships/hyperlink" Target="https://success.spartascience.com/hc/en-us/articles/360044860713-Load-Explode-and-Dr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068946"/>
            <a:ext cx="10058400" cy="3256166"/>
          </a:xfrm>
        </p:spPr>
        <p:txBody>
          <a:bodyPr>
            <a:noAutofit/>
          </a:bodyPr>
          <a:lstStyle/>
          <a:p>
            <a:r>
              <a:rPr lang="en-US" sz="4000" b="1" dirty="0">
                <a:solidFill>
                  <a:schemeClr val="accent4">
                    <a:lumMod val="50000"/>
                  </a:schemeClr>
                </a:solidFill>
              </a:rPr>
              <a:t>Exploring Countermovement Jump (CMJ) Scan Movement Signatures </a:t>
            </a:r>
            <a:br>
              <a:rPr lang="en-US" sz="4000" b="1" dirty="0">
                <a:solidFill>
                  <a:schemeClr val="accent4">
                    <a:lumMod val="50000"/>
                  </a:schemeClr>
                </a:solidFill>
              </a:rPr>
            </a:br>
            <a:r>
              <a:rPr lang="en-US" sz="4000" b="1" dirty="0">
                <a:solidFill>
                  <a:schemeClr val="accent4">
                    <a:lumMod val="50000"/>
                  </a:schemeClr>
                </a:solidFill>
              </a:rPr>
              <a:t>in Men’s Collegiate Lacrosse Athletes</a:t>
            </a:r>
            <a:endParaRPr lang="en-US" sz="4000" b="1" dirty="0">
              <a:solidFill>
                <a:schemeClr val="accent4">
                  <a:lumMod val="50000"/>
                </a:schemeClr>
              </a:solidFill>
              <a:cs typeface="Calibri Light"/>
            </a:endParaRPr>
          </a:p>
        </p:txBody>
      </p:sp>
      <p:sp>
        <p:nvSpPr>
          <p:cNvPr id="3" name="Subtitle 2"/>
          <p:cNvSpPr>
            <a:spLocks noGrp="1"/>
          </p:cNvSpPr>
          <p:nvPr>
            <p:ph type="subTitle" idx="1"/>
          </p:nvPr>
        </p:nvSpPr>
        <p:spPr>
          <a:xfrm>
            <a:off x="1066800" y="4612788"/>
            <a:ext cx="10058400" cy="528503"/>
          </a:xfrm>
        </p:spPr>
        <p:txBody>
          <a:bodyPr>
            <a:normAutofit/>
          </a:bodyPr>
          <a:lstStyle/>
          <a:p>
            <a:r>
              <a:rPr lang="en-US" sz="2000" cap="none" dirty="0">
                <a:latin typeface="+mn-lt"/>
              </a:rPr>
              <a:t>Bernadette </a:t>
            </a:r>
            <a:r>
              <a:rPr lang="en-US" sz="2000" cap="none" dirty="0" err="1">
                <a:latin typeface="+mn-lt"/>
              </a:rPr>
              <a:t>D’Alonzo</a:t>
            </a:r>
            <a:endParaRPr lang="en-US" sz="2000" cap="none" dirty="0">
              <a:latin typeface="+mn-lt"/>
            </a:endParaRPr>
          </a:p>
        </p:txBody>
      </p:sp>
      <p:sp>
        <p:nvSpPr>
          <p:cNvPr id="4" name="TextBox 3">
            <a:extLst>
              <a:ext uri="{FF2B5EF4-FFF2-40B4-BE49-F238E27FC236}">
                <a16:creationId xmlns:a16="http://schemas.microsoft.com/office/drawing/2014/main" id="{A37DA563-0367-8944-AD79-6AEB7FC09018}"/>
              </a:ext>
            </a:extLst>
          </p:cNvPr>
          <p:cNvSpPr txBox="1"/>
          <p:nvPr/>
        </p:nvSpPr>
        <p:spPr>
          <a:xfrm>
            <a:off x="1127760" y="266515"/>
            <a:ext cx="4998720" cy="584775"/>
          </a:xfrm>
          <a:prstGeom prst="rect">
            <a:avLst/>
          </a:prstGeom>
          <a:noFill/>
        </p:spPr>
        <p:txBody>
          <a:bodyPr wrap="square" rtlCol="0">
            <a:spAutoFit/>
          </a:bodyPr>
          <a:lstStyle/>
          <a:p>
            <a:r>
              <a:rPr lang="en-US" sz="1600" b="1" dirty="0">
                <a:solidFill>
                  <a:schemeClr val="tx2"/>
                </a:solidFill>
                <a:latin typeface="+mj-lt"/>
              </a:rPr>
              <a:t>EPID 600: Data Science for Biomedical Informatics</a:t>
            </a:r>
          </a:p>
          <a:p>
            <a:r>
              <a:rPr lang="en-US" sz="1600" b="1" dirty="0">
                <a:solidFill>
                  <a:schemeClr val="tx2"/>
                </a:solidFill>
                <a:latin typeface="+mj-lt"/>
              </a:rPr>
              <a:t>Final Project, Due: 12/1/20</a:t>
            </a:r>
          </a:p>
        </p:txBody>
      </p:sp>
      <p:pic>
        <p:nvPicPr>
          <p:cNvPr id="6" name="Picture 5" descr="Text&#10;&#10;Description automatically generated">
            <a:extLst>
              <a:ext uri="{FF2B5EF4-FFF2-40B4-BE49-F238E27FC236}">
                <a16:creationId xmlns:a16="http://schemas.microsoft.com/office/drawing/2014/main" id="{0D4CAF47-F4BC-334C-A53B-4352D61A6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23" y="105417"/>
            <a:ext cx="3334171" cy="873489"/>
          </a:xfrm>
          <a:prstGeom prst="rect">
            <a:avLst/>
          </a:prstGeom>
        </p:spPr>
      </p:pic>
      <p:pic>
        <p:nvPicPr>
          <p:cNvPr id="8" name="Picture 7" descr="Logo, company name&#10;&#10;Description automatically generated">
            <a:extLst>
              <a:ext uri="{FF2B5EF4-FFF2-40B4-BE49-F238E27FC236}">
                <a16:creationId xmlns:a16="http://schemas.microsoft.com/office/drawing/2014/main" id="{AF30CCE8-A6F5-2641-B673-E79BD609BB19}"/>
              </a:ext>
            </a:extLst>
          </p:cNvPr>
          <p:cNvPicPr>
            <a:picLocks noChangeAspect="1"/>
          </p:cNvPicPr>
          <p:nvPr/>
        </p:nvPicPr>
        <p:blipFill rotWithShape="1">
          <a:blip r:embed="rId3">
            <a:extLst>
              <a:ext uri="{28A0092B-C50C-407E-A947-70E740481C1C}">
                <a14:useLocalDpi xmlns:a14="http://schemas.microsoft.com/office/drawing/2010/main" val="0"/>
              </a:ext>
            </a:extLst>
          </a:blip>
          <a:srcRect t="27942" b="28926"/>
          <a:stretch/>
        </p:blipFill>
        <p:spPr>
          <a:xfrm>
            <a:off x="10496033" y="5394830"/>
            <a:ext cx="1566628" cy="873489"/>
          </a:xfrm>
          <a:prstGeom prst="rect">
            <a:avLst/>
          </a:prstGeom>
        </p:spPr>
      </p:pic>
      <p:sp>
        <p:nvSpPr>
          <p:cNvPr id="9" name="Rectangle 8">
            <a:extLst>
              <a:ext uri="{FF2B5EF4-FFF2-40B4-BE49-F238E27FC236}">
                <a16:creationId xmlns:a16="http://schemas.microsoft.com/office/drawing/2014/main" id="{3B5CBEA1-D9B5-0F49-88C5-711BF1182C02}"/>
              </a:ext>
            </a:extLst>
          </p:cNvPr>
          <p:cNvSpPr/>
          <p:nvPr/>
        </p:nvSpPr>
        <p:spPr>
          <a:xfrm>
            <a:off x="141696" y="5929765"/>
            <a:ext cx="7632357" cy="338554"/>
          </a:xfrm>
          <a:prstGeom prst="rect">
            <a:avLst/>
          </a:prstGeom>
        </p:spPr>
        <p:txBody>
          <a:bodyPr wrap="square">
            <a:spAutoFit/>
          </a:bodyPr>
          <a:lstStyle/>
          <a:p>
            <a:pPr lvl="2"/>
            <a:r>
              <a:rPr lang="en-US" sz="1600" b="1" dirty="0">
                <a:solidFill>
                  <a:schemeClr val="tx2"/>
                </a:solidFill>
              </a:rPr>
              <a:t>Dr. Doug Wiebe, Dr. Abby </a:t>
            </a:r>
            <a:r>
              <a:rPr lang="en-US" sz="1600" b="1" dirty="0" err="1">
                <a:solidFill>
                  <a:schemeClr val="tx2"/>
                </a:solidFill>
              </a:rPr>
              <a:t>Bretzin</a:t>
            </a:r>
            <a:r>
              <a:rPr lang="en-US" sz="1600" b="1" dirty="0">
                <a:solidFill>
                  <a:schemeClr val="tx2"/>
                </a:solidFill>
              </a:rPr>
              <a:t>, Dr. Jeremy Weeks, Dr. Brian Sennett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normAutofit/>
          </a:bodyPr>
          <a:lstStyle/>
          <a:p>
            <a:r>
              <a:rPr lang="en-US" sz="4400" b="1" dirty="0">
                <a:solidFill>
                  <a:schemeClr val="accent4">
                    <a:lumMod val="50000"/>
                  </a:schemeClr>
                </a:solidFill>
              </a:rPr>
              <a:t>LOAD|EXPLODE|DRIVE -&gt; Injury Risk Score?</a:t>
            </a:r>
          </a:p>
        </p:txBody>
      </p:sp>
      <p:sp>
        <p:nvSpPr>
          <p:cNvPr id="3" name="Content Placeholder 2">
            <a:extLst>
              <a:ext uri="{FF2B5EF4-FFF2-40B4-BE49-F238E27FC236}">
                <a16:creationId xmlns:a16="http://schemas.microsoft.com/office/drawing/2014/main" id="{21D7D73A-38F3-4CA7-B657-E3B10DCCC960}"/>
              </a:ext>
            </a:extLst>
          </p:cNvPr>
          <p:cNvSpPr>
            <a:spLocks noGrp="1"/>
          </p:cNvSpPr>
          <p:nvPr>
            <p:ph idx="1"/>
          </p:nvPr>
        </p:nvSpPr>
        <p:spPr>
          <a:xfrm>
            <a:off x="6328307" y="2103949"/>
            <a:ext cx="4827373" cy="3331414"/>
          </a:xfrm>
        </p:spPr>
        <p:txBody>
          <a:bodyPr vert="horz" lIns="0" tIns="45720" rIns="0" bIns="45720" rtlCol="0" anchor="t">
            <a:normAutofit/>
          </a:bodyPr>
          <a:lstStyle/>
          <a:p>
            <a:pPr marL="201168" lvl="1" indent="0">
              <a:buNone/>
            </a:pPr>
            <a:r>
              <a:rPr lang="en-US" sz="2000" dirty="0">
                <a:solidFill>
                  <a:schemeClr val="tx2"/>
                </a:solidFill>
              </a:rPr>
              <a:t>Bivariate analysis, linear(OLS) regression</a:t>
            </a:r>
          </a:p>
          <a:p>
            <a:pPr marL="544068" lvl="1" indent="-342900">
              <a:buClr>
                <a:schemeClr val="tx2"/>
              </a:buClr>
              <a:buAutoNum type="arabicParenR"/>
            </a:pPr>
            <a:r>
              <a:rPr lang="en-US" sz="2000" dirty="0">
                <a:solidFill>
                  <a:schemeClr val="tx2"/>
                </a:solidFill>
              </a:rPr>
              <a:t>Load t-score -&gt; Injury Risk Score </a:t>
            </a:r>
          </a:p>
          <a:p>
            <a:pPr marL="544068" lvl="1" indent="-342900">
              <a:buClr>
                <a:schemeClr val="tx2"/>
              </a:buClr>
              <a:buAutoNum type="arabicParenR"/>
            </a:pPr>
            <a:r>
              <a:rPr lang="en-US" sz="2000" dirty="0">
                <a:solidFill>
                  <a:schemeClr val="tx2"/>
                </a:solidFill>
              </a:rPr>
              <a:t>Explode t-score -&gt; Injury Risk Score  </a:t>
            </a:r>
          </a:p>
          <a:p>
            <a:pPr marL="544068" lvl="1" indent="-342900">
              <a:buClr>
                <a:schemeClr val="tx2"/>
              </a:buClr>
              <a:buAutoNum type="arabicParenR"/>
            </a:pPr>
            <a:r>
              <a:rPr lang="en-US" sz="2000" dirty="0">
                <a:solidFill>
                  <a:schemeClr val="tx2"/>
                </a:solidFill>
              </a:rPr>
              <a:t>Drive t-score -&gt; Injury Risk Score</a:t>
            </a:r>
          </a:p>
          <a:p>
            <a:pPr marL="201168" lvl="1" indent="0">
              <a:buNone/>
            </a:pPr>
            <a:endParaRPr lang="en-US" sz="2000" dirty="0">
              <a:solidFill>
                <a:schemeClr val="tx2"/>
              </a:solidFill>
            </a:endParaRPr>
          </a:p>
          <a:p>
            <a:pPr marL="201168" lvl="1" indent="0">
              <a:buNone/>
            </a:pPr>
            <a:r>
              <a:rPr lang="en-US" sz="2000" dirty="0">
                <a:solidFill>
                  <a:schemeClr val="tx2"/>
                </a:solidFill>
              </a:rPr>
              <a:t>Multivariate linear regression</a:t>
            </a:r>
          </a:p>
          <a:p>
            <a:pPr marL="201168" lvl="1" indent="0">
              <a:buNone/>
            </a:pPr>
            <a:r>
              <a:rPr lang="en-US" sz="2000" dirty="0">
                <a:solidFill>
                  <a:schemeClr val="tx2"/>
                </a:solidFill>
              </a:rPr>
              <a:t>Load, Explode, Drive -&gt; Injury Risk Score</a:t>
            </a:r>
          </a:p>
        </p:txBody>
      </p:sp>
      <p:sp>
        <p:nvSpPr>
          <p:cNvPr id="4" name="Rectangle 3">
            <a:extLst>
              <a:ext uri="{FF2B5EF4-FFF2-40B4-BE49-F238E27FC236}">
                <a16:creationId xmlns:a16="http://schemas.microsoft.com/office/drawing/2014/main" id="{EEC5B54D-29A5-3448-9214-025DC3ACD2FA}"/>
              </a:ext>
            </a:extLst>
          </p:cNvPr>
          <p:cNvSpPr/>
          <p:nvPr/>
        </p:nvSpPr>
        <p:spPr>
          <a:xfrm>
            <a:off x="872042" y="5576623"/>
            <a:ext cx="10508876" cy="369332"/>
          </a:xfrm>
          <a:prstGeom prst="rect">
            <a:avLst/>
          </a:prstGeom>
          <a:ln>
            <a:solidFill>
              <a:schemeClr val="accent4">
                <a:lumMod val="75000"/>
              </a:schemeClr>
            </a:solidFill>
          </a:ln>
        </p:spPr>
        <p:txBody>
          <a:bodyPr wrap="square">
            <a:spAutoFit/>
          </a:bodyPr>
          <a:lstStyle/>
          <a:p>
            <a:r>
              <a:rPr lang="en-US" dirty="0">
                <a:solidFill>
                  <a:schemeClr val="tx2"/>
                </a:solidFill>
              </a:rPr>
              <a:t>Conclusion: neither LOAD, EXPLODE, nor DRIVE correspond to Injury Risk Score in a linear fashion.</a:t>
            </a:r>
          </a:p>
        </p:txBody>
      </p:sp>
      <p:pic>
        <p:nvPicPr>
          <p:cNvPr id="5" name="Picture 4" descr="Diagram&#10;&#10;Description automatically generated">
            <a:extLst>
              <a:ext uri="{FF2B5EF4-FFF2-40B4-BE49-F238E27FC236}">
                <a16:creationId xmlns:a16="http://schemas.microsoft.com/office/drawing/2014/main" id="{046BE4F4-45BE-254D-8E1D-C91A3C6CC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78619"/>
            <a:ext cx="4979441" cy="3556744"/>
          </a:xfrm>
          <a:prstGeom prst="rect">
            <a:avLst/>
          </a:prstGeom>
        </p:spPr>
      </p:pic>
    </p:spTree>
    <p:extLst>
      <p:ext uri="{BB962C8B-B14F-4D97-AF65-F5344CB8AC3E}">
        <p14:creationId xmlns:p14="http://schemas.microsoft.com/office/powerpoint/2010/main" val="255792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Conclusions &amp; Next Steps</a:t>
            </a:r>
          </a:p>
        </p:txBody>
      </p:sp>
      <p:sp>
        <p:nvSpPr>
          <p:cNvPr id="3" name="Content Placeholder 2">
            <a:extLst>
              <a:ext uri="{FF2B5EF4-FFF2-40B4-BE49-F238E27FC236}">
                <a16:creationId xmlns:a16="http://schemas.microsoft.com/office/drawing/2014/main" id="{21D7D73A-38F3-4CA7-B657-E3B10DCCC960}"/>
              </a:ext>
            </a:extLst>
          </p:cNvPr>
          <p:cNvSpPr>
            <a:spLocks noGrp="1"/>
          </p:cNvSpPr>
          <p:nvPr>
            <p:ph idx="1"/>
          </p:nvPr>
        </p:nvSpPr>
        <p:spPr/>
        <p:txBody>
          <a:bodyPr vert="horz" lIns="0" tIns="45720" rIns="0" bIns="45720" rtlCol="0" anchor="t">
            <a:normAutofit/>
          </a:bodyPr>
          <a:lstStyle/>
          <a:p>
            <a:pPr marL="201168" lvl="1" indent="0">
              <a:buNone/>
            </a:pPr>
            <a:r>
              <a:rPr lang="en-US" sz="3200" dirty="0">
                <a:solidFill>
                  <a:schemeClr val="tx2"/>
                </a:solidFill>
              </a:rPr>
              <a:t>? Examine appropriate cut-points, split Injury Risk Score into levels as an ordinal variable, repeat the analysis as a logistic regression</a:t>
            </a:r>
          </a:p>
          <a:p>
            <a:pPr lvl="2">
              <a:buFont typeface="Arial" panose="020B0604020202020204" pitchFamily="34" charset="0"/>
              <a:buChar char="•"/>
            </a:pPr>
            <a:r>
              <a:rPr lang="en-US" sz="2800" dirty="0">
                <a:solidFill>
                  <a:schemeClr val="tx2"/>
                </a:solidFill>
              </a:rPr>
              <a:t>However, field needs to explore variability that we see in these measures within an athlete</a:t>
            </a:r>
          </a:p>
          <a:p>
            <a:pPr marL="384048" lvl="2" indent="0">
              <a:buNone/>
            </a:pPr>
            <a:endParaRPr lang="en-US" sz="2800" dirty="0">
              <a:solidFill>
                <a:schemeClr val="tx2"/>
              </a:solidFill>
            </a:endParaRPr>
          </a:p>
          <a:p>
            <a:pPr marL="201168" lvl="1" indent="0">
              <a:buNone/>
            </a:pPr>
            <a:r>
              <a:rPr lang="en-US" sz="3200" b="1" dirty="0">
                <a:solidFill>
                  <a:schemeClr val="tx2"/>
                </a:solidFill>
              </a:rPr>
              <a:t>Best next step: </a:t>
            </a:r>
            <a:r>
              <a:rPr lang="en-US" sz="3200" dirty="0">
                <a:solidFill>
                  <a:schemeClr val="tx2"/>
                </a:solidFill>
              </a:rPr>
              <a:t>examine variability as it relates to actual injury occurrence over time</a:t>
            </a:r>
            <a:endParaRPr lang="en-US" sz="3200" dirty="0">
              <a:solidFill>
                <a:schemeClr val="tx2"/>
              </a:solidFill>
              <a:cs typeface="Calibri" panose="020F0502020204030204"/>
            </a:endParaRPr>
          </a:p>
        </p:txBody>
      </p:sp>
    </p:spTree>
    <p:extLst>
      <p:ext uri="{BB962C8B-B14F-4D97-AF65-F5344CB8AC3E}">
        <p14:creationId xmlns:p14="http://schemas.microsoft.com/office/powerpoint/2010/main" val="43108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5444-B843-8949-ABE9-9DBE64E2BFDA}"/>
              </a:ext>
            </a:extLst>
          </p:cNvPr>
          <p:cNvSpPr>
            <a:spLocks noGrp="1"/>
          </p:cNvSpPr>
          <p:nvPr>
            <p:ph type="title"/>
          </p:nvPr>
        </p:nvSpPr>
        <p:spPr/>
        <p:txBody>
          <a:bodyPr/>
          <a:lstStyle/>
          <a:p>
            <a:r>
              <a:rPr lang="en-US" b="1" dirty="0">
                <a:solidFill>
                  <a:schemeClr val="accent4">
                    <a:lumMod val="50000"/>
                  </a:schemeClr>
                </a:solidFill>
              </a:rPr>
              <a:t>References</a:t>
            </a:r>
          </a:p>
        </p:txBody>
      </p:sp>
      <p:sp>
        <p:nvSpPr>
          <p:cNvPr id="3" name="Content Placeholder 2">
            <a:extLst>
              <a:ext uri="{FF2B5EF4-FFF2-40B4-BE49-F238E27FC236}">
                <a16:creationId xmlns:a16="http://schemas.microsoft.com/office/drawing/2014/main" id="{5F8FBA82-B3D6-4049-BB2B-B855D1E7F5CA}"/>
              </a:ext>
            </a:extLst>
          </p:cNvPr>
          <p:cNvSpPr>
            <a:spLocks noGrp="1"/>
          </p:cNvSpPr>
          <p:nvPr>
            <p:ph idx="1"/>
          </p:nvPr>
        </p:nvSpPr>
        <p:spPr/>
        <p:txBody>
          <a:bodyPr/>
          <a:lstStyle/>
          <a:p>
            <a:pPr marL="201168" lvl="1" indent="0">
              <a:buNone/>
            </a:pPr>
            <a:r>
              <a:rPr lang="en-US" sz="2000" dirty="0">
                <a:solidFill>
                  <a:schemeClr val="tx2"/>
                </a:solidFill>
              </a:rPr>
              <a:t>Load, Explode, and Drive. (Updated April 2020). Retrieved November 27, 2020, from </a:t>
            </a:r>
            <a:r>
              <a:rPr lang="en-US" sz="2000" u="sng" dirty="0">
                <a:solidFill>
                  <a:schemeClr val="tx2"/>
                </a:solidFill>
                <a:hlinkClick r:id="rId2">
                  <a:extLst>
                    <a:ext uri="{A12FA001-AC4F-418D-AE19-62706E023703}">
                      <ahyp:hlinkClr xmlns:ahyp="http://schemas.microsoft.com/office/drawing/2018/hyperlinkcolor" val="tx"/>
                    </a:ext>
                  </a:extLst>
                </a:hlinkClick>
              </a:rPr>
              <a:t>https://success.spartascience.com/hc/en-us/articles/360044860713-Load-Explode-and-Drive</a:t>
            </a:r>
            <a:endParaRPr lang="en-US" sz="2000" dirty="0">
              <a:solidFill>
                <a:schemeClr val="tx2"/>
              </a:solidFill>
            </a:endParaRPr>
          </a:p>
          <a:p>
            <a:pPr>
              <a:buFont typeface="Arial" panose="020B0604020202020204" pitchFamily="34" charset="0"/>
              <a:buChar char="•"/>
            </a:pPr>
            <a:endParaRPr lang="en-US" sz="2400" dirty="0">
              <a:solidFill>
                <a:schemeClr val="tx2"/>
              </a:solidFill>
            </a:endParaRPr>
          </a:p>
          <a:p>
            <a:pPr marL="201168" lvl="1" indent="0">
              <a:buNone/>
            </a:pPr>
            <a:r>
              <a:rPr lang="en-US" sz="2000" dirty="0">
                <a:solidFill>
                  <a:schemeClr val="tx2"/>
                </a:solidFill>
              </a:rPr>
              <a:t>Sparta Science: About. (Updated 2020). Retrieved November 27, 2020 from </a:t>
            </a:r>
            <a:r>
              <a:rPr lang="en-US" sz="2000" u="sng" dirty="0">
                <a:solidFill>
                  <a:schemeClr val="tx2"/>
                </a:solidFill>
                <a:hlinkClick r:id="rId3">
                  <a:extLst>
                    <a:ext uri="{A12FA001-AC4F-418D-AE19-62706E023703}">
                      <ahyp:hlinkClr xmlns:ahyp="http://schemas.microsoft.com/office/drawing/2018/hyperlinkcolor" val="tx"/>
                    </a:ext>
                  </a:extLst>
                </a:hlinkClick>
              </a:rPr>
              <a:t>https://spartascience.com/about</a:t>
            </a:r>
            <a:endParaRPr lang="en-US" sz="2000" dirty="0">
              <a:solidFill>
                <a:schemeClr val="tx2"/>
              </a:solidFill>
            </a:endParaRPr>
          </a:p>
          <a:p>
            <a:endParaRPr lang="en-US" dirty="0"/>
          </a:p>
        </p:txBody>
      </p:sp>
    </p:spTree>
    <p:extLst>
      <p:ext uri="{BB962C8B-B14F-4D97-AF65-F5344CB8AC3E}">
        <p14:creationId xmlns:p14="http://schemas.microsoft.com/office/powerpoint/2010/main" val="333156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Overview</a:t>
            </a:r>
          </a:p>
        </p:txBody>
      </p:sp>
      <p:sp>
        <p:nvSpPr>
          <p:cNvPr id="3" name="Content Placeholder 2">
            <a:extLst>
              <a:ext uri="{FF2B5EF4-FFF2-40B4-BE49-F238E27FC236}">
                <a16:creationId xmlns:a16="http://schemas.microsoft.com/office/drawing/2014/main" id="{21D7D73A-38F3-4CA7-B657-E3B10DCCC960}"/>
              </a:ext>
            </a:extLst>
          </p:cNvPr>
          <p:cNvSpPr>
            <a:spLocks noGrp="1"/>
          </p:cNvSpPr>
          <p:nvPr>
            <p:ph idx="1"/>
          </p:nvPr>
        </p:nvSpPr>
        <p:spPr>
          <a:xfrm>
            <a:off x="1097280" y="1981661"/>
            <a:ext cx="10058400" cy="1799509"/>
          </a:xfrm>
        </p:spPr>
        <p:txBody>
          <a:bodyPr>
            <a:normAutofit lnSpcReduction="10000"/>
          </a:bodyPr>
          <a:lstStyle/>
          <a:p>
            <a:pPr marL="201168" lvl="1" indent="0">
              <a:lnSpc>
                <a:spcPct val="100000"/>
              </a:lnSpc>
              <a:buNone/>
            </a:pPr>
            <a:r>
              <a:rPr lang="en-US" sz="2000" b="1" dirty="0"/>
              <a:t>“</a:t>
            </a:r>
            <a:r>
              <a:rPr lang="en-US" sz="2000" b="1" dirty="0">
                <a:solidFill>
                  <a:schemeClr val="tx2"/>
                </a:solidFill>
              </a:rPr>
              <a:t>Force Plate Analysis in Collegiate Athletes: An Epidemiologic and Injury Prevention Study”</a:t>
            </a:r>
          </a:p>
          <a:p>
            <a:pPr lvl="1">
              <a:lnSpc>
                <a:spcPct val="100000"/>
              </a:lnSpc>
              <a:buFont typeface="Arial" panose="020B0604020202020204" pitchFamily="34" charset="0"/>
              <a:buChar char="•"/>
            </a:pPr>
            <a:r>
              <a:rPr lang="en-US" sz="2000" dirty="0">
                <a:solidFill>
                  <a:schemeClr val="tx2"/>
                </a:solidFill>
              </a:rPr>
              <a:t>Evaluate Sparta Science at Penn (5 years): </a:t>
            </a:r>
          </a:p>
          <a:p>
            <a:pPr marL="201168" lvl="1" indent="0">
              <a:lnSpc>
                <a:spcPct val="100000"/>
              </a:lnSpc>
              <a:buNone/>
            </a:pPr>
            <a:r>
              <a:rPr lang="en-US" sz="2000" i="1" dirty="0">
                <a:solidFill>
                  <a:schemeClr val="tx2"/>
                </a:solidFill>
              </a:rPr>
              <a:t>	Can force plate measurements predict injuries, and performance outcomes, and (how) 	do these measurements vary across sports and sex?</a:t>
            </a:r>
          </a:p>
          <a:p>
            <a:pPr lvl="1">
              <a:lnSpc>
                <a:spcPct val="100000"/>
              </a:lnSpc>
              <a:buFont typeface="Arial" panose="020B0604020202020204" pitchFamily="34" charset="0"/>
              <a:buChar char="•"/>
            </a:pPr>
            <a:r>
              <a:rPr lang="en-US" sz="2000" dirty="0">
                <a:solidFill>
                  <a:schemeClr val="tx2"/>
                </a:solidFill>
              </a:rPr>
              <a:t>Goal: Inform customized strength and conditioning injury prevention programs</a:t>
            </a:r>
          </a:p>
        </p:txBody>
      </p:sp>
      <p:sp>
        <p:nvSpPr>
          <p:cNvPr id="4" name="Rectangle 3">
            <a:extLst>
              <a:ext uri="{FF2B5EF4-FFF2-40B4-BE49-F238E27FC236}">
                <a16:creationId xmlns:a16="http://schemas.microsoft.com/office/drawing/2014/main" id="{8AF64D0A-7FFD-BE49-8988-C25633584B0D}"/>
              </a:ext>
            </a:extLst>
          </p:cNvPr>
          <p:cNvSpPr/>
          <p:nvPr/>
        </p:nvSpPr>
        <p:spPr>
          <a:xfrm>
            <a:off x="1097280" y="4126983"/>
            <a:ext cx="10058399" cy="1015663"/>
          </a:xfrm>
          <a:prstGeom prst="rect">
            <a:avLst/>
          </a:prstGeom>
          <a:ln>
            <a:solidFill>
              <a:schemeClr val="accent4">
                <a:lumMod val="75000"/>
              </a:schemeClr>
            </a:solidFill>
          </a:ln>
        </p:spPr>
        <p:txBody>
          <a:bodyPr wrap="square">
            <a:spAutoFit/>
          </a:bodyPr>
          <a:lstStyle/>
          <a:p>
            <a:pPr marL="201168" lvl="1" indent="0">
              <a:buNone/>
            </a:pPr>
            <a:r>
              <a:rPr lang="en-US" sz="2000" b="1" dirty="0">
                <a:solidFill>
                  <a:schemeClr val="tx2"/>
                </a:solidFill>
              </a:rPr>
              <a:t>(How) do these measurements vary between athletes from the same sport compared to within one athlete over time?</a:t>
            </a:r>
          </a:p>
          <a:p>
            <a:pPr lvl="1">
              <a:buFont typeface="Arial" panose="020B0604020202020204" pitchFamily="34" charset="0"/>
              <a:buChar char="•"/>
            </a:pPr>
            <a:r>
              <a:rPr lang="en-US" sz="2000" dirty="0">
                <a:solidFill>
                  <a:schemeClr val="tx2"/>
                </a:solidFill>
              </a:rPr>
              <a:t>Penn Varsity Men’s lacrosse players</a:t>
            </a:r>
          </a:p>
        </p:txBody>
      </p:sp>
    </p:spTree>
    <p:extLst>
      <p:ext uri="{BB962C8B-B14F-4D97-AF65-F5344CB8AC3E}">
        <p14:creationId xmlns:p14="http://schemas.microsoft.com/office/powerpoint/2010/main" val="337027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Introduction: Sparta Science</a:t>
            </a:r>
            <a:r>
              <a:rPr lang="en-US" b="1" baseline="30000" dirty="0">
                <a:solidFill>
                  <a:schemeClr val="accent4">
                    <a:lumMod val="50000"/>
                  </a:schemeClr>
                </a:solidFill>
              </a:rPr>
              <a:t>1</a:t>
            </a:r>
          </a:p>
        </p:txBody>
      </p:sp>
      <p:sp>
        <p:nvSpPr>
          <p:cNvPr id="3" name="Content Placeholder 2">
            <a:extLst>
              <a:ext uri="{FF2B5EF4-FFF2-40B4-BE49-F238E27FC236}">
                <a16:creationId xmlns:a16="http://schemas.microsoft.com/office/drawing/2014/main" id="{21D7D73A-38F3-4CA7-B657-E3B10DCCC960}"/>
              </a:ext>
            </a:extLst>
          </p:cNvPr>
          <p:cNvSpPr>
            <a:spLocks noGrp="1"/>
          </p:cNvSpPr>
          <p:nvPr>
            <p:ph idx="1"/>
          </p:nvPr>
        </p:nvSpPr>
        <p:spPr>
          <a:xfrm>
            <a:off x="1097280" y="2172923"/>
            <a:ext cx="5303520" cy="3593271"/>
          </a:xfrm>
        </p:spPr>
        <p:txBody>
          <a:bodyPr vert="horz" lIns="0" tIns="45720" rIns="0" bIns="45720" rtlCol="0" anchor="t">
            <a:normAutofit fontScale="92500"/>
          </a:bodyPr>
          <a:lstStyle/>
          <a:p>
            <a:pPr lvl="1">
              <a:lnSpc>
                <a:spcPct val="100000"/>
              </a:lnSpc>
              <a:buFont typeface="Arial" panose="020B0604020202020204" pitchFamily="34" charset="0"/>
              <a:buChar char="•"/>
            </a:pPr>
            <a:r>
              <a:rPr lang="en-US" sz="2400" dirty="0">
                <a:solidFill>
                  <a:schemeClr val="tx2"/>
                </a:solidFill>
                <a:cs typeface="Calibri" panose="020F0502020204030204"/>
              </a:rPr>
              <a:t>Founded in 2009 by Dr. Phil Wagner</a:t>
            </a:r>
            <a:endParaRPr lang="en-US" sz="2400" dirty="0">
              <a:solidFill>
                <a:schemeClr val="tx2"/>
              </a:solidFill>
            </a:endParaRPr>
          </a:p>
          <a:p>
            <a:pPr lvl="1">
              <a:lnSpc>
                <a:spcPct val="100000"/>
              </a:lnSpc>
              <a:buFont typeface="Arial" panose="020B0604020202020204" pitchFamily="34" charset="0"/>
              <a:buChar char="•"/>
            </a:pPr>
            <a:r>
              <a:rPr lang="en-US" sz="2400" dirty="0">
                <a:solidFill>
                  <a:schemeClr val="tx2"/>
                </a:solidFill>
              </a:rPr>
              <a:t>Reduce injury risk and improve movement efficiency</a:t>
            </a:r>
          </a:p>
          <a:p>
            <a:pPr lvl="1">
              <a:lnSpc>
                <a:spcPct val="100000"/>
              </a:lnSpc>
              <a:buFont typeface="Arial" panose="020B0604020202020204" pitchFamily="34" charset="0"/>
              <a:buChar char="•"/>
            </a:pPr>
            <a:r>
              <a:rPr lang="en-US" sz="2400" dirty="0">
                <a:solidFill>
                  <a:schemeClr val="tx2"/>
                </a:solidFill>
              </a:rPr>
              <a:t>“Force plate machine learning”</a:t>
            </a:r>
          </a:p>
          <a:p>
            <a:pPr lvl="1">
              <a:lnSpc>
                <a:spcPct val="100000"/>
              </a:lnSpc>
              <a:buFont typeface="Arial" panose="020B0604020202020204" pitchFamily="34" charset="0"/>
              <a:buChar char="•"/>
            </a:pPr>
            <a:r>
              <a:rPr lang="en-US" sz="2400" dirty="0">
                <a:solidFill>
                  <a:schemeClr val="tx2"/>
                </a:solidFill>
              </a:rPr>
              <a:t>Force plate technology + Sparta database: </a:t>
            </a:r>
          </a:p>
          <a:p>
            <a:pPr lvl="2">
              <a:lnSpc>
                <a:spcPct val="100000"/>
              </a:lnSpc>
              <a:buFont typeface="Courier New" panose="02070309020205020404" pitchFamily="49" charset="0"/>
              <a:buChar char="o"/>
            </a:pPr>
            <a:r>
              <a:rPr lang="en-US" sz="1800" dirty="0">
                <a:solidFill>
                  <a:schemeClr val="tx2"/>
                </a:solidFill>
              </a:rPr>
              <a:t>Measure </a:t>
            </a:r>
            <a:r>
              <a:rPr lang="en-US" sz="1800" b="1" dirty="0">
                <a:solidFill>
                  <a:schemeClr val="tx2"/>
                </a:solidFill>
              </a:rPr>
              <a:t>Ground Reaction Forces</a:t>
            </a:r>
            <a:r>
              <a:rPr lang="en-US" sz="1800" dirty="0">
                <a:solidFill>
                  <a:schemeClr val="tx2"/>
                </a:solidFill>
              </a:rPr>
              <a:t> (GRF) generated as individual stands or moves across plate</a:t>
            </a:r>
          </a:p>
          <a:p>
            <a:pPr lvl="2">
              <a:lnSpc>
                <a:spcPct val="100000"/>
              </a:lnSpc>
              <a:buFont typeface="Courier New" panose="02070309020205020404" pitchFamily="49" charset="0"/>
              <a:buChar char="o"/>
            </a:pPr>
            <a:r>
              <a:rPr lang="en-US" sz="1800" dirty="0">
                <a:solidFill>
                  <a:schemeClr val="tx2"/>
                </a:solidFill>
              </a:rPr>
              <a:t>Database containing 1,500,000+ assessments</a:t>
            </a:r>
          </a:p>
          <a:p>
            <a:pPr lvl="1">
              <a:lnSpc>
                <a:spcPct val="100000"/>
              </a:lnSpc>
              <a:buFont typeface="Arial" panose="020B0604020202020204" pitchFamily="34" charset="0"/>
              <a:buChar char="•"/>
            </a:pPr>
            <a:r>
              <a:rPr lang="en-US" sz="2400" dirty="0">
                <a:solidFill>
                  <a:schemeClr val="tx2"/>
                </a:solidFill>
              </a:rPr>
              <a:t>Balance scan, </a:t>
            </a:r>
            <a:r>
              <a:rPr lang="en-US" sz="2400" b="1" dirty="0">
                <a:solidFill>
                  <a:schemeClr val="tx2"/>
                </a:solidFill>
              </a:rPr>
              <a:t>Jump scan</a:t>
            </a:r>
            <a:r>
              <a:rPr lang="en-US" sz="2400" dirty="0">
                <a:solidFill>
                  <a:schemeClr val="tx2"/>
                </a:solidFill>
              </a:rPr>
              <a:t>, Plank scan</a:t>
            </a:r>
          </a:p>
          <a:p>
            <a:pPr lvl="1">
              <a:buFont typeface="Arial" panose="020B0604020202020204" pitchFamily="34" charset="0"/>
              <a:buChar char="•"/>
            </a:pPr>
            <a:endParaRPr lang="en-US" dirty="0">
              <a:cs typeface="Calibri" panose="020F0502020204030204"/>
            </a:endParaRPr>
          </a:p>
          <a:p>
            <a:pPr marL="201168" lvl="1" indent="0">
              <a:buNone/>
            </a:pPr>
            <a:endParaRPr lang="en-US" dirty="0">
              <a:cs typeface="Calibri" panose="020F0502020204030204"/>
            </a:endParaRPr>
          </a:p>
        </p:txBody>
      </p:sp>
      <p:sp>
        <p:nvSpPr>
          <p:cNvPr id="5" name="Rectangle 4">
            <a:extLst>
              <a:ext uri="{FF2B5EF4-FFF2-40B4-BE49-F238E27FC236}">
                <a16:creationId xmlns:a16="http://schemas.microsoft.com/office/drawing/2014/main" id="{48659443-A000-1F41-A779-822F2FF63114}"/>
              </a:ext>
            </a:extLst>
          </p:cNvPr>
          <p:cNvSpPr/>
          <p:nvPr/>
        </p:nvSpPr>
        <p:spPr>
          <a:xfrm>
            <a:off x="0" y="6432897"/>
            <a:ext cx="2397211" cy="276999"/>
          </a:xfrm>
          <a:prstGeom prst="rect">
            <a:avLst/>
          </a:prstGeom>
        </p:spPr>
        <p:txBody>
          <a:bodyPr wrap="square">
            <a:spAutoFit/>
          </a:bodyPr>
          <a:lstStyle/>
          <a:p>
            <a:r>
              <a:rPr lang="en-US" sz="1200" baseline="30000" dirty="0"/>
              <a:t>1</a:t>
            </a:r>
            <a:r>
              <a:rPr lang="en-US" sz="1200" dirty="0"/>
              <a:t> https://</a:t>
            </a:r>
            <a:r>
              <a:rPr lang="en-US" sz="1200" dirty="0" err="1"/>
              <a:t>spartascience.com</a:t>
            </a:r>
            <a:r>
              <a:rPr lang="en-US" sz="1200" dirty="0"/>
              <a:t>/about</a:t>
            </a:r>
          </a:p>
        </p:txBody>
      </p:sp>
      <p:pic>
        <p:nvPicPr>
          <p:cNvPr id="3076" name="Picture 4">
            <a:extLst>
              <a:ext uri="{FF2B5EF4-FFF2-40B4-BE49-F238E27FC236}">
                <a16:creationId xmlns:a16="http://schemas.microsoft.com/office/drawing/2014/main" id="{FD29B6B0-9CAE-C44B-A99D-C5D27FE14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486" y="2597328"/>
            <a:ext cx="2957056" cy="166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37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normAutofit/>
          </a:bodyPr>
          <a:lstStyle/>
          <a:p>
            <a:r>
              <a:rPr lang="en-US" sz="4400" b="1" dirty="0">
                <a:solidFill>
                  <a:schemeClr val="accent4">
                    <a:lumMod val="50000"/>
                  </a:schemeClr>
                </a:solidFill>
              </a:rPr>
              <a:t>Movement </a:t>
            </a:r>
            <a:r>
              <a:rPr lang="en-US" sz="4400" b="1" dirty="0" err="1">
                <a:solidFill>
                  <a:schemeClr val="accent4">
                    <a:lumMod val="50000"/>
                  </a:schemeClr>
                </a:solidFill>
              </a:rPr>
              <a:t>Signature</a:t>
            </a:r>
            <a:r>
              <a:rPr lang="en-US" sz="4400" b="1" baseline="30000" dirty="0" err="1">
                <a:solidFill>
                  <a:schemeClr val="accent4">
                    <a:lumMod val="50000"/>
                  </a:schemeClr>
                </a:solidFill>
              </a:rPr>
              <a:t>TM</a:t>
            </a:r>
            <a:r>
              <a:rPr lang="en-US" sz="4400" b="1" dirty="0">
                <a:solidFill>
                  <a:schemeClr val="accent4">
                    <a:lumMod val="50000"/>
                  </a:schemeClr>
                </a:solidFill>
              </a:rPr>
              <a:t> + Injury Risk Score</a:t>
            </a:r>
            <a:endParaRPr lang="en-US" sz="4400" b="1" baseline="30000" dirty="0">
              <a:solidFill>
                <a:schemeClr val="accent4">
                  <a:lumMod val="50000"/>
                </a:schemeClr>
              </a:solidFill>
            </a:endParaRPr>
          </a:p>
        </p:txBody>
      </p:sp>
      <p:sp>
        <p:nvSpPr>
          <p:cNvPr id="5" name="Rectangle 4">
            <a:extLst>
              <a:ext uri="{FF2B5EF4-FFF2-40B4-BE49-F238E27FC236}">
                <a16:creationId xmlns:a16="http://schemas.microsoft.com/office/drawing/2014/main" id="{48659443-A000-1F41-A779-822F2FF63114}"/>
              </a:ext>
            </a:extLst>
          </p:cNvPr>
          <p:cNvSpPr/>
          <p:nvPr/>
        </p:nvSpPr>
        <p:spPr>
          <a:xfrm>
            <a:off x="0" y="6447442"/>
            <a:ext cx="9359153" cy="276999"/>
          </a:xfrm>
          <a:prstGeom prst="rect">
            <a:avLst/>
          </a:prstGeom>
        </p:spPr>
        <p:txBody>
          <a:bodyPr wrap="square">
            <a:spAutoFit/>
          </a:bodyPr>
          <a:lstStyle/>
          <a:p>
            <a:r>
              <a:rPr lang="en-US" sz="1200" baseline="30000" dirty="0"/>
              <a:t>2</a:t>
            </a:r>
            <a:r>
              <a:rPr lang="en-US" sz="1200" dirty="0"/>
              <a:t> https://</a:t>
            </a:r>
            <a:r>
              <a:rPr lang="en-US" sz="1200" dirty="0" err="1"/>
              <a:t>success.spartascience.com</a:t>
            </a:r>
            <a:r>
              <a:rPr lang="en-US" sz="1200" dirty="0"/>
              <a:t>/</a:t>
            </a:r>
            <a:r>
              <a:rPr lang="en-US" sz="1200" dirty="0" err="1"/>
              <a:t>hc</a:t>
            </a:r>
            <a:r>
              <a:rPr lang="en-US" sz="1200" dirty="0"/>
              <a:t>/</a:t>
            </a:r>
            <a:r>
              <a:rPr lang="en-US" sz="1200" dirty="0" err="1"/>
              <a:t>en</a:t>
            </a:r>
            <a:r>
              <a:rPr lang="en-US" sz="1200" dirty="0"/>
              <a:t>-us/articles/360044860713-Load-Explode-and-Drive </a:t>
            </a:r>
          </a:p>
        </p:txBody>
      </p:sp>
      <p:sp>
        <p:nvSpPr>
          <p:cNvPr id="9" name="Content Placeholder 8">
            <a:extLst>
              <a:ext uri="{FF2B5EF4-FFF2-40B4-BE49-F238E27FC236}">
                <a16:creationId xmlns:a16="http://schemas.microsoft.com/office/drawing/2014/main" id="{FB887A56-15D1-E44F-86E8-08A5C50F902B}"/>
              </a:ext>
            </a:extLst>
          </p:cNvPr>
          <p:cNvSpPr>
            <a:spLocks noGrp="1"/>
          </p:cNvSpPr>
          <p:nvPr>
            <p:ph idx="1"/>
          </p:nvPr>
        </p:nvSpPr>
        <p:spPr>
          <a:xfrm>
            <a:off x="1097280" y="2015479"/>
            <a:ext cx="6611285" cy="2460556"/>
          </a:xfrm>
        </p:spPr>
        <p:txBody>
          <a:bodyPr>
            <a:normAutofit lnSpcReduction="10000"/>
          </a:bodyPr>
          <a:lstStyle/>
          <a:p>
            <a:pPr marL="0" indent="0">
              <a:buNone/>
            </a:pPr>
            <a:r>
              <a:rPr lang="en-US" dirty="0">
                <a:solidFill>
                  <a:schemeClr val="tx2"/>
                </a:solidFill>
              </a:rPr>
              <a:t>Measures phases of movement – “how an individual moves”</a:t>
            </a:r>
            <a:r>
              <a:rPr lang="en-US" baseline="30000" dirty="0">
                <a:solidFill>
                  <a:schemeClr val="tx2"/>
                </a:solidFill>
              </a:rPr>
              <a:t>2</a:t>
            </a:r>
          </a:p>
          <a:p>
            <a:pPr marL="0" indent="0">
              <a:buNone/>
            </a:pPr>
            <a:r>
              <a:rPr lang="en-US" b="1" dirty="0">
                <a:solidFill>
                  <a:schemeClr val="tx2"/>
                </a:solidFill>
              </a:rPr>
              <a:t>Load:</a:t>
            </a:r>
            <a:r>
              <a:rPr lang="en-US" dirty="0">
                <a:solidFill>
                  <a:schemeClr val="tx2"/>
                </a:solidFill>
              </a:rPr>
              <a:t> how much and how quickly force is </a:t>
            </a:r>
            <a:r>
              <a:rPr lang="en-US" i="1" dirty="0">
                <a:solidFill>
                  <a:schemeClr val="tx2"/>
                </a:solidFill>
              </a:rPr>
              <a:t>created,         </a:t>
            </a:r>
            <a:r>
              <a:rPr lang="en-US" dirty="0">
                <a:solidFill>
                  <a:schemeClr val="tx2"/>
                </a:solidFill>
              </a:rPr>
              <a:t>measured during downward phase of jump</a:t>
            </a:r>
          </a:p>
          <a:p>
            <a:pPr marL="0" indent="0">
              <a:buNone/>
            </a:pPr>
            <a:r>
              <a:rPr lang="en-US" b="1" dirty="0">
                <a:solidFill>
                  <a:schemeClr val="tx2"/>
                </a:solidFill>
              </a:rPr>
              <a:t>Explode: </a:t>
            </a:r>
            <a:r>
              <a:rPr lang="en-US" dirty="0">
                <a:solidFill>
                  <a:schemeClr val="tx2"/>
                </a:solidFill>
              </a:rPr>
              <a:t>how much and how efficiently force is </a:t>
            </a:r>
            <a:r>
              <a:rPr lang="en-US" i="1" dirty="0">
                <a:solidFill>
                  <a:schemeClr val="tx2"/>
                </a:solidFill>
              </a:rPr>
              <a:t>transferred, </a:t>
            </a:r>
            <a:r>
              <a:rPr lang="en-US" dirty="0">
                <a:solidFill>
                  <a:schemeClr val="tx2"/>
                </a:solidFill>
              </a:rPr>
              <a:t>measured through transitional phase of jump</a:t>
            </a:r>
          </a:p>
          <a:p>
            <a:pPr marL="0" indent="0">
              <a:buNone/>
            </a:pPr>
            <a:r>
              <a:rPr lang="en-US" b="1" dirty="0">
                <a:solidFill>
                  <a:schemeClr val="tx2"/>
                </a:solidFill>
              </a:rPr>
              <a:t>Drive: </a:t>
            </a:r>
            <a:r>
              <a:rPr lang="en-US" dirty="0">
                <a:solidFill>
                  <a:schemeClr val="tx2"/>
                </a:solidFill>
              </a:rPr>
              <a:t>how much and how long force is </a:t>
            </a:r>
            <a:r>
              <a:rPr lang="en-US" i="1" dirty="0">
                <a:solidFill>
                  <a:schemeClr val="tx2"/>
                </a:solidFill>
              </a:rPr>
              <a:t>applied,            </a:t>
            </a:r>
            <a:r>
              <a:rPr lang="en-US" dirty="0">
                <a:solidFill>
                  <a:schemeClr val="tx2"/>
                </a:solidFill>
              </a:rPr>
              <a:t>measured during upward phase of jump</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p:txBody>
      </p:sp>
      <p:pic>
        <p:nvPicPr>
          <p:cNvPr id="13" name="Picture 2" descr="Top 30 Cmj Jump GIFs | Find the best GIF on Gfycat">
            <a:extLst>
              <a:ext uri="{FF2B5EF4-FFF2-40B4-BE49-F238E27FC236}">
                <a16:creationId xmlns:a16="http://schemas.microsoft.com/office/drawing/2014/main" id="{D95861CA-CD10-9440-8F6D-E1A346016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764" y="2458370"/>
            <a:ext cx="3682717" cy="21175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435AFBB-917E-3641-A1BD-CEDC10DF6F74}"/>
              </a:ext>
            </a:extLst>
          </p:cNvPr>
          <p:cNvSpPr/>
          <p:nvPr/>
        </p:nvSpPr>
        <p:spPr>
          <a:xfrm>
            <a:off x="8478549" y="4610257"/>
            <a:ext cx="2794932" cy="261610"/>
          </a:xfrm>
          <a:prstGeom prst="rect">
            <a:avLst/>
          </a:prstGeom>
        </p:spPr>
        <p:txBody>
          <a:bodyPr wrap="square">
            <a:spAutoFit/>
          </a:bodyPr>
          <a:lstStyle/>
          <a:p>
            <a:pPr algn="r"/>
            <a:r>
              <a:rPr lang="en-US" sz="1050" dirty="0"/>
              <a:t>https://</a:t>
            </a:r>
            <a:r>
              <a:rPr lang="en-US" sz="1050" dirty="0" err="1"/>
              <a:t>gfycat.com</a:t>
            </a:r>
            <a:r>
              <a:rPr lang="en-US" sz="1050" dirty="0"/>
              <a:t>/discover</a:t>
            </a:r>
          </a:p>
        </p:txBody>
      </p:sp>
      <p:sp>
        <p:nvSpPr>
          <p:cNvPr id="15" name="Content Placeholder 8">
            <a:extLst>
              <a:ext uri="{FF2B5EF4-FFF2-40B4-BE49-F238E27FC236}">
                <a16:creationId xmlns:a16="http://schemas.microsoft.com/office/drawing/2014/main" id="{7E65AA8A-B846-3348-985E-FFC101893C69}"/>
              </a:ext>
            </a:extLst>
          </p:cNvPr>
          <p:cNvSpPr txBox="1">
            <a:spLocks/>
          </p:cNvSpPr>
          <p:nvPr/>
        </p:nvSpPr>
        <p:spPr>
          <a:xfrm>
            <a:off x="1097280" y="4399630"/>
            <a:ext cx="10058400" cy="4284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chemeClr val="tx2"/>
                </a:solidFill>
              </a:rPr>
              <a:t>Expressed as t-score</a:t>
            </a:r>
          </a:p>
        </p:txBody>
      </p:sp>
      <p:sp>
        <p:nvSpPr>
          <p:cNvPr id="16" name="Content Placeholder 8">
            <a:extLst>
              <a:ext uri="{FF2B5EF4-FFF2-40B4-BE49-F238E27FC236}">
                <a16:creationId xmlns:a16="http://schemas.microsoft.com/office/drawing/2014/main" id="{DE8A54FA-B584-8C43-855F-7892357EB6A9}"/>
              </a:ext>
            </a:extLst>
          </p:cNvPr>
          <p:cNvSpPr txBox="1">
            <a:spLocks/>
          </p:cNvSpPr>
          <p:nvPr/>
        </p:nvSpPr>
        <p:spPr>
          <a:xfrm>
            <a:off x="1097280" y="5211513"/>
            <a:ext cx="5191485" cy="428461"/>
          </a:xfrm>
          <a:prstGeom prst="rect">
            <a:avLst/>
          </a:prstGeom>
          <a:ln>
            <a:solidFill>
              <a:schemeClr val="accent4">
                <a:lumMod val="75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b="1" dirty="0">
                <a:solidFill>
                  <a:schemeClr val="tx2"/>
                </a:solidFill>
              </a:rPr>
              <a:t>Injury Risk Score: </a:t>
            </a:r>
            <a:r>
              <a:rPr lang="en-US" dirty="0">
                <a:solidFill>
                  <a:schemeClr val="tx2"/>
                </a:solidFill>
              </a:rPr>
              <a:t>range 0(low risk) – 5(high risk)</a:t>
            </a:r>
          </a:p>
        </p:txBody>
      </p:sp>
    </p:spTree>
    <p:extLst>
      <p:ext uri="{BB962C8B-B14F-4D97-AF65-F5344CB8AC3E}">
        <p14:creationId xmlns:p14="http://schemas.microsoft.com/office/powerpoint/2010/main" val="37029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Men’s Varsity Lacrosse</a:t>
            </a:r>
          </a:p>
        </p:txBody>
      </p:sp>
      <p:pic>
        <p:nvPicPr>
          <p:cNvPr id="6" name="Picture 5" descr="Table&#10;&#10;Description automatically generated">
            <a:extLst>
              <a:ext uri="{FF2B5EF4-FFF2-40B4-BE49-F238E27FC236}">
                <a16:creationId xmlns:a16="http://schemas.microsoft.com/office/drawing/2014/main" id="{D53C0520-F7D9-2A44-9B35-49A2447E1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141" y="1791940"/>
            <a:ext cx="2881813" cy="4439156"/>
          </a:xfrm>
          <a:prstGeom prst="rect">
            <a:avLst/>
          </a:prstGeom>
        </p:spPr>
      </p:pic>
      <p:sp>
        <p:nvSpPr>
          <p:cNvPr id="7" name="Rectangle 6">
            <a:extLst>
              <a:ext uri="{FF2B5EF4-FFF2-40B4-BE49-F238E27FC236}">
                <a16:creationId xmlns:a16="http://schemas.microsoft.com/office/drawing/2014/main" id="{3EE7285C-3C4B-A34E-BC6D-D27F5AA35C36}"/>
              </a:ext>
            </a:extLst>
          </p:cNvPr>
          <p:cNvSpPr/>
          <p:nvPr/>
        </p:nvSpPr>
        <p:spPr>
          <a:xfrm>
            <a:off x="2416220" y="2826616"/>
            <a:ext cx="2881813" cy="369432"/>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ble&#10;&#10;Description automatically generated">
            <a:extLst>
              <a:ext uri="{FF2B5EF4-FFF2-40B4-BE49-F238E27FC236}">
                <a16:creationId xmlns:a16="http://schemas.microsoft.com/office/drawing/2014/main" id="{4831569F-EB5F-BB4F-801C-0171AE713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156" y="2555382"/>
            <a:ext cx="2594248" cy="2758441"/>
          </a:xfrm>
          <a:prstGeom prst="rect">
            <a:avLst/>
          </a:prstGeom>
        </p:spPr>
      </p:pic>
      <p:sp>
        <p:nvSpPr>
          <p:cNvPr id="10" name="TextBox 9">
            <a:extLst>
              <a:ext uri="{FF2B5EF4-FFF2-40B4-BE49-F238E27FC236}">
                <a16:creationId xmlns:a16="http://schemas.microsoft.com/office/drawing/2014/main" id="{39DC223D-86BC-7C44-9817-A7E49B6DDC63}"/>
              </a:ext>
            </a:extLst>
          </p:cNvPr>
          <p:cNvSpPr txBox="1"/>
          <p:nvPr/>
        </p:nvSpPr>
        <p:spPr>
          <a:xfrm>
            <a:off x="6411235" y="2186050"/>
            <a:ext cx="2594248" cy="369332"/>
          </a:xfrm>
          <a:prstGeom prst="rect">
            <a:avLst/>
          </a:prstGeom>
          <a:noFill/>
        </p:spPr>
        <p:txBody>
          <a:bodyPr wrap="square" rtlCol="0">
            <a:spAutoFit/>
          </a:bodyPr>
          <a:lstStyle/>
          <a:p>
            <a:r>
              <a:rPr lang="en-US" dirty="0"/>
              <a:t>CMJ scan only-35 athletes</a:t>
            </a:r>
          </a:p>
        </p:txBody>
      </p:sp>
      <p:pic>
        <p:nvPicPr>
          <p:cNvPr id="12" name="Picture 11" descr="A picture containing table&#10;&#10;Description automatically generated">
            <a:extLst>
              <a:ext uri="{FF2B5EF4-FFF2-40B4-BE49-F238E27FC236}">
                <a16:creationId xmlns:a16="http://schemas.microsoft.com/office/drawing/2014/main" id="{DA8AD3D7-57FF-7546-8143-A35F3B1F1A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156" y="5313823"/>
            <a:ext cx="2618406" cy="721740"/>
          </a:xfrm>
          <a:prstGeom prst="rect">
            <a:avLst/>
          </a:prstGeom>
        </p:spPr>
      </p:pic>
    </p:spTree>
    <p:extLst>
      <p:ext uri="{BB962C8B-B14F-4D97-AF65-F5344CB8AC3E}">
        <p14:creationId xmlns:p14="http://schemas.microsoft.com/office/powerpoint/2010/main" val="198731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254BEDD1-D0EB-6E47-BFC1-33FA9782D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978" y="2058911"/>
            <a:ext cx="4722700" cy="3419403"/>
          </a:xfrm>
          <a:prstGeom prst="rect">
            <a:avLst/>
          </a:prstGeom>
        </p:spPr>
      </p:pic>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Injury Risk Score</a:t>
            </a:r>
          </a:p>
        </p:txBody>
      </p:sp>
      <p:pic>
        <p:nvPicPr>
          <p:cNvPr id="9" name="Picture 8" descr="Chart, bar chart&#10;&#10;Description automatically generated">
            <a:extLst>
              <a:ext uri="{FF2B5EF4-FFF2-40B4-BE49-F238E27FC236}">
                <a16:creationId xmlns:a16="http://schemas.microsoft.com/office/drawing/2014/main" id="{898CF7CF-219A-844C-B7D5-F155F8F32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874" y="2095674"/>
            <a:ext cx="3942244" cy="2804395"/>
          </a:xfrm>
          <a:prstGeom prst="rect">
            <a:avLst/>
          </a:prstGeom>
        </p:spPr>
      </p:pic>
      <p:pic>
        <p:nvPicPr>
          <p:cNvPr id="11" name="Picture 10" descr="Table&#10;&#10;Description automatically generated">
            <a:extLst>
              <a:ext uri="{FF2B5EF4-FFF2-40B4-BE49-F238E27FC236}">
                <a16:creationId xmlns:a16="http://schemas.microsoft.com/office/drawing/2014/main" id="{4EBFF158-45E9-C645-9D14-B5311FC917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974" y="2237196"/>
            <a:ext cx="1507470" cy="2383607"/>
          </a:xfrm>
          <a:prstGeom prst="rect">
            <a:avLst/>
          </a:prstGeom>
        </p:spPr>
      </p:pic>
      <p:sp>
        <p:nvSpPr>
          <p:cNvPr id="12" name="Rectangle 11">
            <a:extLst>
              <a:ext uri="{FF2B5EF4-FFF2-40B4-BE49-F238E27FC236}">
                <a16:creationId xmlns:a16="http://schemas.microsoft.com/office/drawing/2014/main" id="{A4EA8DA7-DAFC-5745-9D5E-D1A837638CFA}"/>
              </a:ext>
            </a:extLst>
          </p:cNvPr>
          <p:cNvSpPr/>
          <p:nvPr/>
        </p:nvSpPr>
        <p:spPr>
          <a:xfrm>
            <a:off x="603171" y="3128440"/>
            <a:ext cx="1494981" cy="369432"/>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6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1312-4554-E94D-AFD8-3D148066B5B9}"/>
              </a:ext>
            </a:extLst>
          </p:cNvPr>
          <p:cNvSpPr>
            <a:spLocks noGrp="1"/>
          </p:cNvSpPr>
          <p:nvPr>
            <p:ph type="title"/>
          </p:nvPr>
        </p:nvSpPr>
        <p:spPr/>
        <p:txBody>
          <a:bodyPr/>
          <a:lstStyle/>
          <a:p>
            <a:r>
              <a:rPr lang="en-US" b="1" dirty="0">
                <a:solidFill>
                  <a:schemeClr val="accent4">
                    <a:lumMod val="50000"/>
                  </a:schemeClr>
                </a:solidFill>
              </a:rPr>
              <a:t>Jump Height, Injury Risk Score</a:t>
            </a:r>
          </a:p>
        </p:txBody>
      </p:sp>
      <p:pic>
        <p:nvPicPr>
          <p:cNvPr id="4" name="Content Placeholder 3" descr="Chart, box and whisker chart&#10;&#10;Description automatically generated">
            <a:extLst>
              <a:ext uri="{FF2B5EF4-FFF2-40B4-BE49-F238E27FC236}">
                <a16:creationId xmlns:a16="http://schemas.microsoft.com/office/drawing/2014/main" id="{40A4A361-7840-E14B-80EB-EDDE4A6022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2228" y="2052761"/>
            <a:ext cx="5428504" cy="3836567"/>
          </a:xfrm>
          <a:prstGeom prst="rect">
            <a:avLst/>
          </a:prstGeom>
        </p:spPr>
      </p:pic>
    </p:spTree>
    <p:extLst>
      <p:ext uri="{BB962C8B-B14F-4D97-AF65-F5344CB8AC3E}">
        <p14:creationId xmlns:p14="http://schemas.microsoft.com/office/powerpoint/2010/main" val="312324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LOAD, EXPLODE, DRIVE</a:t>
            </a:r>
          </a:p>
        </p:txBody>
      </p:sp>
      <p:pic>
        <p:nvPicPr>
          <p:cNvPr id="9" name="Picture 8" descr="Chart, scatter chart&#10;&#10;Description automatically generated">
            <a:extLst>
              <a:ext uri="{FF2B5EF4-FFF2-40B4-BE49-F238E27FC236}">
                <a16:creationId xmlns:a16="http://schemas.microsoft.com/office/drawing/2014/main" id="{277564DF-8FB4-8E4C-AA88-FDB27A629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285" y="2056742"/>
            <a:ext cx="5305130" cy="3774221"/>
          </a:xfrm>
          <a:prstGeom prst="rect">
            <a:avLst/>
          </a:prstGeom>
        </p:spPr>
      </p:pic>
      <p:pic>
        <p:nvPicPr>
          <p:cNvPr id="11" name="Picture 10" descr="A picture containing table&#10;&#10;Description automatically generated">
            <a:extLst>
              <a:ext uri="{FF2B5EF4-FFF2-40B4-BE49-F238E27FC236}">
                <a16:creationId xmlns:a16="http://schemas.microsoft.com/office/drawing/2014/main" id="{FF95E6CB-B2C1-2F48-93D8-ADFE3DE0C7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767" y="2056742"/>
            <a:ext cx="4979404" cy="3564965"/>
          </a:xfrm>
          <a:prstGeom prst="rect">
            <a:avLst/>
          </a:prstGeom>
        </p:spPr>
      </p:pic>
    </p:spTree>
    <p:extLst>
      <p:ext uri="{BB962C8B-B14F-4D97-AF65-F5344CB8AC3E}">
        <p14:creationId xmlns:p14="http://schemas.microsoft.com/office/powerpoint/2010/main" val="392164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A1D6-7CCF-4DF5-8DD3-C768426DD1C4}"/>
              </a:ext>
            </a:extLst>
          </p:cNvPr>
          <p:cNvSpPr>
            <a:spLocks noGrp="1"/>
          </p:cNvSpPr>
          <p:nvPr>
            <p:ph type="title"/>
          </p:nvPr>
        </p:nvSpPr>
        <p:spPr/>
        <p:txBody>
          <a:bodyPr/>
          <a:lstStyle/>
          <a:p>
            <a:r>
              <a:rPr lang="en-US" b="1" dirty="0">
                <a:solidFill>
                  <a:schemeClr val="accent4">
                    <a:lumMod val="50000"/>
                  </a:schemeClr>
                </a:solidFill>
              </a:rPr>
              <a:t>Jump profiles</a:t>
            </a:r>
          </a:p>
        </p:txBody>
      </p:sp>
      <p:sp>
        <p:nvSpPr>
          <p:cNvPr id="3" name="Content Placeholder 2">
            <a:extLst>
              <a:ext uri="{FF2B5EF4-FFF2-40B4-BE49-F238E27FC236}">
                <a16:creationId xmlns:a16="http://schemas.microsoft.com/office/drawing/2014/main" id="{21D7D73A-38F3-4CA7-B657-E3B10DCCC960}"/>
              </a:ext>
            </a:extLst>
          </p:cNvPr>
          <p:cNvSpPr>
            <a:spLocks noGrp="1"/>
          </p:cNvSpPr>
          <p:nvPr>
            <p:ph idx="1"/>
          </p:nvPr>
        </p:nvSpPr>
        <p:spPr>
          <a:xfrm>
            <a:off x="887215" y="3212755"/>
            <a:ext cx="4641907" cy="1021101"/>
          </a:xfrm>
        </p:spPr>
        <p:txBody>
          <a:bodyPr vert="horz" lIns="0" tIns="45720" rIns="0" bIns="45720" rtlCol="0" anchor="t">
            <a:normAutofit/>
          </a:bodyPr>
          <a:lstStyle/>
          <a:p>
            <a:pPr lvl="1">
              <a:buFont typeface="Arial" panose="020B0604020202020204" pitchFamily="34" charset="0"/>
              <a:buChar char="•"/>
            </a:pPr>
            <a:r>
              <a:rPr lang="en-US" dirty="0">
                <a:solidFill>
                  <a:schemeClr val="tx2"/>
                </a:solidFill>
                <a:cs typeface="Calibri" panose="020F0502020204030204"/>
              </a:rPr>
              <a:t>LOAD, EXPLODE, DRIVE </a:t>
            </a:r>
            <a:r>
              <a:rPr lang="en-US" dirty="0" err="1">
                <a:solidFill>
                  <a:schemeClr val="tx2"/>
                </a:solidFill>
                <a:cs typeface="Calibri" panose="020F0502020204030204"/>
              </a:rPr>
              <a:t>tertiles</a:t>
            </a:r>
            <a:endParaRPr lang="en-US" dirty="0">
              <a:solidFill>
                <a:schemeClr val="tx2"/>
              </a:solidFill>
              <a:cs typeface="Calibri" panose="020F0502020204030204"/>
            </a:endParaRPr>
          </a:p>
          <a:p>
            <a:pPr lvl="1">
              <a:buFont typeface="Arial" panose="020B0604020202020204" pitchFamily="34" charset="0"/>
              <a:buChar char="•"/>
            </a:pPr>
            <a:r>
              <a:rPr lang="en-US" dirty="0">
                <a:solidFill>
                  <a:schemeClr val="tx2"/>
                </a:solidFill>
                <a:cs typeface="Calibri" panose="020F0502020204030204"/>
              </a:rPr>
              <a:t>“High” | “Medium” | “Low” on each measure</a:t>
            </a:r>
          </a:p>
        </p:txBody>
      </p:sp>
      <p:pic>
        <p:nvPicPr>
          <p:cNvPr id="4" name="Picture 3" descr="Chart, bar chart&#10;&#10;Description automatically generated">
            <a:extLst>
              <a:ext uri="{FF2B5EF4-FFF2-40B4-BE49-F238E27FC236}">
                <a16:creationId xmlns:a16="http://schemas.microsoft.com/office/drawing/2014/main" id="{8D4990DA-8008-4A47-A402-64D3D8616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011" y="2000881"/>
            <a:ext cx="5322669" cy="3819437"/>
          </a:xfrm>
          <a:prstGeom prst="rect">
            <a:avLst/>
          </a:prstGeom>
        </p:spPr>
      </p:pic>
    </p:spTree>
    <p:extLst>
      <p:ext uri="{BB962C8B-B14F-4D97-AF65-F5344CB8AC3E}">
        <p14:creationId xmlns:p14="http://schemas.microsoft.com/office/powerpoint/2010/main" val="8043595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2575</TotalTime>
  <Words>1156</Words>
  <Application>Microsoft Macintosh PowerPoint</Application>
  <PresentationFormat>Widescreen</PresentationFormat>
  <Paragraphs>92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Roboto</vt:lpstr>
      <vt:lpstr>Retrospect</vt:lpstr>
      <vt:lpstr>Exploring Countermovement Jump (CMJ) Scan Movement Signatures  in Men’s Collegiate Lacrosse Athletes</vt:lpstr>
      <vt:lpstr>Overview</vt:lpstr>
      <vt:lpstr>Introduction: Sparta Science1</vt:lpstr>
      <vt:lpstr>Movement SignatureTM + Injury Risk Score</vt:lpstr>
      <vt:lpstr>Men’s Varsity Lacrosse</vt:lpstr>
      <vt:lpstr>Injury Risk Score</vt:lpstr>
      <vt:lpstr>Jump Height, Injury Risk Score</vt:lpstr>
      <vt:lpstr>LOAD, EXPLODE, DRIVE</vt:lpstr>
      <vt:lpstr>Jump profiles</vt:lpstr>
      <vt:lpstr>LOAD|EXPLODE|DRIVE -&gt; Injury Risk Score?</vt:lpstr>
      <vt:lpstr>Conclusions &amp; 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Countermovement Jump (CMJ) Scan Movement Signatures in Men’s Collegiate Lacrosse Athletes</dc:title>
  <dc:creator>Bernadette D'Alonzo</dc:creator>
  <cp:lastModifiedBy>Bernadette D'Alonzo</cp:lastModifiedBy>
  <cp:revision>20</cp:revision>
  <dcterms:created xsi:type="dcterms:W3CDTF">2020-11-25T22:05:31Z</dcterms:created>
  <dcterms:modified xsi:type="dcterms:W3CDTF">2020-11-27T17:01:26Z</dcterms:modified>
</cp:coreProperties>
</file>