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8"/>
  </p:notesMasterIdLst>
  <p:sldIdLst>
    <p:sldId id="256" r:id="rId2"/>
    <p:sldId id="257" r:id="rId3"/>
    <p:sldId id="259" r:id="rId4"/>
    <p:sldId id="260" r:id="rId5"/>
    <p:sldId id="258" r:id="rId6"/>
    <p:sldId id="262" r:id="rId7"/>
    <p:sldId id="261" r:id="rId8"/>
    <p:sldId id="264" r:id="rId9"/>
    <p:sldId id="263" r:id="rId10"/>
    <p:sldId id="265" r:id="rId11"/>
    <p:sldId id="266" r:id="rId12"/>
    <p:sldId id="272" r:id="rId13"/>
    <p:sldId id="271" r:id="rId14"/>
    <p:sldId id="268" r:id="rId15"/>
    <p:sldId id="26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06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37727-0F20-42D4-929F-7C67AB4FD70E}"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23E02-4A62-4A2A-B06B-8BFCCF93A427}" type="slidenum">
              <a:rPr lang="en-US" smtClean="0"/>
              <a:t>‹#›</a:t>
            </a:fld>
            <a:endParaRPr lang="en-US"/>
          </a:p>
        </p:txBody>
      </p:sp>
    </p:spTree>
    <p:extLst>
      <p:ext uri="{BB962C8B-B14F-4D97-AF65-F5344CB8AC3E}">
        <p14:creationId xmlns:p14="http://schemas.microsoft.com/office/powerpoint/2010/main" val="407572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1</a:t>
            </a:fld>
            <a:endParaRPr lang="en-US"/>
          </a:p>
        </p:txBody>
      </p:sp>
    </p:spTree>
    <p:extLst>
      <p:ext uri="{BB962C8B-B14F-4D97-AF65-F5344CB8AC3E}">
        <p14:creationId xmlns:p14="http://schemas.microsoft.com/office/powerpoint/2010/main" val="3690421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save computational time the PCA was run only on the most variable genes, instead of all 13,000.</a:t>
            </a:r>
          </a:p>
          <a:p>
            <a:r>
              <a:rPr lang="en-US" sz="1200" kern="1200" dirty="0">
                <a:solidFill>
                  <a:schemeClr val="tx1"/>
                </a:solidFill>
                <a:effectLst/>
                <a:latin typeface="+mn-lt"/>
                <a:ea typeface="+mn-ea"/>
                <a:cs typeface="+mn-cs"/>
              </a:rPr>
              <a:t>These genes are identified as outliers on the mean-variability plot shown, in total there were 350 variable genes.</a:t>
            </a:r>
          </a:p>
          <a:p>
            <a:r>
              <a:rPr lang="en-US" sz="1200" kern="1200" dirty="0">
                <a:solidFill>
                  <a:schemeClr val="tx1"/>
                </a:solidFill>
                <a:effectLst/>
                <a:latin typeface="+mn-lt"/>
                <a:ea typeface="+mn-ea"/>
                <a:cs typeface="+mn-cs"/>
              </a:rPr>
              <a:t>The idea behind this is, a gene that shows a constant expression value across all cells is less interesting than a gene that shows a large amount of variability across the cells.</a:t>
            </a:r>
          </a:p>
          <a:p>
            <a:r>
              <a:rPr lang="en-US" sz="1200" kern="1200" dirty="0">
                <a:solidFill>
                  <a:schemeClr val="tx1"/>
                </a:solidFill>
                <a:effectLst/>
                <a:latin typeface="+mn-lt"/>
                <a:ea typeface="+mn-ea"/>
                <a:cs typeface="+mn-cs"/>
              </a:rPr>
              <a:t>For those 350 genes, 30 principle components were calculated.</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10</a:t>
            </a:fld>
            <a:endParaRPr lang="en-US"/>
          </a:p>
        </p:txBody>
      </p:sp>
    </p:spTree>
    <p:extLst>
      <p:ext uri="{BB962C8B-B14F-4D97-AF65-F5344CB8AC3E}">
        <p14:creationId xmlns:p14="http://schemas.microsoft.com/office/powerpoint/2010/main" val="1732934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determine the actual dimensionality of the data, I looked to plot the PCs against each other, plot the top genes for each PC, plot heatmaps, and a couple other methods, but I found them to be somewhat uninformative.</a:t>
            </a:r>
          </a:p>
          <a:p>
            <a:r>
              <a:rPr lang="en-US" sz="1200" kern="1200" dirty="0">
                <a:solidFill>
                  <a:schemeClr val="tx1"/>
                </a:solidFill>
                <a:effectLst/>
                <a:latin typeface="+mn-lt"/>
                <a:ea typeface="+mn-ea"/>
                <a:cs typeface="+mn-cs"/>
              </a:rPr>
              <a:t>The most definitive method for the PCA seems to be a jackstraw plot, which compare the p-values for each PC to a uniform distribution, shown as the dashed line. </a:t>
            </a:r>
          </a:p>
          <a:p>
            <a:r>
              <a:rPr lang="en-US" sz="1200" kern="1200" dirty="0">
                <a:solidFill>
                  <a:schemeClr val="tx1"/>
                </a:solidFill>
                <a:effectLst/>
                <a:latin typeface="+mn-lt"/>
                <a:ea typeface="+mn-ea"/>
                <a:cs typeface="+mn-cs"/>
              </a:rPr>
              <a:t>Significant PCs will display a curve above the uniform distribution. </a:t>
            </a:r>
          </a:p>
          <a:p>
            <a:r>
              <a:rPr lang="en-US" sz="1200" kern="1200" dirty="0">
                <a:solidFill>
                  <a:schemeClr val="tx1"/>
                </a:solidFill>
                <a:effectLst/>
                <a:latin typeface="+mn-lt"/>
                <a:ea typeface="+mn-ea"/>
                <a:cs typeface="+mn-cs"/>
              </a:rPr>
              <a:t>Using this 21 PCs were selected.</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11</a:t>
            </a:fld>
            <a:endParaRPr lang="en-US"/>
          </a:p>
        </p:txBody>
      </p:sp>
    </p:spTree>
    <p:extLst>
      <p:ext uri="{BB962C8B-B14F-4D97-AF65-F5344CB8AC3E}">
        <p14:creationId xmlns:p14="http://schemas.microsoft.com/office/powerpoint/2010/main" val="428078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know which PCs are significant we can begin to cluster the cells.</a:t>
            </a:r>
          </a:p>
          <a:p>
            <a:r>
              <a:rPr lang="en-US" sz="1200" kern="1200" dirty="0">
                <a:solidFill>
                  <a:schemeClr val="tx1"/>
                </a:solidFill>
                <a:effectLst/>
                <a:latin typeface="+mn-lt"/>
                <a:ea typeface="+mn-ea"/>
                <a:cs typeface="+mn-cs"/>
              </a:rPr>
              <a:t>To do this, Seurat uses a shared nearest neighbor algorithm which clusters cells within the 21 dimensional data; it does this by determining core points in the data and then building clusters around those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the significant PCs, a total of 18 clusters were found.</a:t>
            </a:r>
          </a:p>
          <a:p>
            <a:r>
              <a:rPr lang="en-US" sz="1200" kern="1200" dirty="0">
                <a:solidFill>
                  <a:schemeClr val="tx1"/>
                </a:solidFill>
                <a:effectLst/>
                <a:latin typeface="+mn-lt"/>
                <a:ea typeface="+mn-ea"/>
                <a:cs typeface="+mn-cs"/>
              </a:rPr>
              <a:t>To visualize the clusters, </a:t>
            </a:r>
            <a:r>
              <a:rPr lang="en-US" sz="1200" kern="1200" dirty="0" err="1">
                <a:solidFill>
                  <a:schemeClr val="tx1"/>
                </a:solidFill>
                <a:effectLst/>
                <a:latin typeface="+mn-lt"/>
                <a:ea typeface="+mn-ea"/>
                <a:cs typeface="+mn-cs"/>
              </a:rPr>
              <a:t>tSNE</a:t>
            </a:r>
            <a:r>
              <a:rPr lang="en-US" sz="1200" kern="1200" dirty="0">
                <a:solidFill>
                  <a:schemeClr val="tx1"/>
                </a:solidFill>
                <a:effectLst/>
                <a:latin typeface="+mn-lt"/>
                <a:ea typeface="+mn-ea"/>
                <a:cs typeface="+mn-cs"/>
              </a:rPr>
              <a:t> was used to reduce the 21 dimensions down to 2.</a:t>
            </a:r>
          </a:p>
          <a:p>
            <a:r>
              <a:rPr lang="en-US" sz="1200" kern="1200" dirty="0">
                <a:solidFill>
                  <a:schemeClr val="tx1"/>
                </a:solidFill>
                <a:effectLst/>
                <a:latin typeface="+mn-lt"/>
                <a:ea typeface="+mn-ea"/>
                <a:cs typeface="+mn-cs"/>
              </a:rPr>
              <a:t>This is actually a machine learning algorithm which embeds high dimensional data into two or three dimensions, so that it can be visualized.</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12</a:t>
            </a:fld>
            <a:endParaRPr lang="en-US"/>
          </a:p>
        </p:txBody>
      </p:sp>
    </p:spTree>
    <p:extLst>
      <p:ext uri="{BB962C8B-B14F-4D97-AF65-F5344CB8AC3E}">
        <p14:creationId xmlns:p14="http://schemas.microsoft.com/office/powerpoint/2010/main" val="172217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identify the clusters 4 known bipolar cell markers were considered.</a:t>
            </a:r>
          </a:p>
          <a:p>
            <a:r>
              <a:rPr lang="en-US" sz="1200" kern="1200" dirty="0">
                <a:solidFill>
                  <a:schemeClr val="tx1"/>
                </a:solidFill>
                <a:effectLst/>
                <a:latin typeface="+mn-lt"/>
                <a:ea typeface="+mn-ea"/>
                <a:cs typeface="+mn-cs"/>
              </a:rPr>
              <a:t>1 corresponding to rod cells, 1 for general cone cells, and 2 for ON cone cells; where off cone cells can be inferred from the general and on cone cell markers.</a:t>
            </a:r>
          </a:p>
        </p:txBody>
      </p:sp>
      <p:sp>
        <p:nvSpPr>
          <p:cNvPr id="4" name="Slide Number Placeholder 3"/>
          <p:cNvSpPr>
            <a:spLocks noGrp="1"/>
          </p:cNvSpPr>
          <p:nvPr>
            <p:ph type="sldNum" sz="quarter" idx="10"/>
          </p:nvPr>
        </p:nvSpPr>
        <p:spPr/>
        <p:txBody>
          <a:bodyPr/>
          <a:lstStyle/>
          <a:p>
            <a:fld id="{95823E02-4A62-4A2A-B06B-8BFCCF93A427}" type="slidenum">
              <a:rPr lang="en-US" smtClean="0"/>
              <a:t>13</a:t>
            </a:fld>
            <a:endParaRPr lang="en-US"/>
          </a:p>
        </p:txBody>
      </p:sp>
    </p:spTree>
    <p:extLst>
      <p:ext uri="{BB962C8B-B14F-4D97-AF65-F5344CB8AC3E}">
        <p14:creationId xmlns:p14="http://schemas.microsoft.com/office/powerpoint/2010/main" val="1321972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plotting the cells of each cluster along the x axis, against the gene expression for each cell on the y axis, where each point represents a cell and its expression value for the gene examined.</a:t>
            </a:r>
          </a:p>
          <a:p>
            <a:r>
              <a:rPr lang="en-US" dirty="0"/>
              <a:t>The ON-Cone markers showed overlap within Rod type clusters, so an overlap of significant general Cone and ON-Cone marker expression were used to determined ON-Cone BCs.</a:t>
            </a:r>
          </a:p>
        </p:txBody>
      </p:sp>
      <p:sp>
        <p:nvSpPr>
          <p:cNvPr id="4" name="Slide Number Placeholder 3"/>
          <p:cNvSpPr>
            <a:spLocks noGrp="1"/>
          </p:cNvSpPr>
          <p:nvPr>
            <p:ph type="sldNum" sz="quarter" idx="10"/>
          </p:nvPr>
        </p:nvSpPr>
        <p:spPr/>
        <p:txBody>
          <a:bodyPr/>
          <a:lstStyle/>
          <a:p>
            <a:fld id="{95823E02-4A62-4A2A-B06B-8BFCCF93A427}" type="slidenum">
              <a:rPr lang="en-US" smtClean="0"/>
              <a:t>14</a:t>
            </a:fld>
            <a:endParaRPr lang="en-US"/>
          </a:p>
        </p:txBody>
      </p:sp>
    </p:spTree>
    <p:extLst>
      <p:ext uri="{BB962C8B-B14F-4D97-AF65-F5344CB8AC3E}">
        <p14:creationId xmlns:p14="http://schemas.microsoft.com/office/powerpoint/2010/main" val="156807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information can also be displayed by applying a gradient to cells on the </a:t>
            </a:r>
            <a:r>
              <a:rPr lang="en-US" dirty="0" err="1"/>
              <a:t>tSNE</a:t>
            </a:r>
            <a:r>
              <a:rPr lang="en-US" dirty="0"/>
              <a:t> plot corresponding to the expression of the marker genes.</a:t>
            </a:r>
          </a:p>
          <a:p>
            <a:r>
              <a:rPr lang="en-US" dirty="0"/>
              <a:t>Again the overlap of Rod and ON-Cone type marker expression is clearly seen.</a:t>
            </a:r>
          </a:p>
        </p:txBody>
      </p:sp>
      <p:sp>
        <p:nvSpPr>
          <p:cNvPr id="4" name="Slide Number Placeholder 3"/>
          <p:cNvSpPr>
            <a:spLocks noGrp="1"/>
          </p:cNvSpPr>
          <p:nvPr>
            <p:ph type="sldNum" sz="quarter" idx="10"/>
          </p:nvPr>
        </p:nvSpPr>
        <p:spPr/>
        <p:txBody>
          <a:bodyPr/>
          <a:lstStyle/>
          <a:p>
            <a:fld id="{95823E02-4A62-4A2A-B06B-8BFCCF93A427}" type="slidenum">
              <a:rPr lang="en-US" smtClean="0"/>
              <a:t>15</a:t>
            </a:fld>
            <a:endParaRPr lang="en-US"/>
          </a:p>
        </p:txBody>
      </p:sp>
    </p:spTree>
    <p:extLst>
      <p:ext uri="{BB962C8B-B14F-4D97-AF65-F5344CB8AC3E}">
        <p14:creationId xmlns:p14="http://schemas.microsoft.com/office/powerpoint/2010/main" val="428829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can use this information to map cell types to the cluster identities.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were 5 unidentified clusters which may be due to noise in the data, a so far unknown bipolar cell type, or some contaminant cell populations.</a:t>
            </a:r>
          </a:p>
          <a:p>
            <a:r>
              <a:rPr lang="en-US" dirty="0"/>
              <a:t>But the cells that were successfully identified appears to include what I believe to be the 11 known bipolar cell types, with 1 rod type, 5 ON–cone  types, and 5 OFF-cone types.</a:t>
            </a:r>
          </a:p>
          <a:p>
            <a:r>
              <a:rPr lang="en-US" dirty="0"/>
              <a:t>As of now I did not have enough time to search each cell type for unique traits.</a:t>
            </a:r>
          </a:p>
        </p:txBody>
      </p:sp>
      <p:sp>
        <p:nvSpPr>
          <p:cNvPr id="4" name="Slide Number Placeholder 3"/>
          <p:cNvSpPr>
            <a:spLocks noGrp="1"/>
          </p:cNvSpPr>
          <p:nvPr>
            <p:ph type="sldNum" sz="quarter" idx="10"/>
          </p:nvPr>
        </p:nvSpPr>
        <p:spPr/>
        <p:txBody>
          <a:bodyPr/>
          <a:lstStyle/>
          <a:p>
            <a:fld id="{95823E02-4A62-4A2A-B06B-8BFCCF93A427}" type="slidenum">
              <a:rPr lang="en-US" smtClean="0"/>
              <a:t>16</a:t>
            </a:fld>
            <a:endParaRPr lang="en-US"/>
          </a:p>
        </p:txBody>
      </p:sp>
    </p:spTree>
    <p:extLst>
      <p:ext uri="{BB962C8B-B14F-4D97-AF65-F5344CB8AC3E}">
        <p14:creationId xmlns:p14="http://schemas.microsoft.com/office/powerpoint/2010/main" val="66821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this project I considered the data from several single cell sequencing runs of mouse retinal cells.</a:t>
            </a:r>
          </a:p>
          <a:p>
            <a:r>
              <a:rPr lang="en-US" sz="1200" kern="1200" dirty="0">
                <a:solidFill>
                  <a:schemeClr val="tx1"/>
                </a:solidFill>
                <a:effectLst/>
                <a:latin typeface="+mn-lt"/>
                <a:ea typeface="+mn-ea"/>
                <a:cs typeface="+mn-cs"/>
              </a:rPr>
              <a:t>Compared to traditional tissue sequencing, where you would compare multiple disease states to non-diseased tissue, single cell sequencing offers higher resolution understanding of a cell population while also presenting additional problems.</a:t>
            </a:r>
          </a:p>
          <a:p>
            <a:r>
              <a:rPr lang="en-US" sz="1200" kern="1200" dirty="0">
                <a:solidFill>
                  <a:schemeClr val="tx1"/>
                </a:solidFill>
                <a:effectLst/>
                <a:latin typeface="+mn-lt"/>
                <a:ea typeface="+mn-ea"/>
                <a:cs typeface="+mn-cs"/>
              </a:rPr>
              <a:t>The greatest of these problems being the identification of the cell types within the population.</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2</a:t>
            </a:fld>
            <a:endParaRPr lang="en-US"/>
          </a:p>
        </p:txBody>
      </p:sp>
    </p:spTree>
    <p:extLst>
      <p:ext uri="{BB962C8B-B14F-4D97-AF65-F5344CB8AC3E}">
        <p14:creationId xmlns:p14="http://schemas.microsoft.com/office/powerpoint/2010/main" val="2454256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cells considered for this project were bipolar cells, which lie between the photoreceptor and ganglion cells within the eye. </a:t>
            </a:r>
          </a:p>
          <a:p>
            <a:r>
              <a:rPr lang="en-US" sz="1200" kern="1200" dirty="0">
                <a:solidFill>
                  <a:schemeClr val="tx1"/>
                </a:solidFill>
                <a:effectLst/>
                <a:latin typeface="+mn-lt"/>
                <a:ea typeface="+mn-ea"/>
                <a:cs typeface="+mn-cs"/>
              </a:rPr>
              <a:t>There are a total of 11 known bipolar cell types, 1 rod and 10 cone types, of which the cones can be further divided into on and off cone types.</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3</a:t>
            </a:fld>
            <a:endParaRPr lang="en-US"/>
          </a:p>
        </p:txBody>
      </p:sp>
    </p:spTree>
    <p:extLst>
      <p:ext uri="{BB962C8B-B14F-4D97-AF65-F5344CB8AC3E}">
        <p14:creationId xmlns:p14="http://schemas.microsoft.com/office/powerpoint/2010/main" val="243748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that short background, the goal of this project was to identify the 11 known bipolar cell types using known biological markers, which I will go over a bit later.</a:t>
            </a:r>
          </a:p>
          <a:p>
            <a:r>
              <a:rPr lang="en-US" sz="1200" kern="1200" dirty="0">
                <a:solidFill>
                  <a:schemeClr val="tx1"/>
                </a:solidFill>
                <a:effectLst/>
                <a:latin typeface="+mn-lt"/>
                <a:ea typeface="+mn-ea"/>
                <a:cs typeface="+mn-cs"/>
              </a:rPr>
              <a:t>In addition, I also hoped to identify unique traits for the identified cell types.</a:t>
            </a:r>
          </a:p>
          <a:p>
            <a:r>
              <a:rPr lang="en-US" sz="1200" kern="1200" dirty="0">
                <a:solidFill>
                  <a:schemeClr val="tx1"/>
                </a:solidFill>
                <a:effectLst/>
                <a:latin typeface="+mn-lt"/>
                <a:ea typeface="+mn-ea"/>
                <a:cs typeface="+mn-cs"/>
              </a:rPr>
              <a:t>And finally to accomplish this using Seurat, which is an R package specialized to analyze single cell data.</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4</a:t>
            </a:fld>
            <a:endParaRPr lang="en-US"/>
          </a:p>
        </p:txBody>
      </p:sp>
    </p:spTree>
    <p:extLst>
      <p:ext uri="{BB962C8B-B14F-4D97-AF65-F5344CB8AC3E}">
        <p14:creationId xmlns:p14="http://schemas.microsoft.com/office/powerpoint/2010/main" val="135255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used the data from a paper published earlier this year in August, which sequenced about 25,000 mouse bipolar cells.</a:t>
            </a:r>
          </a:p>
          <a:p>
            <a:r>
              <a:rPr lang="en-US" sz="1200" kern="1200" dirty="0">
                <a:solidFill>
                  <a:schemeClr val="tx1"/>
                </a:solidFill>
                <a:effectLst/>
                <a:latin typeface="+mn-lt"/>
                <a:ea typeface="+mn-ea"/>
                <a:cs typeface="+mn-cs"/>
              </a:rPr>
              <a:t>The data came in the form of a gene expression matrix, where each element would correspond to a single cell and a gene</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5</a:t>
            </a:fld>
            <a:endParaRPr lang="en-US"/>
          </a:p>
        </p:txBody>
      </p:sp>
    </p:spTree>
    <p:extLst>
      <p:ext uri="{BB962C8B-B14F-4D97-AF65-F5344CB8AC3E}">
        <p14:creationId xmlns:p14="http://schemas.microsoft.com/office/powerpoint/2010/main" val="77876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you’re working with single cell data you have to keep in mind how the cells are isolated.</a:t>
            </a:r>
          </a:p>
          <a:p>
            <a:r>
              <a:rPr lang="en-US" sz="1200" kern="1200" dirty="0">
                <a:solidFill>
                  <a:schemeClr val="tx1"/>
                </a:solidFill>
                <a:effectLst/>
                <a:latin typeface="+mn-lt"/>
                <a:ea typeface="+mn-ea"/>
                <a:cs typeface="+mn-cs"/>
              </a:rPr>
              <a:t>Typically, the goal is to isolate a single cell with a single barcode, but occasionally you will have multiple cells isolated with a barcode or a barcode isolated with some other noise in the solution.</a:t>
            </a:r>
          </a:p>
          <a:p>
            <a:r>
              <a:rPr lang="en-US" sz="1200" kern="1200" dirty="0">
                <a:solidFill>
                  <a:schemeClr val="tx1"/>
                </a:solidFill>
                <a:effectLst/>
                <a:latin typeface="+mn-lt"/>
                <a:ea typeface="+mn-ea"/>
                <a:cs typeface="+mn-cs"/>
              </a:rPr>
              <a:t>Ideally we want to filter out any noise introduced by the isolation method used to prepare cells for sequencing.</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6</a:t>
            </a:fld>
            <a:endParaRPr lang="en-US"/>
          </a:p>
        </p:txBody>
      </p:sp>
    </p:spTree>
    <p:extLst>
      <p:ext uri="{BB962C8B-B14F-4D97-AF65-F5344CB8AC3E}">
        <p14:creationId xmlns:p14="http://schemas.microsoft.com/office/powerpoint/2010/main" val="329374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to find any cell doubles, I looked at three variables, the first being the number of genes expressed in an individual cell, second being the number of unique molecular identifiers per cell, and third being the percentage of mitochondrial content.</a:t>
            </a:r>
          </a:p>
          <a:p>
            <a:r>
              <a:rPr lang="en-US" sz="1200" kern="1200" dirty="0">
                <a:solidFill>
                  <a:schemeClr val="tx1"/>
                </a:solidFill>
                <a:effectLst/>
                <a:latin typeface="+mn-lt"/>
                <a:ea typeface="+mn-ea"/>
                <a:cs typeface="+mn-cs"/>
              </a:rPr>
              <a:t>These graphics show a violin plot in the background with a type of Manhattan plot shown over it, where each point represents a cell in the data.</a:t>
            </a:r>
          </a:p>
          <a:p>
            <a:r>
              <a:rPr lang="en-US" sz="1200" kern="1200" dirty="0">
                <a:solidFill>
                  <a:schemeClr val="tx1"/>
                </a:solidFill>
                <a:effectLst/>
                <a:latin typeface="+mn-lt"/>
                <a:ea typeface="+mn-ea"/>
                <a:cs typeface="+mn-cs"/>
              </a:rPr>
              <a:t>The number of genes is pretty straightforward. The unique molecular identifiers are introduced during sequencing as barcodes, so the number of unique molecular identifiers essentially shows how fragmented a cell’s </a:t>
            </a:r>
            <a:r>
              <a:rPr lang="en-US" sz="1200" kern="1200" dirty="0" err="1">
                <a:solidFill>
                  <a:schemeClr val="tx1"/>
                </a:solidFill>
                <a:effectLst/>
                <a:latin typeface="+mn-lt"/>
                <a:ea typeface="+mn-ea"/>
                <a:cs typeface="+mn-cs"/>
              </a:rPr>
              <a:t>rna</a:t>
            </a:r>
            <a:r>
              <a:rPr lang="en-US" sz="1200" kern="1200" dirty="0">
                <a:solidFill>
                  <a:schemeClr val="tx1"/>
                </a:solidFill>
                <a:effectLst/>
                <a:latin typeface="+mn-lt"/>
                <a:ea typeface="+mn-ea"/>
                <a:cs typeface="+mn-cs"/>
              </a:rPr>
              <a:t> was during the sequencing process.</a:t>
            </a:r>
          </a:p>
          <a:p>
            <a:r>
              <a:rPr lang="en-US" sz="1200" kern="1200" dirty="0">
                <a:solidFill>
                  <a:schemeClr val="tx1"/>
                </a:solidFill>
                <a:effectLst/>
                <a:latin typeface="+mn-lt"/>
                <a:ea typeface="+mn-ea"/>
                <a:cs typeface="+mn-cs"/>
              </a:rPr>
              <a:t>The mitochondrial percentage is another metric worth looking at as for every copy of the nuclear genome a cell can have 10s to 1000s of copies of the mitochondrial genome.</a:t>
            </a:r>
          </a:p>
          <a:p>
            <a:r>
              <a:rPr lang="en-US" sz="1200" kern="1200" dirty="0">
                <a:solidFill>
                  <a:schemeClr val="tx1"/>
                </a:solidFill>
                <a:effectLst/>
                <a:latin typeface="+mn-lt"/>
                <a:ea typeface="+mn-ea"/>
                <a:cs typeface="+mn-cs"/>
              </a:rPr>
              <a:t>So what that looks like in the data is: you will have, in this case, 20 genes express a high percentage of the total cellular expression, but in this data it was very low.</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7</a:t>
            </a:fld>
            <a:endParaRPr lang="en-US"/>
          </a:p>
        </p:txBody>
      </p:sp>
    </p:spTree>
    <p:extLst>
      <p:ext uri="{BB962C8B-B14F-4D97-AF65-F5344CB8AC3E}">
        <p14:creationId xmlns:p14="http://schemas.microsoft.com/office/powerpoint/2010/main" val="3307523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way to visualize this information is to plot the variables against each other, the goal of this to remove any obvious outlier cells that we may suspect to be cell doubles.</a:t>
            </a:r>
          </a:p>
          <a:p>
            <a:r>
              <a:rPr lang="en-US" sz="1200" kern="1200" dirty="0">
                <a:solidFill>
                  <a:schemeClr val="tx1"/>
                </a:solidFill>
                <a:effectLst/>
                <a:latin typeface="+mn-lt"/>
                <a:ea typeface="+mn-ea"/>
                <a:cs typeface="+mn-cs"/>
              </a:rPr>
              <a:t>There aren’t that many outliers in this cell population, but I ended up filtering out cells based on the number of genes and unique molecular identifiers.</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8</a:t>
            </a:fld>
            <a:endParaRPr lang="en-US"/>
          </a:p>
        </p:txBody>
      </p:sp>
    </p:spTree>
    <p:extLst>
      <p:ext uri="{BB962C8B-B14F-4D97-AF65-F5344CB8AC3E}">
        <p14:creationId xmlns:p14="http://schemas.microsoft.com/office/powerpoint/2010/main" val="281454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give you an idea on how the data appears after it has been cleaned, I’m showing the same plots for the now filtered data. There no longer appears to be any outliers and we can move on to a PCA analysis.</a:t>
            </a:r>
          </a:p>
          <a:p>
            <a:endParaRPr lang="en-US" dirty="0"/>
          </a:p>
        </p:txBody>
      </p:sp>
      <p:sp>
        <p:nvSpPr>
          <p:cNvPr id="4" name="Slide Number Placeholder 3"/>
          <p:cNvSpPr>
            <a:spLocks noGrp="1"/>
          </p:cNvSpPr>
          <p:nvPr>
            <p:ph type="sldNum" sz="quarter" idx="10"/>
          </p:nvPr>
        </p:nvSpPr>
        <p:spPr/>
        <p:txBody>
          <a:bodyPr/>
          <a:lstStyle/>
          <a:p>
            <a:fld id="{95823E02-4A62-4A2A-B06B-8BFCCF93A427}" type="slidenum">
              <a:rPr lang="en-US" smtClean="0"/>
              <a:t>9</a:t>
            </a:fld>
            <a:endParaRPr lang="en-US"/>
          </a:p>
        </p:txBody>
      </p:sp>
    </p:spTree>
    <p:extLst>
      <p:ext uri="{BB962C8B-B14F-4D97-AF65-F5344CB8AC3E}">
        <p14:creationId xmlns:p14="http://schemas.microsoft.com/office/powerpoint/2010/main" val="50011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6FB1E4-F1CF-4D1C-B6F7-5C750777F920}"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358814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FB1E4-F1CF-4D1C-B6F7-5C750777F920}"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51421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FB1E4-F1CF-4D1C-B6F7-5C750777F920}"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FE8774-FA13-4A6C-BC8C-F131C5F282D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2475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6FB1E4-F1CF-4D1C-B6F7-5C750777F920}"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102499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6FB1E4-F1CF-4D1C-B6F7-5C750777F920}"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FE8774-FA13-4A6C-BC8C-F131C5F282D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619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6FB1E4-F1CF-4D1C-B6F7-5C750777F920}"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13489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FB1E4-F1CF-4D1C-B6F7-5C750777F920}"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1611558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FB1E4-F1CF-4D1C-B6F7-5C750777F920}"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364353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FB1E4-F1CF-4D1C-B6F7-5C750777F920}"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64410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FB1E4-F1CF-4D1C-B6F7-5C750777F920}"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297990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6FB1E4-F1CF-4D1C-B6F7-5C750777F920}"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300824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6FB1E4-F1CF-4D1C-B6F7-5C750777F920}"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398007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6FB1E4-F1CF-4D1C-B6F7-5C750777F920}"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42683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FB1E4-F1CF-4D1C-B6F7-5C750777F920}"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391826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FB1E4-F1CF-4D1C-B6F7-5C750777F920}"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267480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FB1E4-F1CF-4D1C-B6F7-5C750777F920}"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FE8774-FA13-4A6C-BC8C-F131C5F282D9}" type="slidenum">
              <a:rPr lang="en-US" smtClean="0"/>
              <a:t>‹#›</a:t>
            </a:fld>
            <a:endParaRPr lang="en-US"/>
          </a:p>
        </p:txBody>
      </p:sp>
    </p:spTree>
    <p:extLst>
      <p:ext uri="{BB962C8B-B14F-4D97-AF65-F5344CB8AC3E}">
        <p14:creationId xmlns:p14="http://schemas.microsoft.com/office/powerpoint/2010/main" val="79056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6FB1E4-F1CF-4D1C-B6F7-5C750777F920}" type="datetimeFigureOut">
              <a:rPr lang="en-US" smtClean="0"/>
              <a:t>12/5/2017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FE8774-FA13-4A6C-BC8C-F131C5F282D9}" type="slidenum">
              <a:rPr lang="en-US" smtClean="0"/>
              <a:t>‹#›</a:t>
            </a:fld>
            <a:endParaRPr lang="en-US"/>
          </a:p>
        </p:txBody>
      </p:sp>
    </p:spTree>
    <p:extLst>
      <p:ext uri="{BB962C8B-B14F-4D97-AF65-F5344CB8AC3E}">
        <p14:creationId xmlns:p14="http://schemas.microsoft.com/office/powerpoint/2010/main" val="328425886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rtals.broadinstitute.org/single_cell/study/retinal-bipolar-neuron-drop-seq"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0539-6DF6-4F93-AF16-E3E823D2F946}"/>
              </a:ext>
            </a:extLst>
          </p:cNvPr>
          <p:cNvSpPr>
            <a:spLocks noGrp="1"/>
          </p:cNvSpPr>
          <p:nvPr>
            <p:ph type="ctrTitle"/>
          </p:nvPr>
        </p:nvSpPr>
        <p:spPr/>
        <p:txBody>
          <a:bodyPr>
            <a:normAutofit fontScale="90000"/>
          </a:bodyPr>
          <a:lstStyle/>
          <a:p>
            <a:r>
              <a:rPr lang="en-US" dirty="0"/>
              <a:t>Identification and Classification of Retinal Bipolar Single Cells</a:t>
            </a:r>
          </a:p>
        </p:txBody>
      </p:sp>
      <p:sp>
        <p:nvSpPr>
          <p:cNvPr id="3" name="Subtitle 2">
            <a:extLst>
              <a:ext uri="{FF2B5EF4-FFF2-40B4-BE49-F238E27FC236}">
                <a16:creationId xmlns:a16="http://schemas.microsoft.com/office/drawing/2014/main" id="{CC99FB43-7DA2-45E1-BAB5-4DD36609FA5F}"/>
              </a:ext>
            </a:extLst>
          </p:cNvPr>
          <p:cNvSpPr>
            <a:spLocks noGrp="1"/>
          </p:cNvSpPr>
          <p:nvPr>
            <p:ph type="subTitle" idx="1"/>
          </p:nvPr>
        </p:nvSpPr>
        <p:spPr/>
        <p:txBody>
          <a:bodyPr/>
          <a:lstStyle/>
          <a:p>
            <a:r>
              <a:rPr lang="en-US" dirty="0"/>
              <a:t>Nico Dana</a:t>
            </a:r>
          </a:p>
          <a:p>
            <a:r>
              <a:rPr lang="en-US" dirty="0"/>
              <a:t>12/5/17</a:t>
            </a:r>
          </a:p>
        </p:txBody>
      </p:sp>
    </p:spTree>
    <p:extLst>
      <p:ext uri="{BB962C8B-B14F-4D97-AF65-F5344CB8AC3E}">
        <p14:creationId xmlns:p14="http://schemas.microsoft.com/office/powerpoint/2010/main" val="354623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457C-AAAF-4018-82B1-2F3F2738FB2F}"/>
              </a:ext>
            </a:extLst>
          </p:cNvPr>
          <p:cNvSpPr>
            <a:spLocks noGrp="1"/>
          </p:cNvSpPr>
          <p:nvPr>
            <p:ph type="title"/>
          </p:nvPr>
        </p:nvSpPr>
        <p:spPr/>
        <p:txBody>
          <a:bodyPr/>
          <a:lstStyle/>
          <a:p>
            <a:r>
              <a:rPr lang="en-US" dirty="0"/>
              <a:t>Principle Component Analysis</a:t>
            </a:r>
          </a:p>
        </p:txBody>
      </p:sp>
      <p:sp>
        <p:nvSpPr>
          <p:cNvPr id="3" name="Content Placeholder 2">
            <a:extLst>
              <a:ext uri="{FF2B5EF4-FFF2-40B4-BE49-F238E27FC236}">
                <a16:creationId xmlns:a16="http://schemas.microsoft.com/office/drawing/2014/main" id="{0E71BCE0-2847-496C-BFDA-4CC6C52BA1C7}"/>
              </a:ext>
            </a:extLst>
          </p:cNvPr>
          <p:cNvSpPr>
            <a:spLocks noGrp="1"/>
          </p:cNvSpPr>
          <p:nvPr>
            <p:ph idx="1"/>
          </p:nvPr>
        </p:nvSpPr>
        <p:spPr>
          <a:xfrm>
            <a:off x="838200" y="1825625"/>
            <a:ext cx="4687133" cy="4351338"/>
          </a:xfrm>
        </p:spPr>
        <p:txBody>
          <a:bodyPr/>
          <a:lstStyle/>
          <a:p>
            <a:r>
              <a:rPr lang="en-US" dirty="0"/>
              <a:t>Performed on all cells for highly variable genes</a:t>
            </a:r>
          </a:p>
          <a:p>
            <a:pPr lvl="1"/>
            <a:r>
              <a:rPr lang="en-US" dirty="0"/>
              <a:t>Outliers on the mean-variability plot</a:t>
            </a:r>
          </a:p>
          <a:p>
            <a:pPr lvl="1"/>
            <a:r>
              <a:rPr lang="en-US" dirty="0"/>
              <a:t>347 variable genes identified</a:t>
            </a:r>
          </a:p>
          <a:p>
            <a:r>
              <a:rPr lang="en-US" dirty="0"/>
              <a:t>30 PCs computed</a:t>
            </a:r>
          </a:p>
          <a:p>
            <a:pPr lvl="1"/>
            <a:r>
              <a:rPr lang="en-US" dirty="0"/>
              <a:t>Each PC calculated will effectively represent an extra dimension of data for a set of correlated genes from the variable genes list</a:t>
            </a:r>
          </a:p>
          <a:p>
            <a:endParaRPr lang="en-US" dirty="0"/>
          </a:p>
        </p:txBody>
      </p:sp>
      <p:pic>
        <p:nvPicPr>
          <p:cNvPr id="4" name="Picture 3">
            <a:extLst>
              <a:ext uri="{FF2B5EF4-FFF2-40B4-BE49-F238E27FC236}">
                <a16:creationId xmlns:a16="http://schemas.microsoft.com/office/drawing/2014/main" id="{FFE93957-86DA-4FD2-8C0B-07F4B366172C}"/>
              </a:ext>
            </a:extLst>
          </p:cNvPr>
          <p:cNvPicPr>
            <a:picLocks noChangeAspect="1"/>
          </p:cNvPicPr>
          <p:nvPr/>
        </p:nvPicPr>
        <p:blipFill>
          <a:blip r:embed="rId3"/>
          <a:stretch>
            <a:fillRect/>
          </a:stretch>
        </p:blipFill>
        <p:spPr>
          <a:xfrm>
            <a:off x="5525333" y="1944151"/>
            <a:ext cx="6666667" cy="4114286"/>
          </a:xfrm>
          <a:prstGeom prst="rect">
            <a:avLst/>
          </a:prstGeom>
        </p:spPr>
      </p:pic>
    </p:spTree>
    <p:extLst>
      <p:ext uri="{BB962C8B-B14F-4D97-AF65-F5344CB8AC3E}">
        <p14:creationId xmlns:p14="http://schemas.microsoft.com/office/powerpoint/2010/main" val="254446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1D9D-FB68-472A-A3BE-C6C63D03AA01}"/>
              </a:ext>
            </a:extLst>
          </p:cNvPr>
          <p:cNvSpPr>
            <a:spLocks noGrp="1"/>
          </p:cNvSpPr>
          <p:nvPr>
            <p:ph type="title"/>
          </p:nvPr>
        </p:nvSpPr>
        <p:spPr/>
        <p:txBody>
          <a:bodyPr/>
          <a:lstStyle/>
          <a:p>
            <a:r>
              <a:rPr lang="en-US" dirty="0"/>
              <a:t>PC Selection</a:t>
            </a:r>
          </a:p>
        </p:txBody>
      </p:sp>
      <p:sp>
        <p:nvSpPr>
          <p:cNvPr id="3" name="Content Placeholder 2">
            <a:extLst>
              <a:ext uri="{FF2B5EF4-FFF2-40B4-BE49-F238E27FC236}">
                <a16:creationId xmlns:a16="http://schemas.microsoft.com/office/drawing/2014/main" id="{86B592B6-6AB3-43A5-B0EA-C0B455297628}"/>
              </a:ext>
            </a:extLst>
          </p:cNvPr>
          <p:cNvSpPr>
            <a:spLocks noGrp="1"/>
          </p:cNvSpPr>
          <p:nvPr>
            <p:ph idx="1"/>
          </p:nvPr>
        </p:nvSpPr>
        <p:spPr>
          <a:xfrm>
            <a:off x="838200" y="1825625"/>
            <a:ext cx="4623486" cy="4351338"/>
          </a:xfrm>
        </p:spPr>
        <p:txBody>
          <a:bodyPr/>
          <a:lstStyle/>
          <a:p>
            <a:r>
              <a:rPr lang="en-US" dirty="0" err="1"/>
              <a:t>Heatmaps</a:t>
            </a:r>
            <a:r>
              <a:rPr lang="en-US" dirty="0"/>
              <a:t> and Jack Straw plots (left) were used to determine true dimensionality of the data</a:t>
            </a:r>
          </a:p>
          <a:p>
            <a:r>
              <a:rPr lang="en-US" dirty="0"/>
              <a:t>21 Dimensions were selected</a:t>
            </a:r>
          </a:p>
        </p:txBody>
      </p:sp>
      <p:pic>
        <p:nvPicPr>
          <p:cNvPr id="4" name="Picture 3">
            <a:extLst>
              <a:ext uri="{FF2B5EF4-FFF2-40B4-BE49-F238E27FC236}">
                <a16:creationId xmlns:a16="http://schemas.microsoft.com/office/drawing/2014/main" id="{70C15B1A-FEEF-435A-88DB-0B1FBF94A1AD}"/>
              </a:ext>
            </a:extLst>
          </p:cNvPr>
          <p:cNvPicPr>
            <a:picLocks noChangeAspect="1"/>
          </p:cNvPicPr>
          <p:nvPr/>
        </p:nvPicPr>
        <p:blipFill>
          <a:blip r:embed="rId3"/>
          <a:stretch>
            <a:fillRect/>
          </a:stretch>
        </p:blipFill>
        <p:spPr>
          <a:xfrm>
            <a:off x="5525333" y="1944151"/>
            <a:ext cx="6666667" cy="4114286"/>
          </a:xfrm>
          <a:prstGeom prst="rect">
            <a:avLst/>
          </a:prstGeom>
        </p:spPr>
      </p:pic>
    </p:spTree>
    <p:extLst>
      <p:ext uri="{BB962C8B-B14F-4D97-AF65-F5344CB8AC3E}">
        <p14:creationId xmlns:p14="http://schemas.microsoft.com/office/powerpoint/2010/main" val="218961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838200" y="1825625"/>
            <a:ext cx="4687133" cy="4351338"/>
          </a:xfrm>
        </p:spPr>
        <p:txBody>
          <a:bodyPr/>
          <a:lstStyle/>
          <a:p>
            <a:r>
              <a:rPr lang="en-US" dirty="0"/>
              <a:t>Shared Nearest Neighbor (SNN)</a:t>
            </a:r>
          </a:p>
          <a:p>
            <a:pPr lvl="1"/>
            <a:r>
              <a:rPr lang="en-US" dirty="0"/>
              <a:t>18 total cell clusters</a:t>
            </a:r>
          </a:p>
          <a:p>
            <a:r>
              <a:rPr lang="en-US" dirty="0"/>
              <a:t>T-distributed Stochastic Neighbor Embedding (</a:t>
            </a:r>
            <a:r>
              <a:rPr lang="en-US" dirty="0" err="1"/>
              <a:t>tSNE</a:t>
            </a:r>
            <a:r>
              <a:rPr lang="en-US" dirty="0"/>
              <a:t>)</a:t>
            </a:r>
          </a:p>
        </p:txBody>
      </p:sp>
      <p:pic>
        <p:nvPicPr>
          <p:cNvPr id="4" name="Picture 3">
            <a:extLst>
              <a:ext uri="{FF2B5EF4-FFF2-40B4-BE49-F238E27FC236}">
                <a16:creationId xmlns:a16="http://schemas.microsoft.com/office/drawing/2014/main" id="{CC15383D-3215-42ED-9E2C-6184BDB7384E}"/>
              </a:ext>
            </a:extLst>
          </p:cNvPr>
          <p:cNvPicPr>
            <a:picLocks noChangeAspect="1"/>
          </p:cNvPicPr>
          <p:nvPr/>
        </p:nvPicPr>
        <p:blipFill>
          <a:blip r:embed="rId3"/>
          <a:stretch>
            <a:fillRect/>
          </a:stretch>
        </p:blipFill>
        <p:spPr>
          <a:xfrm>
            <a:off x="5525333" y="1944151"/>
            <a:ext cx="6666667" cy="4114286"/>
          </a:xfrm>
          <a:prstGeom prst="rect">
            <a:avLst/>
          </a:prstGeom>
        </p:spPr>
      </p:pic>
    </p:spTree>
    <p:extLst>
      <p:ext uri="{BB962C8B-B14F-4D97-AF65-F5344CB8AC3E}">
        <p14:creationId xmlns:p14="http://schemas.microsoft.com/office/powerpoint/2010/main" val="6530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Identification</a:t>
            </a:r>
          </a:p>
        </p:txBody>
      </p:sp>
      <p:sp>
        <p:nvSpPr>
          <p:cNvPr id="3" name="Content Placeholder 2"/>
          <p:cNvSpPr>
            <a:spLocks noGrp="1"/>
          </p:cNvSpPr>
          <p:nvPr>
            <p:ph idx="1"/>
          </p:nvPr>
        </p:nvSpPr>
        <p:spPr/>
        <p:txBody>
          <a:bodyPr/>
          <a:lstStyle/>
          <a:p>
            <a:r>
              <a:rPr lang="en-US" dirty="0"/>
              <a:t>4 key known retinal bipolar cell markers</a:t>
            </a:r>
          </a:p>
          <a:p>
            <a:pPr lvl="1"/>
            <a:r>
              <a:rPr lang="en-US" dirty="0" err="1"/>
              <a:t>Prkca</a:t>
            </a:r>
            <a:r>
              <a:rPr lang="en-US" dirty="0"/>
              <a:t> – Rod Bipolar Cells</a:t>
            </a:r>
          </a:p>
          <a:p>
            <a:pPr lvl="1"/>
            <a:r>
              <a:rPr lang="en-US" dirty="0" err="1"/>
              <a:t>Scgn</a:t>
            </a:r>
            <a:r>
              <a:rPr lang="en-US" dirty="0"/>
              <a:t> – Cone Bipolar Cells</a:t>
            </a:r>
          </a:p>
          <a:p>
            <a:pPr lvl="1"/>
            <a:r>
              <a:rPr lang="en-US" dirty="0"/>
              <a:t>Isl1 and Grm6 – On Cone Bipolar Cells</a:t>
            </a:r>
          </a:p>
        </p:txBody>
      </p:sp>
    </p:spTree>
    <p:extLst>
      <p:ext uri="{BB962C8B-B14F-4D97-AF65-F5344CB8AC3E}">
        <p14:creationId xmlns:p14="http://schemas.microsoft.com/office/powerpoint/2010/main" val="36565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F923-F4F4-40D6-A54D-7DE18EBDB620}"/>
              </a:ext>
            </a:extLst>
          </p:cNvPr>
          <p:cNvSpPr>
            <a:spLocks noGrp="1"/>
          </p:cNvSpPr>
          <p:nvPr>
            <p:ph type="title"/>
          </p:nvPr>
        </p:nvSpPr>
        <p:spPr/>
        <p:txBody>
          <a:bodyPr/>
          <a:lstStyle/>
          <a:p>
            <a:r>
              <a:rPr lang="en-US" dirty="0"/>
              <a:t> Cell Identification</a:t>
            </a:r>
            <a:br>
              <a:rPr lang="en-US" dirty="0"/>
            </a:br>
            <a:endParaRPr lang="en-US" dirty="0"/>
          </a:p>
        </p:txBody>
      </p:sp>
      <p:pic>
        <p:nvPicPr>
          <p:cNvPr id="4" name="Picture 3">
            <a:extLst>
              <a:ext uri="{FF2B5EF4-FFF2-40B4-BE49-F238E27FC236}">
                <a16:creationId xmlns:a16="http://schemas.microsoft.com/office/drawing/2014/main" id="{DFB64E37-368F-4F7B-B3B7-9E5DDF0AAA38}"/>
              </a:ext>
            </a:extLst>
          </p:cNvPr>
          <p:cNvPicPr>
            <a:picLocks noChangeAspect="1"/>
          </p:cNvPicPr>
          <p:nvPr/>
        </p:nvPicPr>
        <p:blipFill>
          <a:blip r:embed="rId3"/>
          <a:stretch>
            <a:fillRect/>
          </a:stretch>
        </p:blipFill>
        <p:spPr>
          <a:xfrm>
            <a:off x="1611423" y="1371600"/>
            <a:ext cx="4445000" cy="2743200"/>
          </a:xfrm>
          <a:prstGeom prst="rect">
            <a:avLst/>
          </a:prstGeom>
        </p:spPr>
      </p:pic>
      <p:pic>
        <p:nvPicPr>
          <p:cNvPr id="5" name="Picture 4">
            <a:extLst>
              <a:ext uri="{FF2B5EF4-FFF2-40B4-BE49-F238E27FC236}">
                <a16:creationId xmlns:a16="http://schemas.microsoft.com/office/drawing/2014/main" id="{4D4CED85-087C-4CC0-9349-D58D395EAC39}"/>
              </a:ext>
            </a:extLst>
          </p:cNvPr>
          <p:cNvPicPr>
            <a:picLocks noChangeAspect="1"/>
          </p:cNvPicPr>
          <p:nvPr/>
        </p:nvPicPr>
        <p:blipFill>
          <a:blip r:embed="rId4"/>
          <a:stretch>
            <a:fillRect/>
          </a:stretch>
        </p:blipFill>
        <p:spPr>
          <a:xfrm>
            <a:off x="1611423" y="4114800"/>
            <a:ext cx="4445000" cy="2743200"/>
          </a:xfrm>
          <a:prstGeom prst="rect">
            <a:avLst/>
          </a:prstGeom>
        </p:spPr>
      </p:pic>
      <p:pic>
        <p:nvPicPr>
          <p:cNvPr id="6" name="Picture 5">
            <a:extLst>
              <a:ext uri="{FF2B5EF4-FFF2-40B4-BE49-F238E27FC236}">
                <a16:creationId xmlns:a16="http://schemas.microsoft.com/office/drawing/2014/main" id="{34717EB0-94E9-4870-9326-CB5F066C47C8}"/>
              </a:ext>
            </a:extLst>
          </p:cNvPr>
          <p:cNvPicPr>
            <a:picLocks noChangeAspect="1"/>
          </p:cNvPicPr>
          <p:nvPr/>
        </p:nvPicPr>
        <p:blipFill>
          <a:blip r:embed="rId5"/>
          <a:stretch>
            <a:fillRect/>
          </a:stretch>
        </p:blipFill>
        <p:spPr>
          <a:xfrm>
            <a:off x="6056423" y="1371600"/>
            <a:ext cx="4445000" cy="2743200"/>
          </a:xfrm>
          <a:prstGeom prst="rect">
            <a:avLst/>
          </a:prstGeom>
        </p:spPr>
      </p:pic>
      <p:pic>
        <p:nvPicPr>
          <p:cNvPr id="7" name="Picture 6">
            <a:extLst>
              <a:ext uri="{FF2B5EF4-FFF2-40B4-BE49-F238E27FC236}">
                <a16:creationId xmlns:a16="http://schemas.microsoft.com/office/drawing/2014/main" id="{02D5EBFB-B077-40BA-9ADC-4BAEF38DD708}"/>
              </a:ext>
            </a:extLst>
          </p:cNvPr>
          <p:cNvPicPr>
            <a:picLocks noChangeAspect="1"/>
          </p:cNvPicPr>
          <p:nvPr/>
        </p:nvPicPr>
        <p:blipFill>
          <a:blip r:embed="rId6"/>
          <a:stretch>
            <a:fillRect/>
          </a:stretch>
        </p:blipFill>
        <p:spPr>
          <a:xfrm>
            <a:off x="6056423" y="4114800"/>
            <a:ext cx="4445000" cy="2743200"/>
          </a:xfrm>
          <a:prstGeom prst="rect">
            <a:avLst/>
          </a:prstGeom>
        </p:spPr>
      </p:pic>
      <p:sp>
        <p:nvSpPr>
          <p:cNvPr id="3" name="TextBox 2">
            <a:extLst>
              <a:ext uri="{FF2B5EF4-FFF2-40B4-BE49-F238E27FC236}">
                <a16:creationId xmlns:a16="http://schemas.microsoft.com/office/drawing/2014/main" id="{F4BE9E43-1016-40B9-9C41-34B1FF04F638}"/>
              </a:ext>
            </a:extLst>
          </p:cNvPr>
          <p:cNvSpPr txBox="1"/>
          <p:nvPr/>
        </p:nvSpPr>
        <p:spPr>
          <a:xfrm>
            <a:off x="3540869" y="1597223"/>
            <a:ext cx="901209" cy="307777"/>
          </a:xfrm>
          <a:prstGeom prst="rect">
            <a:avLst/>
          </a:prstGeom>
          <a:noFill/>
        </p:spPr>
        <p:txBody>
          <a:bodyPr wrap="none" rtlCol="0">
            <a:spAutoFit/>
          </a:bodyPr>
          <a:lstStyle/>
          <a:p>
            <a:r>
              <a:rPr lang="en-US" sz="1400" dirty="0">
                <a:solidFill>
                  <a:srgbClr val="FF0000"/>
                </a:solidFill>
              </a:rPr>
              <a:t>Rod BCs</a:t>
            </a:r>
          </a:p>
        </p:txBody>
      </p:sp>
      <p:sp>
        <p:nvSpPr>
          <p:cNvPr id="8" name="TextBox 7">
            <a:extLst>
              <a:ext uri="{FF2B5EF4-FFF2-40B4-BE49-F238E27FC236}">
                <a16:creationId xmlns:a16="http://schemas.microsoft.com/office/drawing/2014/main" id="{8E482CEE-3ADE-4CCE-99E7-937A73E7258D}"/>
              </a:ext>
            </a:extLst>
          </p:cNvPr>
          <p:cNvSpPr txBox="1"/>
          <p:nvPr/>
        </p:nvSpPr>
        <p:spPr>
          <a:xfrm>
            <a:off x="7798341" y="4340422"/>
            <a:ext cx="1378904" cy="307777"/>
          </a:xfrm>
          <a:prstGeom prst="rect">
            <a:avLst/>
          </a:prstGeom>
          <a:noFill/>
        </p:spPr>
        <p:txBody>
          <a:bodyPr wrap="none" rtlCol="0">
            <a:spAutoFit/>
          </a:bodyPr>
          <a:lstStyle/>
          <a:p>
            <a:r>
              <a:rPr lang="en-US" sz="1400" dirty="0">
                <a:solidFill>
                  <a:srgbClr val="FF0000"/>
                </a:solidFill>
              </a:rPr>
              <a:t>ON Cone BCs</a:t>
            </a:r>
          </a:p>
        </p:txBody>
      </p:sp>
      <p:sp>
        <p:nvSpPr>
          <p:cNvPr id="9" name="TextBox 8">
            <a:extLst>
              <a:ext uri="{FF2B5EF4-FFF2-40B4-BE49-F238E27FC236}">
                <a16:creationId xmlns:a16="http://schemas.microsoft.com/office/drawing/2014/main" id="{EBB2C301-0C76-48F9-A560-5505EA2F605F}"/>
              </a:ext>
            </a:extLst>
          </p:cNvPr>
          <p:cNvSpPr txBox="1"/>
          <p:nvPr/>
        </p:nvSpPr>
        <p:spPr>
          <a:xfrm>
            <a:off x="3471138" y="4340423"/>
            <a:ext cx="1040670" cy="307777"/>
          </a:xfrm>
          <a:prstGeom prst="rect">
            <a:avLst/>
          </a:prstGeom>
          <a:noFill/>
        </p:spPr>
        <p:txBody>
          <a:bodyPr wrap="none" rtlCol="0">
            <a:spAutoFit/>
          </a:bodyPr>
          <a:lstStyle/>
          <a:p>
            <a:r>
              <a:rPr lang="en-US" sz="1400" dirty="0">
                <a:solidFill>
                  <a:srgbClr val="FF0000"/>
                </a:solidFill>
              </a:rPr>
              <a:t>Cone BCs</a:t>
            </a:r>
          </a:p>
        </p:txBody>
      </p:sp>
      <p:sp>
        <p:nvSpPr>
          <p:cNvPr id="10" name="TextBox 9">
            <a:extLst>
              <a:ext uri="{FF2B5EF4-FFF2-40B4-BE49-F238E27FC236}">
                <a16:creationId xmlns:a16="http://schemas.microsoft.com/office/drawing/2014/main" id="{F8EE8CCF-0DD8-4744-A8D3-7EB35520A820}"/>
              </a:ext>
            </a:extLst>
          </p:cNvPr>
          <p:cNvSpPr txBox="1"/>
          <p:nvPr/>
        </p:nvSpPr>
        <p:spPr>
          <a:xfrm>
            <a:off x="7798341" y="1597222"/>
            <a:ext cx="1378904" cy="307777"/>
          </a:xfrm>
          <a:prstGeom prst="rect">
            <a:avLst/>
          </a:prstGeom>
          <a:noFill/>
        </p:spPr>
        <p:txBody>
          <a:bodyPr wrap="none" rtlCol="0">
            <a:spAutoFit/>
          </a:bodyPr>
          <a:lstStyle/>
          <a:p>
            <a:r>
              <a:rPr lang="en-US" sz="1400" dirty="0">
                <a:solidFill>
                  <a:srgbClr val="FF0000"/>
                </a:solidFill>
              </a:rPr>
              <a:t>ON Cone BCs</a:t>
            </a:r>
          </a:p>
        </p:txBody>
      </p:sp>
    </p:spTree>
    <p:extLst>
      <p:ext uri="{BB962C8B-B14F-4D97-AF65-F5344CB8AC3E}">
        <p14:creationId xmlns:p14="http://schemas.microsoft.com/office/powerpoint/2010/main" val="323672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A571-81E2-4C29-9849-3488F1443717}"/>
              </a:ext>
            </a:extLst>
          </p:cNvPr>
          <p:cNvSpPr>
            <a:spLocks noGrp="1"/>
          </p:cNvSpPr>
          <p:nvPr>
            <p:ph type="title"/>
          </p:nvPr>
        </p:nvSpPr>
        <p:spPr/>
        <p:txBody>
          <a:bodyPr/>
          <a:lstStyle/>
          <a:p>
            <a:r>
              <a:rPr lang="en-US" dirty="0"/>
              <a:t>Cell Identification</a:t>
            </a:r>
          </a:p>
        </p:txBody>
      </p:sp>
      <p:pic>
        <p:nvPicPr>
          <p:cNvPr id="4" name="Picture 3">
            <a:extLst>
              <a:ext uri="{FF2B5EF4-FFF2-40B4-BE49-F238E27FC236}">
                <a16:creationId xmlns:a16="http://schemas.microsoft.com/office/drawing/2014/main" id="{D8CAE06B-8D7C-4421-A640-AA99BB02DFEC}"/>
              </a:ext>
            </a:extLst>
          </p:cNvPr>
          <p:cNvPicPr>
            <a:picLocks noChangeAspect="1"/>
          </p:cNvPicPr>
          <p:nvPr/>
        </p:nvPicPr>
        <p:blipFill>
          <a:blip r:embed="rId3"/>
          <a:stretch>
            <a:fillRect/>
          </a:stretch>
        </p:blipFill>
        <p:spPr>
          <a:xfrm>
            <a:off x="1610149" y="1371600"/>
            <a:ext cx="4445001" cy="2743200"/>
          </a:xfrm>
          <a:prstGeom prst="rect">
            <a:avLst/>
          </a:prstGeom>
        </p:spPr>
      </p:pic>
      <p:pic>
        <p:nvPicPr>
          <p:cNvPr id="5" name="Picture 4">
            <a:extLst>
              <a:ext uri="{FF2B5EF4-FFF2-40B4-BE49-F238E27FC236}">
                <a16:creationId xmlns:a16="http://schemas.microsoft.com/office/drawing/2014/main" id="{78055C7A-A043-49DD-9D5E-034AE043EFA8}"/>
              </a:ext>
            </a:extLst>
          </p:cNvPr>
          <p:cNvPicPr>
            <a:picLocks noChangeAspect="1"/>
          </p:cNvPicPr>
          <p:nvPr/>
        </p:nvPicPr>
        <p:blipFill>
          <a:blip r:embed="rId4"/>
          <a:stretch>
            <a:fillRect/>
          </a:stretch>
        </p:blipFill>
        <p:spPr>
          <a:xfrm>
            <a:off x="1610149" y="4114800"/>
            <a:ext cx="4445001" cy="2743200"/>
          </a:xfrm>
          <a:prstGeom prst="rect">
            <a:avLst/>
          </a:prstGeom>
        </p:spPr>
      </p:pic>
      <p:pic>
        <p:nvPicPr>
          <p:cNvPr id="6" name="Picture 5">
            <a:extLst>
              <a:ext uri="{FF2B5EF4-FFF2-40B4-BE49-F238E27FC236}">
                <a16:creationId xmlns:a16="http://schemas.microsoft.com/office/drawing/2014/main" id="{F61BAF23-C071-4BFB-A182-72646A32875F}"/>
              </a:ext>
            </a:extLst>
          </p:cNvPr>
          <p:cNvPicPr>
            <a:picLocks noChangeAspect="1"/>
          </p:cNvPicPr>
          <p:nvPr/>
        </p:nvPicPr>
        <p:blipFill>
          <a:blip r:embed="rId5"/>
          <a:stretch>
            <a:fillRect/>
          </a:stretch>
        </p:blipFill>
        <p:spPr>
          <a:xfrm>
            <a:off x="6055150" y="1371600"/>
            <a:ext cx="4445001" cy="2743200"/>
          </a:xfrm>
          <a:prstGeom prst="rect">
            <a:avLst/>
          </a:prstGeom>
        </p:spPr>
      </p:pic>
      <p:pic>
        <p:nvPicPr>
          <p:cNvPr id="7" name="Picture 6">
            <a:extLst>
              <a:ext uri="{FF2B5EF4-FFF2-40B4-BE49-F238E27FC236}">
                <a16:creationId xmlns:a16="http://schemas.microsoft.com/office/drawing/2014/main" id="{B860F867-B0F9-443F-A7E9-1A91FAEDB3F1}"/>
              </a:ext>
            </a:extLst>
          </p:cNvPr>
          <p:cNvPicPr>
            <a:picLocks noChangeAspect="1"/>
          </p:cNvPicPr>
          <p:nvPr/>
        </p:nvPicPr>
        <p:blipFill>
          <a:blip r:embed="rId6"/>
          <a:stretch>
            <a:fillRect/>
          </a:stretch>
        </p:blipFill>
        <p:spPr>
          <a:xfrm>
            <a:off x="6055150" y="4114800"/>
            <a:ext cx="4445001" cy="2743200"/>
          </a:xfrm>
          <a:prstGeom prst="rect">
            <a:avLst/>
          </a:prstGeom>
        </p:spPr>
      </p:pic>
      <p:sp>
        <p:nvSpPr>
          <p:cNvPr id="8" name="TextBox 7">
            <a:extLst>
              <a:ext uri="{FF2B5EF4-FFF2-40B4-BE49-F238E27FC236}">
                <a16:creationId xmlns:a16="http://schemas.microsoft.com/office/drawing/2014/main" id="{3403AD39-152D-4CD3-8E0D-A9BE9E3D060B}"/>
              </a:ext>
            </a:extLst>
          </p:cNvPr>
          <p:cNvSpPr txBox="1"/>
          <p:nvPr/>
        </p:nvSpPr>
        <p:spPr>
          <a:xfrm>
            <a:off x="3540869" y="1597223"/>
            <a:ext cx="901209" cy="307777"/>
          </a:xfrm>
          <a:prstGeom prst="rect">
            <a:avLst/>
          </a:prstGeom>
          <a:noFill/>
        </p:spPr>
        <p:txBody>
          <a:bodyPr wrap="none" rtlCol="0">
            <a:spAutoFit/>
          </a:bodyPr>
          <a:lstStyle/>
          <a:p>
            <a:r>
              <a:rPr lang="en-US" sz="1400" dirty="0">
                <a:solidFill>
                  <a:srgbClr val="FF0000"/>
                </a:solidFill>
              </a:rPr>
              <a:t>Rod BCs</a:t>
            </a:r>
          </a:p>
        </p:txBody>
      </p:sp>
      <p:sp>
        <p:nvSpPr>
          <p:cNvPr id="9" name="TextBox 8">
            <a:extLst>
              <a:ext uri="{FF2B5EF4-FFF2-40B4-BE49-F238E27FC236}">
                <a16:creationId xmlns:a16="http://schemas.microsoft.com/office/drawing/2014/main" id="{3B609A1F-FEDD-4006-BD1D-78989FDC12F8}"/>
              </a:ext>
            </a:extLst>
          </p:cNvPr>
          <p:cNvSpPr txBox="1"/>
          <p:nvPr/>
        </p:nvSpPr>
        <p:spPr>
          <a:xfrm>
            <a:off x="7798341" y="4340422"/>
            <a:ext cx="1378904" cy="307777"/>
          </a:xfrm>
          <a:prstGeom prst="rect">
            <a:avLst/>
          </a:prstGeom>
          <a:noFill/>
        </p:spPr>
        <p:txBody>
          <a:bodyPr wrap="none" rtlCol="0">
            <a:spAutoFit/>
          </a:bodyPr>
          <a:lstStyle/>
          <a:p>
            <a:r>
              <a:rPr lang="en-US" sz="1400" dirty="0">
                <a:solidFill>
                  <a:srgbClr val="FF0000"/>
                </a:solidFill>
              </a:rPr>
              <a:t>ON Cone BCs</a:t>
            </a:r>
          </a:p>
        </p:txBody>
      </p:sp>
      <p:sp>
        <p:nvSpPr>
          <p:cNvPr id="10" name="TextBox 9">
            <a:extLst>
              <a:ext uri="{FF2B5EF4-FFF2-40B4-BE49-F238E27FC236}">
                <a16:creationId xmlns:a16="http://schemas.microsoft.com/office/drawing/2014/main" id="{A7058D44-1B21-4234-ABA2-060EA7FEC3E4}"/>
              </a:ext>
            </a:extLst>
          </p:cNvPr>
          <p:cNvSpPr txBox="1"/>
          <p:nvPr/>
        </p:nvSpPr>
        <p:spPr>
          <a:xfrm>
            <a:off x="3471138" y="4340423"/>
            <a:ext cx="1040670" cy="307777"/>
          </a:xfrm>
          <a:prstGeom prst="rect">
            <a:avLst/>
          </a:prstGeom>
          <a:noFill/>
        </p:spPr>
        <p:txBody>
          <a:bodyPr wrap="none" rtlCol="0">
            <a:spAutoFit/>
          </a:bodyPr>
          <a:lstStyle/>
          <a:p>
            <a:r>
              <a:rPr lang="en-US" sz="1400" dirty="0">
                <a:solidFill>
                  <a:srgbClr val="FF0000"/>
                </a:solidFill>
              </a:rPr>
              <a:t>Cone BCs</a:t>
            </a:r>
          </a:p>
        </p:txBody>
      </p:sp>
      <p:sp>
        <p:nvSpPr>
          <p:cNvPr id="11" name="TextBox 10">
            <a:extLst>
              <a:ext uri="{FF2B5EF4-FFF2-40B4-BE49-F238E27FC236}">
                <a16:creationId xmlns:a16="http://schemas.microsoft.com/office/drawing/2014/main" id="{651E7935-12AA-46D6-A59C-5D406D04E26B}"/>
              </a:ext>
            </a:extLst>
          </p:cNvPr>
          <p:cNvSpPr txBox="1"/>
          <p:nvPr/>
        </p:nvSpPr>
        <p:spPr>
          <a:xfrm>
            <a:off x="7798341" y="1597222"/>
            <a:ext cx="1378904" cy="307777"/>
          </a:xfrm>
          <a:prstGeom prst="rect">
            <a:avLst/>
          </a:prstGeom>
          <a:noFill/>
        </p:spPr>
        <p:txBody>
          <a:bodyPr wrap="none" rtlCol="0">
            <a:spAutoFit/>
          </a:bodyPr>
          <a:lstStyle/>
          <a:p>
            <a:r>
              <a:rPr lang="en-US" sz="1400" dirty="0">
                <a:solidFill>
                  <a:srgbClr val="FF0000"/>
                </a:solidFill>
              </a:rPr>
              <a:t>ON Cone BCs</a:t>
            </a:r>
          </a:p>
        </p:txBody>
      </p:sp>
    </p:spTree>
    <p:extLst>
      <p:ext uri="{BB962C8B-B14F-4D97-AF65-F5344CB8AC3E}">
        <p14:creationId xmlns:p14="http://schemas.microsoft.com/office/powerpoint/2010/main" val="94564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3C842-2A0E-4CFA-A5EF-AEEAB513A07C}"/>
              </a:ext>
            </a:extLst>
          </p:cNvPr>
          <p:cNvPicPr>
            <a:picLocks noChangeAspect="1"/>
          </p:cNvPicPr>
          <p:nvPr/>
        </p:nvPicPr>
        <p:blipFill>
          <a:blip r:embed="rId3"/>
          <a:stretch>
            <a:fillRect/>
          </a:stretch>
        </p:blipFill>
        <p:spPr>
          <a:xfrm>
            <a:off x="5525333" y="1944151"/>
            <a:ext cx="6666667" cy="4114286"/>
          </a:xfrm>
          <a:prstGeom prst="rect">
            <a:avLst/>
          </a:prstGeom>
        </p:spPr>
      </p:pic>
      <p:sp>
        <p:nvSpPr>
          <p:cNvPr id="2" name="Title 1"/>
          <p:cNvSpPr>
            <a:spLocks noGrp="1"/>
          </p:cNvSpPr>
          <p:nvPr>
            <p:ph type="title"/>
          </p:nvPr>
        </p:nvSpPr>
        <p:spPr/>
        <p:txBody>
          <a:bodyPr/>
          <a:lstStyle/>
          <a:p>
            <a:r>
              <a:rPr lang="en-US" dirty="0"/>
              <a:t>Cluster Identification</a:t>
            </a:r>
          </a:p>
        </p:txBody>
      </p:sp>
      <p:sp>
        <p:nvSpPr>
          <p:cNvPr id="3" name="Content Placeholder 2"/>
          <p:cNvSpPr>
            <a:spLocks noGrp="1"/>
          </p:cNvSpPr>
          <p:nvPr>
            <p:ph idx="1"/>
          </p:nvPr>
        </p:nvSpPr>
        <p:spPr>
          <a:xfrm>
            <a:off x="838200" y="1825625"/>
            <a:ext cx="4687133" cy="4351338"/>
          </a:xfrm>
        </p:spPr>
        <p:txBody>
          <a:bodyPr/>
          <a:lstStyle/>
          <a:p>
            <a:r>
              <a:rPr lang="en-US" dirty="0"/>
              <a:t>14 clusters identified</a:t>
            </a:r>
          </a:p>
          <a:p>
            <a:pPr lvl="1"/>
            <a:r>
              <a:rPr lang="en-US" dirty="0"/>
              <a:t>11 potentially unique cell types</a:t>
            </a:r>
          </a:p>
          <a:p>
            <a:pPr lvl="1"/>
            <a:r>
              <a:rPr lang="en-US" dirty="0"/>
              <a:t>1 rod cell type</a:t>
            </a:r>
          </a:p>
          <a:p>
            <a:pPr lvl="1"/>
            <a:r>
              <a:rPr lang="en-US" dirty="0"/>
              <a:t>5 ON-Cone types</a:t>
            </a:r>
          </a:p>
          <a:p>
            <a:pPr lvl="1"/>
            <a:r>
              <a:rPr lang="en-US" dirty="0"/>
              <a:t>5 OFF-Cone types</a:t>
            </a:r>
          </a:p>
          <a:p>
            <a:r>
              <a:rPr lang="en-US" dirty="0"/>
              <a:t>5 Unidentified Clusters</a:t>
            </a:r>
          </a:p>
          <a:p>
            <a:pPr lvl="1"/>
            <a:r>
              <a:rPr lang="en-US" dirty="0"/>
              <a:t>Noise?</a:t>
            </a:r>
          </a:p>
          <a:p>
            <a:pPr lvl="1"/>
            <a:r>
              <a:rPr lang="en-US" dirty="0"/>
              <a:t>Unknown BC type?</a:t>
            </a:r>
          </a:p>
          <a:p>
            <a:pPr lvl="1"/>
            <a:r>
              <a:rPr lang="en-US" dirty="0"/>
              <a:t>Non-BC cell?</a:t>
            </a:r>
          </a:p>
        </p:txBody>
      </p:sp>
    </p:spTree>
    <p:extLst>
      <p:ext uri="{BB962C8B-B14F-4D97-AF65-F5344CB8AC3E}">
        <p14:creationId xmlns:p14="http://schemas.microsoft.com/office/powerpoint/2010/main" val="5440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1762-4BEA-4ABF-9118-E0B4239E18A2}"/>
              </a:ext>
            </a:extLst>
          </p:cNvPr>
          <p:cNvSpPr>
            <a:spLocks noGrp="1"/>
          </p:cNvSpPr>
          <p:nvPr>
            <p:ph type="title"/>
          </p:nvPr>
        </p:nvSpPr>
        <p:spPr/>
        <p:txBody>
          <a:bodyPr/>
          <a:lstStyle/>
          <a:p>
            <a:r>
              <a:rPr lang="en-US" dirty="0"/>
              <a:t>Single Cell Sequencing</a:t>
            </a:r>
          </a:p>
        </p:txBody>
      </p:sp>
      <p:sp>
        <p:nvSpPr>
          <p:cNvPr id="3" name="Content Placeholder 2">
            <a:extLst>
              <a:ext uri="{FF2B5EF4-FFF2-40B4-BE49-F238E27FC236}">
                <a16:creationId xmlns:a16="http://schemas.microsoft.com/office/drawing/2014/main" id="{15001CBB-F24C-4E6F-9B01-D91E69C1952C}"/>
              </a:ext>
            </a:extLst>
          </p:cNvPr>
          <p:cNvSpPr>
            <a:spLocks noGrp="1"/>
          </p:cNvSpPr>
          <p:nvPr>
            <p:ph idx="1"/>
          </p:nvPr>
        </p:nvSpPr>
        <p:spPr>
          <a:xfrm>
            <a:off x="666892" y="2133600"/>
            <a:ext cx="6563176" cy="3777622"/>
          </a:xfrm>
        </p:spPr>
        <p:txBody>
          <a:bodyPr/>
          <a:lstStyle/>
          <a:p>
            <a:r>
              <a:rPr lang="en-US" dirty="0"/>
              <a:t>Examines the sequence information from individual cells</a:t>
            </a:r>
          </a:p>
          <a:p>
            <a:pPr lvl="1"/>
            <a:r>
              <a:rPr lang="en-US" dirty="0"/>
              <a:t>Provides a higher resolution of cellular differences </a:t>
            </a:r>
          </a:p>
          <a:p>
            <a:pPr lvl="1"/>
            <a:r>
              <a:rPr lang="en-US" dirty="0"/>
              <a:t>Grants understanding of individual cell functions</a:t>
            </a:r>
          </a:p>
          <a:p>
            <a:r>
              <a:rPr lang="en-US" dirty="0"/>
              <a:t>Due to this increased resolution, with respect to tissue sequencing:</a:t>
            </a:r>
          </a:p>
          <a:p>
            <a:pPr lvl="1"/>
            <a:r>
              <a:rPr lang="en-US" dirty="0"/>
              <a:t>Cell type identification plays a critical part in data interpretation</a:t>
            </a:r>
          </a:p>
          <a:p>
            <a:pPr lvl="1"/>
            <a:r>
              <a:rPr lang="en-US" dirty="0"/>
              <a:t>Gene markers for cell types must be identified </a:t>
            </a:r>
          </a:p>
        </p:txBody>
      </p:sp>
      <p:pic>
        <p:nvPicPr>
          <p:cNvPr id="1026" name="Picture 2" descr="https://upload.wikimedia.org/wikipedia/commons/thumb/b/b8/Single_Cell_Genome_Sequencing_Workflow.pdf/page1-800px-Single_Cell_Genome_Sequencing_Workflow.pd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248" y="2193611"/>
            <a:ext cx="516975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93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F58C-3C79-4D9E-8379-776C4DBE17E5}"/>
              </a:ext>
            </a:extLst>
          </p:cNvPr>
          <p:cNvSpPr>
            <a:spLocks noGrp="1"/>
          </p:cNvSpPr>
          <p:nvPr>
            <p:ph type="title"/>
          </p:nvPr>
        </p:nvSpPr>
        <p:spPr/>
        <p:txBody>
          <a:bodyPr/>
          <a:lstStyle/>
          <a:p>
            <a:r>
              <a:rPr lang="en-US" dirty="0"/>
              <a:t>Retinal Bipolar Cells</a:t>
            </a:r>
          </a:p>
        </p:txBody>
      </p:sp>
      <p:sp>
        <p:nvSpPr>
          <p:cNvPr id="3" name="Content Placeholder 2">
            <a:extLst>
              <a:ext uri="{FF2B5EF4-FFF2-40B4-BE49-F238E27FC236}">
                <a16:creationId xmlns:a16="http://schemas.microsoft.com/office/drawing/2014/main" id="{FEC2F0C4-FB30-4842-B9F4-A70623F37BDF}"/>
              </a:ext>
            </a:extLst>
          </p:cNvPr>
          <p:cNvSpPr>
            <a:spLocks noGrp="1"/>
          </p:cNvSpPr>
          <p:nvPr>
            <p:ph idx="1"/>
          </p:nvPr>
        </p:nvSpPr>
        <p:spPr/>
        <p:txBody>
          <a:bodyPr/>
          <a:lstStyle/>
          <a:p>
            <a:r>
              <a:rPr lang="en-US" dirty="0"/>
              <a:t>Bipolar cells transfer information from the photoreceptors (both rods and cones) to ganglion cells</a:t>
            </a:r>
          </a:p>
          <a:p>
            <a:r>
              <a:rPr lang="en-US" dirty="0"/>
              <a:t>Currently there are 10 known cone bipolar cells (further divided into ON-cone and OFF-cone types) and 1 rod bipolar cell</a:t>
            </a:r>
          </a:p>
          <a:p>
            <a:endParaRPr lang="en-US" dirty="0"/>
          </a:p>
        </p:txBody>
      </p:sp>
      <p:pic>
        <p:nvPicPr>
          <p:cNvPr id="1026" name="Picture 2" descr="https://upload.wikimedia.org/wikipedia/en/a/a7/Illustration_of_bipolar_cells_that_exist_in_the_retina.gif">
            <a:extLst>
              <a:ext uri="{FF2B5EF4-FFF2-40B4-BE49-F238E27FC236}">
                <a16:creationId xmlns:a16="http://schemas.microsoft.com/office/drawing/2014/main" id="{12289095-262C-491F-88EF-72E328DCA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150" y="3714750"/>
            <a:ext cx="527685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tina-diagram.svg">
            <a:extLst>
              <a:ext uri="{FF2B5EF4-FFF2-40B4-BE49-F238E27FC236}">
                <a16:creationId xmlns:a16="http://schemas.microsoft.com/office/drawing/2014/main" id="{BB77F35A-5750-492E-806E-C5762D689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4800"/>
            <a:ext cx="6157697"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02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682B-0EBD-4C88-A810-E809FEFC575C}"/>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CE3F472E-6052-4957-96E8-A475B507AD1F}"/>
              </a:ext>
            </a:extLst>
          </p:cNvPr>
          <p:cNvSpPr>
            <a:spLocks noGrp="1"/>
          </p:cNvSpPr>
          <p:nvPr>
            <p:ph idx="1"/>
          </p:nvPr>
        </p:nvSpPr>
        <p:spPr/>
        <p:txBody>
          <a:bodyPr/>
          <a:lstStyle/>
          <a:p>
            <a:r>
              <a:rPr lang="en-US" dirty="0"/>
              <a:t>To identify the 11 known bipolar cells types within the data using known biological markers.</a:t>
            </a:r>
          </a:p>
          <a:p>
            <a:r>
              <a:rPr lang="en-US" dirty="0"/>
              <a:t>To potentially identify unique traits for bipolar cell types.</a:t>
            </a:r>
          </a:p>
          <a:p>
            <a:r>
              <a:rPr lang="en-US" dirty="0"/>
              <a:t>To accomplish all of the above using the R package “Seurat”</a:t>
            </a:r>
          </a:p>
        </p:txBody>
      </p:sp>
    </p:spTree>
    <p:extLst>
      <p:ext uri="{BB962C8B-B14F-4D97-AF65-F5344CB8AC3E}">
        <p14:creationId xmlns:p14="http://schemas.microsoft.com/office/powerpoint/2010/main" val="251617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6F3E-22F6-41AA-8100-E06FC4BA0C54}"/>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09ABD10A-C30A-4252-B9E6-8E1BC5733DFB}"/>
              </a:ext>
            </a:extLst>
          </p:cNvPr>
          <p:cNvSpPr>
            <a:spLocks noGrp="1"/>
          </p:cNvSpPr>
          <p:nvPr>
            <p:ph idx="1"/>
          </p:nvPr>
        </p:nvSpPr>
        <p:spPr/>
        <p:txBody>
          <a:bodyPr/>
          <a:lstStyle/>
          <a:p>
            <a:r>
              <a:rPr lang="en-US" dirty="0"/>
              <a:t>~25,000 mouse retinal bipolar cells </a:t>
            </a:r>
          </a:p>
          <a:p>
            <a:pPr lvl="1"/>
            <a:r>
              <a:rPr lang="en-US" dirty="0" err="1"/>
              <a:t>Shekhar</a:t>
            </a:r>
            <a:r>
              <a:rPr lang="en-US" dirty="0"/>
              <a:t> et al. August 2017.</a:t>
            </a:r>
          </a:p>
          <a:p>
            <a:pPr lvl="1"/>
            <a:r>
              <a:rPr lang="en-US" dirty="0">
                <a:hlinkClick r:id="rId3"/>
              </a:rPr>
              <a:t>https://portals.broadinstitute.org/single_cell/study/retinal-bipolar-neuron-drop-seq</a:t>
            </a:r>
            <a:endParaRPr lang="en-US" dirty="0"/>
          </a:p>
          <a:p>
            <a:r>
              <a:rPr lang="en-US" dirty="0"/>
              <a:t>Gene expression matrix</a:t>
            </a:r>
          </a:p>
          <a:p>
            <a:pPr lvl="1"/>
            <a:r>
              <a:rPr lang="en-US" dirty="0"/>
              <a:t>Medium normalized, log transformed</a:t>
            </a:r>
          </a:p>
          <a:p>
            <a:pPr lvl="1"/>
            <a:r>
              <a:rPr lang="en-US" dirty="0"/>
              <a:t>~13,000 gene expression values per cell</a:t>
            </a:r>
          </a:p>
        </p:txBody>
      </p:sp>
    </p:spTree>
    <p:extLst>
      <p:ext uri="{BB962C8B-B14F-4D97-AF65-F5344CB8AC3E}">
        <p14:creationId xmlns:p14="http://schemas.microsoft.com/office/powerpoint/2010/main" val="84868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4685-0239-4F3D-94C2-737BE47ABE5D}"/>
              </a:ext>
            </a:extLst>
          </p:cNvPr>
          <p:cNvSpPr>
            <a:spLocks noGrp="1"/>
          </p:cNvSpPr>
          <p:nvPr>
            <p:ph type="title"/>
          </p:nvPr>
        </p:nvSpPr>
        <p:spPr/>
        <p:txBody>
          <a:bodyPr/>
          <a:lstStyle/>
          <a:p>
            <a:r>
              <a:rPr lang="en-US" dirty="0"/>
              <a:t>Cell Doublets</a:t>
            </a:r>
          </a:p>
        </p:txBody>
      </p:sp>
      <p:sp>
        <p:nvSpPr>
          <p:cNvPr id="3" name="Content Placeholder 2">
            <a:extLst>
              <a:ext uri="{FF2B5EF4-FFF2-40B4-BE49-F238E27FC236}">
                <a16:creationId xmlns:a16="http://schemas.microsoft.com/office/drawing/2014/main" id="{415AA038-E806-4FE1-A8F0-F1D049816DFB}"/>
              </a:ext>
            </a:extLst>
          </p:cNvPr>
          <p:cNvSpPr>
            <a:spLocks noGrp="1"/>
          </p:cNvSpPr>
          <p:nvPr>
            <p:ph idx="1"/>
          </p:nvPr>
        </p:nvSpPr>
        <p:spPr/>
        <p:txBody>
          <a:bodyPr/>
          <a:lstStyle/>
          <a:p>
            <a:r>
              <a:rPr lang="en-US" dirty="0"/>
              <a:t>Occur when two cells are captured with a single barcode.</a:t>
            </a:r>
          </a:p>
          <a:p>
            <a:r>
              <a:rPr lang="en-US" dirty="0"/>
              <a:t>Introduces noise into the data	</a:t>
            </a:r>
          </a:p>
        </p:txBody>
      </p:sp>
      <p:pic>
        <p:nvPicPr>
          <p:cNvPr id="2050" name="Picture 2" descr="https://www.elveflow.com/wp-content/uploads/2017/03/microfluidic-device-drop-seq-microfluidics-single-cells-analysis-ARN-AND-barcode-complex-tissu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3463296"/>
            <a:ext cx="67627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49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D77C-4C2F-4EBD-940C-0825FA4F2691}"/>
              </a:ext>
            </a:extLst>
          </p:cNvPr>
          <p:cNvSpPr>
            <a:spLocks noGrp="1"/>
          </p:cNvSpPr>
          <p:nvPr>
            <p:ph type="title"/>
          </p:nvPr>
        </p:nvSpPr>
        <p:spPr/>
        <p:txBody>
          <a:bodyPr/>
          <a:lstStyle/>
          <a:p>
            <a:r>
              <a:rPr lang="en-US" dirty="0"/>
              <a:t>Quality Control</a:t>
            </a:r>
          </a:p>
        </p:txBody>
      </p:sp>
      <p:pic>
        <p:nvPicPr>
          <p:cNvPr id="4" name="Picture 3">
            <a:extLst>
              <a:ext uri="{FF2B5EF4-FFF2-40B4-BE49-F238E27FC236}">
                <a16:creationId xmlns:a16="http://schemas.microsoft.com/office/drawing/2014/main" id="{E345932E-8DF9-4F4D-B598-6E69073CB96E}"/>
              </a:ext>
            </a:extLst>
          </p:cNvPr>
          <p:cNvPicPr>
            <a:picLocks noChangeAspect="1"/>
          </p:cNvPicPr>
          <p:nvPr/>
        </p:nvPicPr>
        <p:blipFill>
          <a:blip r:embed="rId3"/>
          <a:stretch>
            <a:fillRect/>
          </a:stretch>
        </p:blipFill>
        <p:spPr>
          <a:xfrm>
            <a:off x="6402181" y="304800"/>
            <a:ext cx="5185833" cy="3200400"/>
          </a:xfrm>
          <a:prstGeom prst="rect">
            <a:avLst/>
          </a:prstGeom>
        </p:spPr>
      </p:pic>
      <p:pic>
        <p:nvPicPr>
          <p:cNvPr id="5" name="Picture 4">
            <a:extLst>
              <a:ext uri="{FF2B5EF4-FFF2-40B4-BE49-F238E27FC236}">
                <a16:creationId xmlns:a16="http://schemas.microsoft.com/office/drawing/2014/main" id="{BEBE57C0-7DE3-4D64-B4AE-8EAF609231AE}"/>
              </a:ext>
            </a:extLst>
          </p:cNvPr>
          <p:cNvPicPr>
            <a:picLocks noChangeAspect="1"/>
          </p:cNvPicPr>
          <p:nvPr/>
        </p:nvPicPr>
        <p:blipFill>
          <a:blip r:embed="rId4"/>
          <a:stretch>
            <a:fillRect/>
          </a:stretch>
        </p:blipFill>
        <p:spPr>
          <a:xfrm>
            <a:off x="475514" y="1905000"/>
            <a:ext cx="5926667" cy="3657600"/>
          </a:xfrm>
          <a:prstGeom prst="rect">
            <a:avLst/>
          </a:prstGeom>
        </p:spPr>
      </p:pic>
      <p:pic>
        <p:nvPicPr>
          <p:cNvPr id="6" name="Picture 5">
            <a:extLst>
              <a:ext uri="{FF2B5EF4-FFF2-40B4-BE49-F238E27FC236}">
                <a16:creationId xmlns:a16="http://schemas.microsoft.com/office/drawing/2014/main" id="{5569AE1D-B619-4CF5-B90C-F6139D98C724}"/>
              </a:ext>
            </a:extLst>
          </p:cNvPr>
          <p:cNvPicPr>
            <a:picLocks noChangeAspect="1"/>
          </p:cNvPicPr>
          <p:nvPr/>
        </p:nvPicPr>
        <p:blipFill>
          <a:blip r:embed="rId5"/>
          <a:stretch>
            <a:fillRect/>
          </a:stretch>
        </p:blipFill>
        <p:spPr>
          <a:xfrm>
            <a:off x="6402181" y="3505200"/>
            <a:ext cx="5185833" cy="3200400"/>
          </a:xfrm>
          <a:prstGeom prst="rect">
            <a:avLst/>
          </a:prstGeom>
        </p:spPr>
      </p:pic>
    </p:spTree>
    <p:extLst>
      <p:ext uri="{BB962C8B-B14F-4D97-AF65-F5344CB8AC3E}">
        <p14:creationId xmlns:p14="http://schemas.microsoft.com/office/powerpoint/2010/main" val="260441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D1A4-AC23-43F8-BDD8-1DC03354EE0D}"/>
              </a:ext>
            </a:extLst>
          </p:cNvPr>
          <p:cNvSpPr>
            <a:spLocks noGrp="1"/>
          </p:cNvSpPr>
          <p:nvPr>
            <p:ph type="title"/>
          </p:nvPr>
        </p:nvSpPr>
        <p:spPr/>
        <p:txBody>
          <a:bodyPr/>
          <a:lstStyle/>
          <a:p>
            <a:r>
              <a:rPr lang="en-US" dirty="0"/>
              <a:t>Quality Control</a:t>
            </a:r>
          </a:p>
        </p:txBody>
      </p:sp>
      <p:pic>
        <p:nvPicPr>
          <p:cNvPr id="4" name="Picture 3">
            <a:extLst>
              <a:ext uri="{FF2B5EF4-FFF2-40B4-BE49-F238E27FC236}">
                <a16:creationId xmlns:a16="http://schemas.microsoft.com/office/drawing/2014/main" id="{3CB0E5C7-DCC6-4F02-B03C-3E088A87AD8B}"/>
              </a:ext>
            </a:extLst>
          </p:cNvPr>
          <p:cNvPicPr>
            <a:picLocks noChangeAspect="1"/>
          </p:cNvPicPr>
          <p:nvPr/>
        </p:nvPicPr>
        <p:blipFill>
          <a:blip r:embed="rId3"/>
          <a:stretch>
            <a:fillRect/>
          </a:stretch>
        </p:blipFill>
        <p:spPr>
          <a:xfrm>
            <a:off x="6323734" y="319088"/>
            <a:ext cx="5185833" cy="3200400"/>
          </a:xfrm>
          <a:prstGeom prst="rect">
            <a:avLst/>
          </a:prstGeom>
        </p:spPr>
      </p:pic>
      <p:pic>
        <p:nvPicPr>
          <p:cNvPr id="5" name="Picture 4">
            <a:extLst>
              <a:ext uri="{FF2B5EF4-FFF2-40B4-BE49-F238E27FC236}">
                <a16:creationId xmlns:a16="http://schemas.microsoft.com/office/drawing/2014/main" id="{EAA85E54-8CA5-4E15-A1B2-0C0FE091D49C}"/>
              </a:ext>
            </a:extLst>
          </p:cNvPr>
          <p:cNvPicPr>
            <a:picLocks noChangeAspect="1"/>
          </p:cNvPicPr>
          <p:nvPr/>
        </p:nvPicPr>
        <p:blipFill>
          <a:blip r:embed="rId4"/>
          <a:stretch>
            <a:fillRect/>
          </a:stretch>
        </p:blipFill>
        <p:spPr>
          <a:xfrm>
            <a:off x="397067" y="1690688"/>
            <a:ext cx="5926667" cy="3657600"/>
          </a:xfrm>
          <a:prstGeom prst="rect">
            <a:avLst/>
          </a:prstGeom>
        </p:spPr>
      </p:pic>
      <p:pic>
        <p:nvPicPr>
          <p:cNvPr id="6" name="Picture 5">
            <a:extLst>
              <a:ext uri="{FF2B5EF4-FFF2-40B4-BE49-F238E27FC236}">
                <a16:creationId xmlns:a16="http://schemas.microsoft.com/office/drawing/2014/main" id="{7040ECA0-83C6-4EAC-B331-56664B5F4382}"/>
              </a:ext>
            </a:extLst>
          </p:cNvPr>
          <p:cNvPicPr>
            <a:picLocks noChangeAspect="1"/>
          </p:cNvPicPr>
          <p:nvPr/>
        </p:nvPicPr>
        <p:blipFill>
          <a:blip r:embed="rId5"/>
          <a:stretch>
            <a:fillRect/>
          </a:stretch>
        </p:blipFill>
        <p:spPr>
          <a:xfrm>
            <a:off x="6323734" y="3519488"/>
            <a:ext cx="5185833" cy="3200400"/>
          </a:xfrm>
          <a:prstGeom prst="rect">
            <a:avLst/>
          </a:prstGeom>
        </p:spPr>
      </p:pic>
    </p:spTree>
    <p:extLst>
      <p:ext uri="{BB962C8B-B14F-4D97-AF65-F5344CB8AC3E}">
        <p14:creationId xmlns:p14="http://schemas.microsoft.com/office/powerpoint/2010/main" val="304957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3623-26EA-4305-9EDC-5903DAFF8F65}"/>
              </a:ext>
            </a:extLst>
          </p:cNvPr>
          <p:cNvSpPr>
            <a:spLocks noGrp="1"/>
          </p:cNvSpPr>
          <p:nvPr>
            <p:ph type="title"/>
          </p:nvPr>
        </p:nvSpPr>
        <p:spPr/>
        <p:txBody>
          <a:bodyPr/>
          <a:lstStyle/>
          <a:p>
            <a:r>
              <a:rPr lang="en-US" dirty="0"/>
              <a:t>Filtered Data</a:t>
            </a:r>
          </a:p>
        </p:txBody>
      </p:sp>
      <p:pic>
        <p:nvPicPr>
          <p:cNvPr id="4" name="Picture 3">
            <a:extLst>
              <a:ext uri="{FF2B5EF4-FFF2-40B4-BE49-F238E27FC236}">
                <a16:creationId xmlns:a16="http://schemas.microsoft.com/office/drawing/2014/main" id="{4906C6C0-A92E-4110-9982-0EFA077CF3DA}"/>
              </a:ext>
            </a:extLst>
          </p:cNvPr>
          <p:cNvPicPr>
            <a:picLocks noChangeAspect="1"/>
          </p:cNvPicPr>
          <p:nvPr/>
        </p:nvPicPr>
        <p:blipFill>
          <a:blip r:embed="rId3"/>
          <a:stretch>
            <a:fillRect/>
          </a:stretch>
        </p:blipFill>
        <p:spPr>
          <a:xfrm>
            <a:off x="0" y="2197614"/>
            <a:ext cx="5926667" cy="3657600"/>
          </a:xfrm>
          <a:prstGeom prst="rect">
            <a:avLst/>
          </a:prstGeom>
        </p:spPr>
      </p:pic>
      <p:pic>
        <p:nvPicPr>
          <p:cNvPr id="5" name="Picture 4">
            <a:extLst>
              <a:ext uri="{FF2B5EF4-FFF2-40B4-BE49-F238E27FC236}">
                <a16:creationId xmlns:a16="http://schemas.microsoft.com/office/drawing/2014/main" id="{BED0DDAB-90DE-4B93-B4A0-8F7DBD401115}"/>
              </a:ext>
            </a:extLst>
          </p:cNvPr>
          <p:cNvPicPr>
            <a:picLocks noChangeAspect="1"/>
          </p:cNvPicPr>
          <p:nvPr/>
        </p:nvPicPr>
        <p:blipFill>
          <a:blip r:embed="rId4"/>
          <a:stretch>
            <a:fillRect/>
          </a:stretch>
        </p:blipFill>
        <p:spPr>
          <a:xfrm>
            <a:off x="6263374" y="2197614"/>
            <a:ext cx="5926667" cy="3657600"/>
          </a:xfrm>
          <a:prstGeom prst="rect">
            <a:avLst/>
          </a:prstGeom>
        </p:spPr>
      </p:pic>
    </p:spTree>
    <p:extLst>
      <p:ext uri="{BB962C8B-B14F-4D97-AF65-F5344CB8AC3E}">
        <p14:creationId xmlns:p14="http://schemas.microsoft.com/office/powerpoint/2010/main" val="7313646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1025</TotalTime>
  <Words>1552</Words>
  <Application>Microsoft Office PowerPoint</Application>
  <PresentationFormat>Widescreen</PresentationFormat>
  <Paragraphs>128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Identification and Classification of Retinal Bipolar Single Cells</vt:lpstr>
      <vt:lpstr>Single Cell Sequencing</vt:lpstr>
      <vt:lpstr>Retinal Bipolar Cells</vt:lpstr>
      <vt:lpstr>Project Goals</vt:lpstr>
      <vt:lpstr>Data Used</vt:lpstr>
      <vt:lpstr>Cell Doublets</vt:lpstr>
      <vt:lpstr>Quality Control</vt:lpstr>
      <vt:lpstr>Quality Control</vt:lpstr>
      <vt:lpstr>Filtered Data</vt:lpstr>
      <vt:lpstr>Principle Component Analysis</vt:lpstr>
      <vt:lpstr>PC Selection</vt:lpstr>
      <vt:lpstr>Dimensionality Reduction</vt:lpstr>
      <vt:lpstr>Cell Identification</vt:lpstr>
      <vt:lpstr> Cell Identification </vt:lpstr>
      <vt:lpstr>Cell Identification</vt:lpstr>
      <vt:lpstr>Cluster Identification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Retinal Bipolar Single Cell Analysis</dc:title>
  <dc:creator>Nico Dana</dc:creator>
  <cp:lastModifiedBy>Nico Dana</cp:lastModifiedBy>
  <cp:revision>42</cp:revision>
  <dcterms:created xsi:type="dcterms:W3CDTF">2017-12-04T14:39:13Z</dcterms:created>
  <dcterms:modified xsi:type="dcterms:W3CDTF">2017-12-05T16:37:13Z</dcterms:modified>
</cp:coreProperties>
</file>