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7" r:id="rId10"/>
    <p:sldId id="268" r:id="rId11"/>
    <p:sldId id="270" r:id="rId12"/>
    <p:sldId id="266" r:id="rId13"/>
    <p:sldId id="265" r:id="rId14"/>
    <p:sldId id="269" r:id="rId15"/>
    <p:sldId id="272" r:id="rId16"/>
    <p:sldId id="274" r:id="rId17"/>
    <p:sldId id="273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7" r:id="rId28"/>
    <p:sldId id="288" r:id="rId29"/>
    <p:sldId id="289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408" y="2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5E13-4AE5-4001-B05E-61FB38A81D7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5E47-E7A2-4DBE-8F2F-24DFCF3E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9C61-DCAC-432A-BD94-92B2A126EB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8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1C5C-CD12-464B-9DDF-A9F9F233E96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AC4C-B105-4DBF-A25F-D098B92A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Deriving Clinical Coagulation Test Relationships From Clinical Laboratory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Goal 1: Demonstrate that abnormalities in PT and PTT are associated with factors known biologically to be important in these pathways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66170" r="73213" b="21908"/>
          <a:stretch/>
        </p:blipFill>
        <p:spPr bwMode="auto">
          <a:xfrm>
            <a:off x="3865638" y="3429000"/>
            <a:ext cx="977900" cy="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9337" y="4114801"/>
            <a:ext cx="2731063" cy="4270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3886199"/>
            <a:ext cx="304800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538185"/>
            <a:ext cx="3243943" cy="4160157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2538186"/>
            <a:ext cx="1345011" cy="4160157"/>
          </a:xfrm>
          <a:prstGeom prst="rect">
            <a:avLst/>
          </a:prstGeom>
          <a:solidFill>
            <a:srgbClr val="00206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1457" y="2545443"/>
            <a:ext cx="3243943" cy="4160157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2: Relationship: PT/PTT and factor levels</a:t>
            </a:r>
            <a:endParaRPr lang="en-US" dirty="0"/>
          </a:p>
        </p:txBody>
      </p:sp>
      <p:sp>
        <p:nvSpPr>
          <p:cNvPr id="4" name="Line 1028"/>
          <p:cNvSpPr>
            <a:spLocks noChangeShapeType="1"/>
          </p:cNvSpPr>
          <p:nvPr/>
        </p:nvSpPr>
        <p:spPr bwMode="auto">
          <a:xfrm>
            <a:off x="2438853" y="2452689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 flipH="1">
            <a:off x="2438853" y="5272089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6" name="Line 1036"/>
          <p:cNvSpPr>
            <a:spLocks noChangeShapeType="1"/>
          </p:cNvSpPr>
          <p:nvPr/>
        </p:nvSpPr>
        <p:spPr bwMode="auto">
          <a:xfrm flipH="1">
            <a:off x="5563053" y="492675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7" name="Arc 1037"/>
          <p:cNvSpPr>
            <a:spLocks/>
          </p:cNvSpPr>
          <p:nvPr/>
        </p:nvSpPr>
        <p:spPr bwMode="auto">
          <a:xfrm flipH="1" flipV="1">
            <a:off x="2667906" y="3250358"/>
            <a:ext cx="2895147" cy="1676400"/>
          </a:xfrm>
          <a:custGeom>
            <a:avLst/>
            <a:gdLst>
              <a:gd name="T0" fmla="*/ 0 w 21600"/>
              <a:gd name="T1" fmla="*/ 0 h 21600"/>
              <a:gd name="T2" fmla="*/ 3352800 w 21600"/>
              <a:gd name="T3" fmla="*/ 1676400 h 21600"/>
              <a:gd name="T4" fmla="*/ 0 w 21600"/>
              <a:gd name="T5" fmla="*/ 1676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8" name="Text Box 1038"/>
          <p:cNvSpPr txBox="1">
            <a:spLocks noChangeArrowheads="1"/>
          </p:cNvSpPr>
          <p:nvPr/>
        </p:nvSpPr>
        <p:spPr bwMode="auto">
          <a:xfrm>
            <a:off x="1161049" y="2243565"/>
            <a:ext cx="1324080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latin typeface="+mj-lt"/>
                <a:ea typeface="ＭＳ Ｐゴシック" charset="0"/>
              </a:rPr>
              <a:t>PT/</a:t>
            </a:r>
          </a:p>
          <a:p>
            <a:pPr>
              <a:defRPr/>
            </a:pPr>
            <a:r>
              <a:rPr lang="en-US" b="1" dirty="0" smtClean="0">
                <a:latin typeface="+mj-lt"/>
                <a:ea typeface="ＭＳ Ｐゴシック" charset="0"/>
              </a:rPr>
              <a:t>PTT </a:t>
            </a:r>
            <a:r>
              <a:rPr lang="en-US" b="1" dirty="0">
                <a:latin typeface="+mj-lt"/>
                <a:ea typeface="ＭＳ Ｐゴシック" charset="0"/>
              </a:rPr>
              <a:t>(sec)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9" name="Text Box 1039"/>
          <p:cNvSpPr txBox="1">
            <a:spLocks noChangeArrowheads="1"/>
          </p:cNvSpPr>
          <p:nvPr/>
        </p:nvSpPr>
        <p:spPr bwMode="auto">
          <a:xfrm>
            <a:off x="3585541" y="5891599"/>
            <a:ext cx="2658035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latin typeface="+mj-lt"/>
                <a:ea typeface="ＭＳ Ｐゴシック" charset="0"/>
              </a:rPr>
              <a:t>Factor (% of normal)</a:t>
            </a: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10" name="Text Box 1040"/>
          <p:cNvSpPr txBox="1">
            <a:spLocks noChangeArrowheads="1"/>
          </p:cNvSpPr>
          <p:nvPr/>
        </p:nvSpPr>
        <p:spPr bwMode="auto">
          <a:xfrm>
            <a:off x="1657803" y="4662489"/>
            <a:ext cx="418704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+mj-lt"/>
                <a:ea typeface="ＭＳ Ｐゴシック" charset="0"/>
              </a:rPr>
              <a:t>10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11" name="Text Box 1041"/>
          <p:cNvSpPr txBox="1">
            <a:spLocks noChangeArrowheads="1"/>
          </p:cNvSpPr>
          <p:nvPr/>
        </p:nvSpPr>
        <p:spPr bwMode="auto">
          <a:xfrm>
            <a:off x="1676400" y="3062289"/>
            <a:ext cx="418704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+mj-lt"/>
                <a:ea typeface="ＭＳ Ｐゴシック" charset="0"/>
              </a:rPr>
              <a:t>30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13" name="Text Box 1043"/>
          <p:cNvSpPr txBox="1">
            <a:spLocks noChangeArrowheads="1"/>
          </p:cNvSpPr>
          <p:nvPr/>
        </p:nvSpPr>
        <p:spPr bwMode="auto">
          <a:xfrm>
            <a:off x="6516460" y="5285865"/>
            <a:ext cx="527050" cy="36671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>
                <a:latin typeface="+mj-lt"/>
                <a:ea typeface="ＭＳ Ｐゴシック" charset="0"/>
              </a:rPr>
              <a:t>100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14" name="Text Box 1044"/>
          <p:cNvSpPr txBox="1">
            <a:spLocks noChangeArrowheads="1"/>
          </p:cNvSpPr>
          <p:nvPr/>
        </p:nvSpPr>
        <p:spPr bwMode="auto">
          <a:xfrm>
            <a:off x="3863749" y="5285865"/>
            <a:ext cx="531813" cy="36671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latin typeface="+mj-lt"/>
                <a:ea typeface="ＭＳ Ｐゴシック" charset="0"/>
              </a:rPr>
              <a:t>~40</a:t>
            </a: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15" name="Text Box 1045"/>
          <p:cNvSpPr txBox="1">
            <a:spLocks noChangeArrowheads="1"/>
          </p:cNvSpPr>
          <p:nvPr/>
        </p:nvSpPr>
        <p:spPr bwMode="auto">
          <a:xfrm>
            <a:off x="3124200" y="5285865"/>
            <a:ext cx="412750" cy="36671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>
                <a:latin typeface="+mj-lt"/>
                <a:ea typeface="ＭＳ Ｐゴシック" charset="0"/>
              </a:rPr>
              <a:t>15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16" name="Text Box 1046"/>
          <p:cNvSpPr txBox="1">
            <a:spLocks noChangeArrowheads="1"/>
          </p:cNvSpPr>
          <p:nvPr/>
        </p:nvSpPr>
        <p:spPr bwMode="auto">
          <a:xfrm>
            <a:off x="2438400" y="5285865"/>
            <a:ext cx="412750" cy="36671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>
                <a:latin typeface="+mj-lt"/>
                <a:ea typeface="ＭＳ Ｐゴシック" charset="0"/>
              </a:rPr>
              <a:t>10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1657803" y="3900489"/>
            <a:ext cx="418704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+mj-lt"/>
                <a:ea typeface="ＭＳ Ｐゴシック" charset="0"/>
              </a:rPr>
              <a:t>16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29" name="Line 1029"/>
          <p:cNvSpPr>
            <a:spLocks noChangeShapeType="1"/>
          </p:cNvSpPr>
          <p:nvPr/>
        </p:nvSpPr>
        <p:spPr bwMode="auto">
          <a:xfrm flipH="1">
            <a:off x="2471510" y="4662489"/>
            <a:ext cx="4572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17" name="Line 1029"/>
          <p:cNvSpPr>
            <a:spLocks noChangeShapeType="1"/>
          </p:cNvSpPr>
          <p:nvPr/>
        </p:nvSpPr>
        <p:spPr bwMode="auto">
          <a:xfrm flipH="1">
            <a:off x="2514600" y="5029200"/>
            <a:ext cx="4572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+mj-lt"/>
              <a:ea typeface="ＭＳ Ｐゴシック" charset="0"/>
            </a:endParaRPr>
          </a:p>
        </p:txBody>
      </p:sp>
      <p:sp>
        <p:nvSpPr>
          <p:cNvPr id="18" name="Text Box 1038"/>
          <p:cNvSpPr txBox="1">
            <a:spLocks noChangeArrowheads="1"/>
          </p:cNvSpPr>
          <p:nvPr/>
        </p:nvSpPr>
        <p:spPr bwMode="auto">
          <a:xfrm>
            <a:off x="3393962" y="5563974"/>
            <a:ext cx="1295547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  <a:ea typeface="ＭＳ Ｐゴシック" charset="0"/>
              </a:rPr>
              <a:t>Bleeding</a:t>
            </a:r>
            <a:endParaRPr lang="en-US" dirty="0">
              <a:solidFill>
                <a:srgbClr val="FF0000"/>
              </a:solidFill>
              <a:latin typeface="+mj-lt"/>
              <a:ea typeface="ＭＳ Ｐゴシック" charset="0"/>
            </a:endParaRPr>
          </a:p>
        </p:txBody>
      </p:sp>
      <p:cxnSp>
        <p:nvCxnSpPr>
          <p:cNvPr id="12" name="Straight Arrow Connector 11"/>
          <p:cNvCxnSpPr>
            <a:stCxn id="18" idx="0"/>
          </p:cNvCxnSpPr>
          <p:nvPr/>
        </p:nvCxnSpPr>
        <p:spPr>
          <a:xfrm flipH="1" flipV="1">
            <a:off x="4038600" y="5268222"/>
            <a:ext cx="3136" cy="29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16"/>
            <a:ext cx="9144000" cy="676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 rot="2824015">
            <a:off x="7442084" y="3900168"/>
            <a:ext cx="408605" cy="18950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06505" y="4508481"/>
            <a:ext cx="365760" cy="104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3: Predict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r>
              <a:rPr lang="en-US" dirty="0" smtClean="0"/>
              <a:t> on the basis of factor assays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038" y="5032829"/>
            <a:ext cx="23960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B0F0"/>
                </a:solidFill>
              </a:rPr>
              <a:t>PTT</a:t>
            </a:r>
            <a:endParaRPr lang="en-US" sz="115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6038" y="5032829"/>
            <a:ext cx="16577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</a:rPr>
              <a:t>PT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4838" y="2872366"/>
            <a:ext cx="1077539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F7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009238" y="1637936"/>
            <a:ext cx="1077539" cy="1200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F8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978496" y="2918100"/>
            <a:ext cx="1545616" cy="1200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F11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2164463" y="1637936"/>
            <a:ext cx="1545616" cy="1200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F12</a:t>
            </a:r>
            <a:endParaRPr lang="en-US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2632540" y="2915187"/>
            <a:ext cx="1077539" cy="1200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F9</a:t>
            </a:r>
            <a:endParaRPr lang="en-US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5580" y="1637936"/>
            <a:ext cx="1077539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F2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6808" y="2918100"/>
            <a:ext cx="1628972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err="1" smtClean="0"/>
              <a:t>Fibr</a:t>
            </a:r>
            <a:endParaRPr lang="en-US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3903" y="1637936"/>
            <a:ext cx="154561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F10</a:t>
            </a:r>
            <a:endParaRPr 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11980" y="2915187"/>
            <a:ext cx="1077539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dirty="0" smtClean="0"/>
              <a:t>F5</a:t>
            </a:r>
            <a:endParaRPr lang="en-US" sz="72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2131060" y="3152638"/>
            <a:ext cx="457200" cy="27008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3352440">
            <a:off x="4371550" y="4198092"/>
            <a:ext cx="365760" cy="187240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5061030" y="3158062"/>
            <a:ext cx="457200" cy="2700839"/>
          </a:xfrm>
          <a:prstGeom prst="leftBrac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7845388">
            <a:off x="5876251" y="4040856"/>
            <a:ext cx="365760" cy="187240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‘Phantom Chemist’</a:t>
            </a:r>
          </a:p>
          <a:p>
            <a:pPr lvl="1"/>
            <a:r>
              <a:rPr lang="en-US" dirty="0" smtClean="0"/>
              <a:t>Maintained by Department of Pathology and Lab Medicine for clinical, quality, and research use</a:t>
            </a:r>
          </a:p>
          <a:p>
            <a:pPr lvl="1"/>
            <a:r>
              <a:rPr lang="en-US" dirty="0" smtClean="0"/>
              <a:t>Contains clinical lab results data for years (&gt;10)</a:t>
            </a:r>
          </a:p>
          <a:p>
            <a:pPr lvl="1"/>
            <a:r>
              <a:rPr lang="en-US" dirty="0" smtClean="0"/>
              <a:t>No patient metadata</a:t>
            </a:r>
          </a:p>
          <a:p>
            <a:pPr lvl="1"/>
            <a:r>
              <a:rPr lang="en-US" dirty="0" smtClean="0"/>
              <a:t>Subject to ordering and testing practices at PENN</a:t>
            </a:r>
          </a:p>
          <a:p>
            <a:pPr lvl="2"/>
            <a:r>
              <a:rPr lang="en-US" dirty="0" smtClean="0"/>
              <a:t>Few normal results in the dataset</a:t>
            </a:r>
          </a:p>
          <a:p>
            <a:pPr lvl="2"/>
            <a:r>
              <a:rPr lang="en-US" dirty="0" smtClean="0"/>
              <a:t>Testing performed in step-wise manner</a:t>
            </a:r>
          </a:p>
          <a:p>
            <a:pPr lvl="2"/>
            <a:r>
              <a:rPr lang="en-US" dirty="0" smtClean="0"/>
              <a:t>Over 1x10^6 tests exported over ~1 years </a:t>
            </a:r>
          </a:p>
          <a:p>
            <a:pPr lvl="3"/>
            <a:r>
              <a:rPr lang="en-US" dirty="0" smtClean="0"/>
              <a:t>Vast majority did not have predictor and </a:t>
            </a:r>
            <a:r>
              <a:rPr lang="en-US" smtClean="0"/>
              <a:t>outcome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Screening 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040188" cy="639762"/>
          </a:xfrm>
        </p:spPr>
        <p:txBody>
          <a:bodyPr/>
          <a:lstStyle/>
          <a:p>
            <a:r>
              <a:rPr lang="en-US" dirty="0" smtClean="0"/>
              <a:t>PTT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73625" y="1294103"/>
            <a:ext cx="4041775" cy="639762"/>
          </a:xfrm>
        </p:spPr>
        <p:txBody>
          <a:bodyPr/>
          <a:lstStyle/>
          <a:p>
            <a:r>
              <a:rPr lang="en-US" dirty="0" smtClean="0"/>
              <a:t>PT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1119"/>
            <a:ext cx="4572000" cy="3230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120"/>
            <a:ext cx="4572000" cy="32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individual factor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reslnrshinyd01.research.chop.edu:8787/graphics/plot.png?width=658&amp;height=465&amp;randomizer=-1472578243"/>
          <p:cNvSpPr>
            <a:spLocks noChangeAspect="1" noChangeArrowheads="1"/>
          </p:cNvSpPr>
          <p:nvPr/>
        </p:nvSpPr>
        <p:spPr bwMode="auto">
          <a:xfrm>
            <a:off x="47625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906"/>
          <a:stretch/>
        </p:blipFill>
        <p:spPr>
          <a:xfrm>
            <a:off x="152400" y="1905000"/>
            <a:ext cx="8788167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941" t="3815" r="-679" b="65660"/>
          <a:stretch/>
        </p:blipFill>
        <p:spPr>
          <a:xfrm>
            <a:off x="921544" y="3794124"/>
            <a:ext cx="5334000" cy="1828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458" t="64733" r="72781" b="4742"/>
          <a:stretch/>
        </p:blipFill>
        <p:spPr>
          <a:xfrm>
            <a:off x="3436144" y="3725862"/>
            <a:ext cx="2819400" cy="1828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of factor quantiles with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816" r="51262" b="65659"/>
          <a:stretch/>
        </p:blipFill>
        <p:spPr>
          <a:xfrm>
            <a:off x="685800" y="1828800"/>
            <a:ext cx="5334000" cy="1828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3657600"/>
            <a:ext cx="2743200" cy="1965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657600"/>
            <a:ext cx="2743200" cy="19653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" y="1692274"/>
            <a:ext cx="2743200" cy="19653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1681400"/>
            <a:ext cx="2743200" cy="19653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4918" t="3815" r="-679" b="65660"/>
          <a:stretch/>
        </p:blipFill>
        <p:spPr>
          <a:xfrm>
            <a:off x="6172200" y="3794124"/>
            <a:ext cx="2819400" cy="18288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65056" y="3657600"/>
            <a:ext cx="2743200" cy="196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of factor quantiles with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588" t="34719" r="-326" b="34755"/>
          <a:stretch/>
        </p:blipFill>
        <p:spPr>
          <a:xfrm>
            <a:off x="266224" y="3489324"/>
            <a:ext cx="5334000" cy="1828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t="34984" r="49869" b="34491"/>
          <a:stretch/>
        </p:blipFill>
        <p:spPr>
          <a:xfrm>
            <a:off x="30480" y="1524000"/>
            <a:ext cx="5486400" cy="1828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3680" y="33528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" y="33528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" y="1387474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3680" y="13766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of factor quantiles with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4641345" cy="3298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4555570" cy="32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Background  - Short primer on coagulation pathway and the coagulation tests that are used clinically</a:t>
            </a:r>
          </a:p>
          <a:p>
            <a:r>
              <a:rPr lang="en-US" dirty="0" smtClean="0"/>
              <a:t>Project </a:t>
            </a:r>
          </a:p>
          <a:p>
            <a:pPr lvl="1"/>
            <a:r>
              <a:rPr lang="en-US" dirty="0" smtClean="0"/>
              <a:t>Goals – Use clinical laboratory data to substantiate clinical assumptions about the patterns in these tests </a:t>
            </a:r>
          </a:p>
          <a:p>
            <a:pPr lvl="1"/>
            <a:r>
              <a:rPr lang="en-US" dirty="0" smtClean="0"/>
              <a:t>Data used – Origin and biases in the data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Conclusions and 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4647" t="2456" r="14" b="65024"/>
          <a:stretch/>
        </p:blipFill>
        <p:spPr>
          <a:xfrm>
            <a:off x="3507374" y="1600200"/>
            <a:ext cx="5629006" cy="3926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of factor quantiles with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9980" y="1642667"/>
            <a:ext cx="5410200" cy="3923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of factor quantiles with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588" t="34719" r="-326" b="34755"/>
          <a:stretch/>
        </p:blipFill>
        <p:spPr>
          <a:xfrm>
            <a:off x="266224" y="3489324"/>
            <a:ext cx="5334000" cy="1828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t="34984" r="49869" b="34491"/>
          <a:stretch/>
        </p:blipFill>
        <p:spPr>
          <a:xfrm>
            <a:off x="30480" y="1524000"/>
            <a:ext cx="5486400" cy="1828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3680" y="33528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" y="33528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" y="1387474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3680" y="1376600"/>
            <a:ext cx="2743200" cy="196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of factors results with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94" b="3384"/>
          <a:stretch/>
        </p:blipFill>
        <p:spPr>
          <a:xfrm>
            <a:off x="-4762" y="2057400"/>
            <a:ext cx="9148762" cy="46071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2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6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0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2762" y="2057400"/>
            <a:ext cx="2281238" cy="15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6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90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2" y="5122985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3181" b="2952"/>
          <a:stretch/>
        </p:blipFill>
        <p:spPr>
          <a:xfrm>
            <a:off x="0" y="2133600"/>
            <a:ext cx="91440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of factors results with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2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6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0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2" y="3581401"/>
            <a:ext cx="2281238" cy="15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2762" y="2057400"/>
            <a:ext cx="2281238" cy="15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6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90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" y="2057400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2" y="5122985"/>
            <a:ext cx="2281238" cy="152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linear models of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r>
              <a:rPr lang="en-US" dirty="0" smtClean="0"/>
              <a:t> vs log transformed and native factor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603"/>
          <a:stretch/>
        </p:blipFill>
        <p:spPr>
          <a:xfrm>
            <a:off x="449580" y="1899529"/>
            <a:ext cx="3665220" cy="4196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373" y="1985168"/>
            <a:ext cx="5107207" cy="30440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22098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072691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3434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6388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7191" y="2650855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191" y="3932237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7191" y="5213619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788121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4809" y="3505200"/>
            <a:ext cx="359737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1101"/>
          <a:stretch/>
        </p:blipFill>
        <p:spPr>
          <a:xfrm>
            <a:off x="304800" y="1828800"/>
            <a:ext cx="3519062" cy="4234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linear models of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r>
              <a:rPr lang="en-US" dirty="0" smtClean="0"/>
              <a:t> vs log transformed and native factor levels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072691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3434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638800"/>
            <a:ext cx="3597372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7191" y="2650855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191" y="3932237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7191" y="5213619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788121"/>
            <a:ext cx="3597372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4809" y="3505200"/>
            <a:ext cx="359737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03" y="2301130"/>
            <a:ext cx="5238019" cy="32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for prediction of </a:t>
            </a:r>
            <a:r>
              <a:rPr lang="en-US" dirty="0" smtClean="0">
                <a:solidFill>
                  <a:srgbClr val="FF0000"/>
                </a:solidFill>
              </a:rPr>
              <a:t>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PTT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 and </a:t>
            </a:r>
            <a:r>
              <a:rPr lang="en-US" dirty="0" err="1" smtClean="0"/>
              <a:t>RandomForest</a:t>
            </a:r>
            <a:r>
              <a:rPr lang="en-US" dirty="0" smtClean="0"/>
              <a:t> for regression</a:t>
            </a:r>
          </a:p>
          <a:p>
            <a:r>
              <a:rPr lang="en-US" dirty="0" smtClean="0"/>
              <a:t>5 fold cross-validation</a:t>
            </a:r>
          </a:p>
          <a:p>
            <a:r>
              <a:rPr lang="en-US" dirty="0" smtClean="0"/>
              <a:t>Only ~150 and 100 cases without NA’s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00" y="457201"/>
            <a:ext cx="7834275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5369" t="13056" b="66636"/>
          <a:stretch/>
        </p:blipFill>
        <p:spPr>
          <a:xfrm>
            <a:off x="5638800" y="1295399"/>
            <a:ext cx="2946955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8158583" cy="6110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369" t="13056" b="66636"/>
          <a:stretch/>
        </p:blipFill>
        <p:spPr>
          <a:xfrm>
            <a:off x="6197045" y="2209800"/>
            <a:ext cx="2946955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lab data supports the association of specific coagulation factors with the screening assays they are meant to screen for</a:t>
            </a:r>
          </a:p>
          <a:p>
            <a:r>
              <a:rPr lang="en-US" dirty="0" smtClean="0"/>
              <a:t>Relationship between these is approximately logarithmic as suggested in literature</a:t>
            </a:r>
          </a:p>
          <a:p>
            <a:r>
              <a:rPr lang="en-US" dirty="0" smtClean="0"/>
              <a:t>Further work will be performed to increase accuracy of the models for prediction, perhaps </a:t>
            </a:r>
            <a:r>
              <a:rPr lang="en-US" smtClean="0"/>
              <a:t>including additional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Background  - Short primer on coagulation pathway and the coagulation tests that are used clinically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– Use clinical laboratory data to substantiate clinical assumptions about the patterns in these tests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used – Origin and biases in the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and 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87000" y="1820636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Ordered when suspected bleeding disorder</a:t>
            </a:r>
          </a:p>
          <a:p>
            <a:r>
              <a:rPr lang="en-US" dirty="0" smtClean="0"/>
              <a:t>Testing begins with two screening tests:</a:t>
            </a:r>
          </a:p>
          <a:p>
            <a:pPr lvl="1"/>
            <a:r>
              <a:rPr lang="en-US" dirty="0" smtClean="0"/>
              <a:t>Prothrombin time (PT)</a:t>
            </a:r>
          </a:p>
          <a:p>
            <a:pPr lvl="1"/>
            <a:r>
              <a:rPr lang="en-US" dirty="0" smtClean="0"/>
              <a:t>Partial thromboplastin time (PTT)</a:t>
            </a:r>
          </a:p>
          <a:p>
            <a:r>
              <a:rPr lang="en-US" dirty="0" smtClean="0"/>
              <a:t>Screening tests are meant to screen for deficiencies in one of the nine coagulation factors</a:t>
            </a:r>
          </a:p>
          <a:p>
            <a:r>
              <a:rPr lang="en-US" dirty="0" smtClean="0"/>
              <a:t>Screening tests are followed up with testing for factors as indicated by the screening tests.</a:t>
            </a:r>
          </a:p>
          <a:p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Related imag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8575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2505528"/>
            <a:ext cx="2286000" cy="412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703286"/>
            <a:ext cx="2514600" cy="412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66170" r="73213" b="21908"/>
          <a:stretch/>
        </p:blipFill>
        <p:spPr bwMode="auto">
          <a:xfrm>
            <a:off x="3865638" y="3429000"/>
            <a:ext cx="977900" cy="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703286"/>
            <a:ext cx="2514600" cy="412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66170" r="73213" b="21908"/>
          <a:stretch/>
        </p:blipFill>
        <p:spPr bwMode="auto">
          <a:xfrm>
            <a:off x="3865638" y="3429000"/>
            <a:ext cx="977900" cy="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>
            <a:off x="5849257" y="1765300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 rot="720000">
            <a:off x="6247837" y="1765299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 rot="-1080000">
            <a:off x="5461000" y="1783912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95551" y="2480129"/>
            <a:ext cx="2514600" cy="412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66170" r="73213" b="21908"/>
          <a:stretch/>
        </p:blipFill>
        <p:spPr bwMode="auto">
          <a:xfrm>
            <a:off x="3865638" y="3429000"/>
            <a:ext cx="977900" cy="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>
            <a:off x="2504278" y="1728696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 rot="720000">
            <a:off x="2902858" y="1728695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5" t="72243" r="28729" b="5738"/>
          <a:stretch/>
        </p:blipFill>
        <p:spPr bwMode="auto">
          <a:xfrm rot="-1080000">
            <a:off x="2116021" y="1747308"/>
            <a:ext cx="290286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9337" y="4114801"/>
            <a:ext cx="2731063" cy="4270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3886199"/>
            <a:ext cx="304800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Coagulation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agul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828800"/>
            <a:ext cx="7301290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0743" y="1828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6143" y="5257800"/>
            <a:ext cx="1371600" cy="136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coagulation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66170" r="73213" b="21908"/>
          <a:stretch/>
        </p:blipFill>
        <p:spPr bwMode="auto">
          <a:xfrm>
            <a:off x="3865638" y="3429000"/>
            <a:ext cx="977900" cy="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9337" y="4114801"/>
            <a:ext cx="2731063" cy="4270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3886199"/>
            <a:ext cx="304800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538185"/>
            <a:ext cx="3243943" cy="4160157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5257" y="2530020"/>
            <a:ext cx="3243943" cy="4160157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799" y="2538186"/>
            <a:ext cx="1295401" cy="4160157"/>
          </a:xfrm>
          <a:prstGeom prst="rect">
            <a:avLst/>
          </a:prstGeom>
          <a:solidFill>
            <a:srgbClr val="00206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  - Short primer on coagulation pathway and the coagulation tests that are used clinically</a:t>
            </a:r>
          </a:p>
          <a:p>
            <a:r>
              <a:rPr lang="en-US" dirty="0" smtClean="0"/>
              <a:t>Project </a:t>
            </a:r>
          </a:p>
          <a:p>
            <a:pPr lvl="1"/>
            <a:r>
              <a:rPr lang="en-US" dirty="0" smtClean="0"/>
              <a:t>Goals – Use clinical laboratory data to substantiate clinical assumptions about the patterns in these tests </a:t>
            </a:r>
          </a:p>
          <a:p>
            <a:pPr lvl="1"/>
            <a:r>
              <a:rPr lang="en-US" dirty="0" smtClean="0"/>
              <a:t>Data used – Origin and biases in the data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and 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519</Words>
  <Application>Microsoft Office PowerPoint</Application>
  <PresentationFormat>On-screen Show (4:3)</PresentationFormat>
  <Paragraphs>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Wingdings</vt:lpstr>
      <vt:lpstr>Office Theme</vt:lpstr>
      <vt:lpstr>Deriving Clinical Coagulation Test Relationships From Clinical Laboratory Data</vt:lpstr>
      <vt:lpstr>Outline</vt:lpstr>
      <vt:lpstr>Outline</vt:lpstr>
      <vt:lpstr>Coagulation testing </vt:lpstr>
      <vt:lpstr>Coagulation Cascade</vt:lpstr>
      <vt:lpstr>Coagulation Cascade</vt:lpstr>
      <vt:lpstr>Coagulation Cascade</vt:lpstr>
      <vt:lpstr>Coagulation Cascade</vt:lpstr>
      <vt:lpstr>Outline</vt:lpstr>
      <vt:lpstr>Goal 1: Demonstrate that abnormalities in PT and PTT are associated with factors known biologically to be important in these pathways</vt:lpstr>
      <vt:lpstr>Goal 2: Relationship: PT/PTT and factor levels</vt:lpstr>
      <vt:lpstr>PowerPoint Presentation</vt:lpstr>
      <vt:lpstr>Goal 3: Predict PTT and PT on the basis of factor assays</vt:lpstr>
      <vt:lpstr>Data used</vt:lpstr>
      <vt:lpstr>Distribution of Screening test results</vt:lpstr>
      <vt:lpstr>Distribution of individual factor results</vt:lpstr>
      <vt:lpstr>Association of factor quantiles with PT</vt:lpstr>
      <vt:lpstr>Association of factor quantiles with PT</vt:lpstr>
      <vt:lpstr>Association of factor quantiles with PTT</vt:lpstr>
      <vt:lpstr>Association of factor quantiles with PTT</vt:lpstr>
      <vt:lpstr>Association of factor quantiles with PTT</vt:lpstr>
      <vt:lpstr>Correlation of factors results with PT</vt:lpstr>
      <vt:lpstr>Correlation of factors results with PTT</vt:lpstr>
      <vt:lpstr>Comparison of linear models of PT vs log transformed and native factor levels</vt:lpstr>
      <vt:lpstr>Comparison of linear models of PTT vs log transformed and native factor levels</vt:lpstr>
      <vt:lpstr>Regression for prediction of PT and PTT results</vt:lpstr>
      <vt:lpstr>PowerPoint Presentation</vt:lpstr>
      <vt:lpstr>PowerPoint Presentation</vt:lpstr>
      <vt:lpstr>Conclusions</vt:lpstr>
      <vt:lpstr>Coagulation Cascade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Clinical Coagulation Test Relationships From Clinical Laboratory Data</dc:title>
  <dc:creator>Anon</dc:creator>
  <cp:lastModifiedBy>Obstfeld, Amrom E</cp:lastModifiedBy>
  <cp:revision>21</cp:revision>
  <dcterms:created xsi:type="dcterms:W3CDTF">2016-12-06T02:09:19Z</dcterms:created>
  <dcterms:modified xsi:type="dcterms:W3CDTF">2016-12-06T16:54:19Z</dcterms:modified>
</cp:coreProperties>
</file>