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3" r:id="rId6"/>
    <p:sldId id="265" r:id="rId7"/>
    <p:sldId id="261" r:id="rId8"/>
    <p:sldId id="262"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snapToObjects="1">
      <p:cViewPr>
        <p:scale>
          <a:sx n="100" d="100"/>
          <a:sy n="100" d="100"/>
        </p:scale>
        <p:origin x="10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1174-1F0C-2A48-AE04-6036B59465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570AD6-AC13-9740-B396-15CC7A917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A4F2CC-E384-7B4F-AD00-1CCEFBAD088B}"/>
              </a:ext>
            </a:extLst>
          </p:cNvPr>
          <p:cNvSpPr>
            <a:spLocks noGrp="1"/>
          </p:cNvSpPr>
          <p:nvPr>
            <p:ph type="dt" sz="half" idx="10"/>
          </p:nvPr>
        </p:nvSpPr>
        <p:spPr/>
        <p:txBody>
          <a:bodyPr/>
          <a:lstStyle/>
          <a:p>
            <a:fld id="{F9B5FC2C-ED7D-3A46-8DBB-E9A0E7AA96BD}" type="datetimeFigureOut">
              <a:rPr lang="en-US" smtClean="0"/>
              <a:t>12/11/18</a:t>
            </a:fld>
            <a:endParaRPr lang="en-US"/>
          </a:p>
        </p:txBody>
      </p:sp>
      <p:sp>
        <p:nvSpPr>
          <p:cNvPr id="5" name="Footer Placeholder 4">
            <a:extLst>
              <a:ext uri="{FF2B5EF4-FFF2-40B4-BE49-F238E27FC236}">
                <a16:creationId xmlns:a16="http://schemas.microsoft.com/office/drawing/2014/main" id="{F5A83E0A-500F-364B-AA5E-67C3CA91A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6B182-4D00-714A-AA61-F93DF7D2EF2E}"/>
              </a:ext>
            </a:extLst>
          </p:cNvPr>
          <p:cNvSpPr>
            <a:spLocks noGrp="1"/>
          </p:cNvSpPr>
          <p:nvPr>
            <p:ph type="sldNum" sz="quarter" idx="12"/>
          </p:nvPr>
        </p:nvSpPr>
        <p:spPr/>
        <p:txBody>
          <a:bodyPr/>
          <a:lstStyle/>
          <a:p>
            <a:fld id="{9DED39DF-DFCB-BC4B-8EA7-843CF99D578E}" type="slidenum">
              <a:rPr lang="en-US" smtClean="0"/>
              <a:t>‹#›</a:t>
            </a:fld>
            <a:endParaRPr lang="en-US"/>
          </a:p>
        </p:txBody>
      </p:sp>
    </p:spTree>
    <p:extLst>
      <p:ext uri="{BB962C8B-B14F-4D97-AF65-F5344CB8AC3E}">
        <p14:creationId xmlns:p14="http://schemas.microsoft.com/office/powerpoint/2010/main" val="413134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2098-B405-7F43-BCD1-B2EEFE0D9C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4599BF-0ED9-EA4A-AA60-25BEFB6153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7E74B-3881-A443-8834-55BDF711C1DE}"/>
              </a:ext>
            </a:extLst>
          </p:cNvPr>
          <p:cNvSpPr>
            <a:spLocks noGrp="1"/>
          </p:cNvSpPr>
          <p:nvPr>
            <p:ph type="dt" sz="half" idx="10"/>
          </p:nvPr>
        </p:nvSpPr>
        <p:spPr/>
        <p:txBody>
          <a:bodyPr/>
          <a:lstStyle/>
          <a:p>
            <a:fld id="{F9B5FC2C-ED7D-3A46-8DBB-E9A0E7AA96BD}" type="datetimeFigureOut">
              <a:rPr lang="en-US" smtClean="0"/>
              <a:t>12/11/18</a:t>
            </a:fld>
            <a:endParaRPr lang="en-US"/>
          </a:p>
        </p:txBody>
      </p:sp>
      <p:sp>
        <p:nvSpPr>
          <p:cNvPr id="5" name="Footer Placeholder 4">
            <a:extLst>
              <a:ext uri="{FF2B5EF4-FFF2-40B4-BE49-F238E27FC236}">
                <a16:creationId xmlns:a16="http://schemas.microsoft.com/office/drawing/2014/main" id="{6E142FB6-97FF-374D-ABB9-264A5AFEF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F80FB-4EC0-064A-9649-1F4FEB7D23B4}"/>
              </a:ext>
            </a:extLst>
          </p:cNvPr>
          <p:cNvSpPr>
            <a:spLocks noGrp="1"/>
          </p:cNvSpPr>
          <p:nvPr>
            <p:ph type="sldNum" sz="quarter" idx="12"/>
          </p:nvPr>
        </p:nvSpPr>
        <p:spPr/>
        <p:txBody>
          <a:bodyPr/>
          <a:lstStyle/>
          <a:p>
            <a:fld id="{9DED39DF-DFCB-BC4B-8EA7-843CF99D578E}" type="slidenum">
              <a:rPr lang="en-US" smtClean="0"/>
              <a:t>‹#›</a:t>
            </a:fld>
            <a:endParaRPr lang="en-US"/>
          </a:p>
        </p:txBody>
      </p:sp>
    </p:spTree>
    <p:extLst>
      <p:ext uri="{BB962C8B-B14F-4D97-AF65-F5344CB8AC3E}">
        <p14:creationId xmlns:p14="http://schemas.microsoft.com/office/powerpoint/2010/main" val="235608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EB0131-9724-B542-9C59-D3EDE38AF8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AE05D9-7847-4E49-AD65-BB9747910B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8441C-C7FE-714A-BC0D-F95F54CE7124}"/>
              </a:ext>
            </a:extLst>
          </p:cNvPr>
          <p:cNvSpPr>
            <a:spLocks noGrp="1"/>
          </p:cNvSpPr>
          <p:nvPr>
            <p:ph type="dt" sz="half" idx="10"/>
          </p:nvPr>
        </p:nvSpPr>
        <p:spPr/>
        <p:txBody>
          <a:bodyPr/>
          <a:lstStyle/>
          <a:p>
            <a:fld id="{F9B5FC2C-ED7D-3A46-8DBB-E9A0E7AA96BD}" type="datetimeFigureOut">
              <a:rPr lang="en-US" smtClean="0"/>
              <a:t>12/11/18</a:t>
            </a:fld>
            <a:endParaRPr lang="en-US"/>
          </a:p>
        </p:txBody>
      </p:sp>
      <p:sp>
        <p:nvSpPr>
          <p:cNvPr id="5" name="Footer Placeholder 4">
            <a:extLst>
              <a:ext uri="{FF2B5EF4-FFF2-40B4-BE49-F238E27FC236}">
                <a16:creationId xmlns:a16="http://schemas.microsoft.com/office/drawing/2014/main" id="{358D87FD-73DF-274A-ACDA-7E5BA03A4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E9814-DE3F-8B42-90D1-D8EF2872A5EF}"/>
              </a:ext>
            </a:extLst>
          </p:cNvPr>
          <p:cNvSpPr>
            <a:spLocks noGrp="1"/>
          </p:cNvSpPr>
          <p:nvPr>
            <p:ph type="sldNum" sz="quarter" idx="12"/>
          </p:nvPr>
        </p:nvSpPr>
        <p:spPr/>
        <p:txBody>
          <a:bodyPr/>
          <a:lstStyle/>
          <a:p>
            <a:fld id="{9DED39DF-DFCB-BC4B-8EA7-843CF99D578E}" type="slidenum">
              <a:rPr lang="en-US" smtClean="0"/>
              <a:t>‹#›</a:t>
            </a:fld>
            <a:endParaRPr lang="en-US"/>
          </a:p>
        </p:txBody>
      </p:sp>
    </p:spTree>
    <p:extLst>
      <p:ext uri="{BB962C8B-B14F-4D97-AF65-F5344CB8AC3E}">
        <p14:creationId xmlns:p14="http://schemas.microsoft.com/office/powerpoint/2010/main" val="88466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9730-53DB-EA4C-9E6E-1867911703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99E8CF-5A7F-524C-88D1-9D29351C42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8BA83-0A29-5241-90FC-DD10E19C7553}"/>
              </a:ext>
            </a:extLst>
          </p:cNvPr>
          <p:cNvSpPr>
            <a:spLocks noGrp="1"/>
          </p:cNvSpPr>
          <p:nvPr>
            <p:ph type="dt" sz="half" idx="10"/>
          </p:nvPr>
        </p:nvSpPr>
        <p:spPr/>
        <p:txBody>
          <a:bodyPr/>
          <a:lstStyle/>
          <a:p>
            <a:fld id="{F9B5FC2C-ED7D-3A46-8DBB-E9A0E7AA96BD}" type="datetimeFigureOut">
              <a:rPr lang="en-US" smtClean="0"/>
              <a:t>12/11/18</a:t>
            </a:fld>
            <a:endParaRPr lang="en-US"/>
          </a:p>
        </p:txBody>
      </p:sp>
      <p:sp>
        <p:nvSpPr>
          <p:cNvPr id="5" name="Footer Placeholder 4">
            <a:extLst>
              <a:ext uri="{FF2B5EF4-FFF2-40B4-BE49-F238E27FC236}">
                <a16:creationId xmlns:a16="http://schemas.microsoft.com/office/drawing/2014/main" id="{9A90D1EE-ADEC-8947-8E85-97BC7BDCA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5B27D-D4EE-274A-9FD8-6BE463448300}"/>
              </a:ext>
            </a:extLst>
          </p:cNvPr>
          <p:cNvSpPr>
            <a:spLocks noGrp="1"/>
          </p:cNvSpPr>
          <p:nvPr>
            <p:ph type="sldNum" sz="quarter" idx="12"/>
          </p:nvPr>
        </p:nvSpPr>
        <p:spPr/>
        <p:txBody>
          <a:bodyPr/>
          <a:lstStyle/>
          <a:p>
            <a:fld id="{9DED39DF-DFCB-BC4B-8EA7-843CF99D578E}" type="slidenum">
              <a:rPr lang="en-US" smtClean="0"/>
              <a:t>‹#›</a:t>
            </a:fld>
            <a:endParaRPr lang="en-US"/>
          </a:p>
        </p:txBody>
      </p:sp>
    </p:spTree>
    <p:extLst>
      <p:ext uri="{BB962C8B-B14F-4D97-AF65-F5344CB8AC3E}">
        <p14:creationId xmlns:p14="http://schemas.microsoft.com/office/powerpoint/2010/main" val="53352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305E-7DD0-9A45-A847-C07C9EF97A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3781FE-358B-7149-BB14-055CFF2539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BD54A3-0878-7D4E-BFC8-1882DD7EA24D}"/>
              </a:ext>
            </a:extLst>
          </p:cNvPr>
          <p:cNvSpPr>
            <a:spLocks noGrp="1"/>
          </p:cNvSpPr>
          <p:nvPr>
            <p:ph type="dt" sz="half" idx="10"/>
          </p:nvPr>
        </p:nvSpPr>
        <p:spPr/>
        <p:txBody>
          <a:bodyPr/>
          <a:lstStyle/>
          <a:p>
            <a:fld id="{F9B5FC2C-ED7D-3A46-8DBB-E9A0E7AA96BD}" type="datetimeFigureOut">
              <a:rPr lang="en-US" smtClean="0"/>
              <a:t>12/11/18</a:t>
            </a:fld>
            <a:endParaRPr lang="en-US"/>
          </a:p>
        </p:txBody>
      </p:sp>
      <p:sp>
        <p:nvSpPr>
          <p:cNvPr id="5" name="Footer Placeholder 4">
            <a:extLst>
              <a:ext uri="{FF2B5EF4-FFF2-40B4-BE49-F238E27FC236}">
                <a16:creationId xmlns:a16="http://schemas.microsoft.com/office/drawing/2014/main" id="{34476A4A-2115-7741-A09A-AAA96DA50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25C02-E0B5-724D-8F6A-60E713A92F50}"/>
              </a:ext>
            </a:extLst>
          </p:cNvPr>
          <p:cNvSpPr>
            <a:spLocks noGrp="1"/>
          </p:cNvSpPr>
          <p:nvPr>
            <p:ph type="sldNum" sz="quarter" idx="12"/>
          </p:nvPr>
        </p:nvSpPr>
        <p:spPr/>
        <p:txBody>
          <a:bodyPr/>
          <a:lstStyle/>
          <a:p>
            <a:fld id="{9DED39DF-DFCB-BC4B-8EA7-843CF99D578E}" type="slidenum">
              <a:rPr lang="en-US" smtClean="0"/>
              <a:t>‹#›</a:t>
            </a:fld>
            <a:endParaRPr lang="en-US"/>
          </a:p>
        </p:txBody>
      </p:sp>
    </p:spTree>
    <p:extLst>
      <p:ext uri="{BB962C8B-B14F-4D97-AF65-F5344CB8AC3E}">
        <p14:creationId xmlns:p14="http://schemas.microsoft.com/office/powerpoint/2010/main" val="104289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163C-4BFC-F24A-ACAD-6536CB9AA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A1C15-F10D-B342-95CD-C2A1788C41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D01DB1-AE25-AD4A-93F4-DEF3598B2A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9401BB-3DB2-E948-952B-DB38AE841489}"/>
              </a:ext>
            </a:extLst>
          </p:cNvPr>
          <p:cNvSpPr>
            <a:spLocks noGrp="1"/>
          </p:cNvSpPr>
          <p:nvPr>
            <p:ph type="dt" sz="half" idx="10"/>
          </p:nvPr>
        </p:nvSpPr>
        <p:spPr/>
        <p:txBody>
          <a:bodyPr/>
          <a:lstStyle/>
          <a:p>
            <a:fld id="{F9B5FC2C-ED7D-3A46-8DBB-E9A0E7AA96BD}" type="datetimeFigureOut">
              <a:rPr lang="en-US" smtClean="0"/>
              <a:t>12/11/18</a:t>
            </a:fld>
            <a:endParaRPr lang="en-US"/>
          </a:p>
        </p:txBody>
      </p:sp>
      <p:sp>
        <p:nvSpPr>
          <p:cNvPr id="6" name="Footer Placeholder 5">
            <a:extLst>
              <a:ext uri="{FF2B5EF4-FFF2-40B4-BE49-F238E27FC236}">
                <a16:creationId xmlns:a16="http://schemas.microsoft.com/office/drawing/2014/main" id="{7FA98C1D-DD73-D044-8870-7B6BF11DD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FA753-29AD-084D-9830-63D503371B25}"/>
              </a:ext>
            </a:extLst>
          </p:cNvPr>
          <p:cNvSpPr>
            <a:spLocks noGrp="1"/>
          </p:cNvSpPr>
          <p:nvPr>
            <p:ph type="sldNum" sz="quarter" idx="12"/>
          </p:nvPr>
        </p:nvSpPr>
        <p:spPr/>
        <p:txBody>
          <a:bodyPr/>
          <a:lstStyle/>
          <a:p>
            <a:fld id="{9DED39DF-DFCB-BC4B-8EA7-843CF99D578E}" type="slidenum">
              <a:rPr lang="en-US" smtClean="0"/>
              <a:t>‹#›</a:t>
            </a:fld>
            <a:endParaRPr lang="en-US"/>
          </a:p>
        </p:txBody>
      </p:sp>
    </p:spTree>
    <p:extLst>
      <p:ext uri="{BB962C8B-B14F-4D97-AF65-F5344CB8AC3E}">
        <p14:creationId xmlns:p14="http://schemas.microsoft.com/office/powerpoint/2010/main" val="202955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0C3D-DAD1-9345-886E-15F51A650B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A7BEC2-667B-B344-B337-7CFDE983D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0D621E-8ED2-0C45-982D-35B290D881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8C342-EE41-2947-BE67-12F16879C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D47477-37D2-7142-8853-08BE2DAE3C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FE4C24-AB4A-B442-86A2-76C2885DFDDA}"/>
              </a:ext>
            </a:extLst>
          </p:cNvPr>
          <p:cNvSpPr>
            <a:spLocks noGrp="1"/>
          </p:cNvSpPr>
          <p:nvPr>
            <p:ph type="dt" sz="half" idx="10"/>
          </p:nvPr>
        </p:nvSpPr>
        <p:spPr/>
        <p:txBody>
          <a:bodyPr/>
          <a:lstStyle/>
          <a:p>
            <a:fld id="{F9B5FC2C-ED7D-3A46-8DBB-E9A0E7AA96BD}" type="datetimeFigureOut">
              <a:rPr lang="en-US" smtClean="0"/>
              <a:t>12/11/18</a:t>
            </a:fld>
            <a:endParaRPr lang="en-US"/>
          </a:p>
        </p:txBody>
      </p:sp>
      <p:sp>
        <p:nvSpPr>
          <p:cNvPr id="8" name="Footer Placeholder 7">
            <a:extLst>
              <a:ext uri="{FF2B5EF4-FFF2-40B4-BE49-F238E27FC236}">
                <a16:creationId xmlns:a16="http://schemas.microsoft.com/office/drawing/2014/main" id="{7A6F61A1-76E7-6648-8AB5-B820AE18B0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D24052-A278-6D4D-AC89-A3B3D72849A4}"/>
              </a:ext>
            </a:extLst>
          </p:cNvPr>
          <p:cNvSpPr>
            <a:spLocks noGrp="1"/>
          </p:cNvSpPr>
          <p:nvPr>
            <p:ph type="sldNum" sz="quarter" idx="12"/>
          </p:nvPr>
        </p:nvSpPr>
        <p:spPr/>
        <p:txBody>
          <a:bodyPr/>
          <a:lstStyle/>
          <a:p>
            <a:fld id="{9DED39DF-DFCB-BC4B-8EA7-843CF99D578E}" type="slidenum">
              <a:rPr lang="en-US" smtClean="0"/>
              <a:t>‹#›</a:t>
            </a:fld>
            <a:endParaRPr lang="en-US"/>
          </a:p>
        </p:txBody>
      </p:sp>
    </p:spTree>
    <p:extLst>
      <p:ext uri="{BB962C8B-B14F-4D97-AF65-F5344CB8AC3E}">
        <p14:creationId xmlns:p14="http://schemas.microsoft.com/office/powerpoint/2010/main" val="66726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7516-D6F2-DC48-91D1-DC94F51B90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9A4EEA-D68A-F44F-9117-14F05B16560F}"/>
              </a:ext>
            </a:extLst>
          </p:cNvPr>
          <p:cNvSpPr>
            <a:spLocks noGrp="1"/>
          </p:cNvSpPr>
          <p:nvPr>
            <p:ph type="dt" sz="half" idx="10"/>
          </p:nvPr>
        </p:nvSpPr>
        <p:spPr/>
        <p:txBody>
          <a:bodyPr/>
          <a:lstStyle/>
          <a:p>
            <a:fld id="{F9B5FC2C-ED7D-3A46-8DBB-E9A0E7AA96BD}" type="datetimeFigureOut">
              <a:rPr lang="en-US" smtClean="0"/>
              <a:t>12/11/18</a:t>
            </a:fld>
            <a:endParaRPr lang="en-US"/>
          </a:p>
        </p:txBody>
      </p:sp>
      <p:sp>
        <p:nvSpPr>
          <p:cNvPr id="4" name="Footer Placeholder 3">
            <a:extLst>
              <a:ext uri="{FF2B5EF4-FFF2-40B4-BE49-F238E27FC236}">
                <a16:creationId xmlns:a16="http://schemas.microsoft.com/office/drawing/2014/main" id="{1C66A12B-9687-8546-94C5-8007E107E5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F408B1-CC98-5945-A907-5B9DB6F14661}"/>
              </a:ext>
            </a:extLst>
          </p:cNvPr>
          <p:cNvSpPr>
            <a:spLocks noGrp="1"/>
          </p:cNvSpPr>
          <p:nvPr>
            <p:ph type="sldNum" sz="quarter" idx="12"/>
          </p:nvPr>
        </p:nvSpPr>
        <p:spPr/>
        <p:txBody>
          <a:bodyPr/>
          <a:lstStyle/>
          <a:p>
            <a:fld id="{9DED39DF-DFCB-BC4B-8EA7-843CF99D578E}" type="slidenum">
              <a:rPr lang="en-US" smtClean="0"/>
              <a:t>‹#›</a:t>
            </a:fld>
            <a:endParaRPr lang="en-US"/>
          </a:p>
        </p:txBody>
      </p:sp>
    </p:spTree>
    <p:extLst>
      <p:ext uri="{BB962C8B-B14F-4D97-AF65-F5344CB8AC3E}">
        <p14:creationId xmlns:p14="http://schemas.microsoft.com/office/powerpoint/2010/main" val="379443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261A9-BA06-FF47-8CDD-FC3341FC1D3C}"/>
              </a:ext>
            </a:extLst>
          </p:cNvPr>
          <p:cNvSpPr>
            <a:spLocks noGrp="1"/>
          </p:cNvSpPr>
          <p:nvPr>
            <p:ph type="dt" sz="half" idx="10"/>
          </p:nvPr>
        </p:nvSpPr>
        <p:spPr/>
        <p:txBody>
          <a:bodyPr/>
          <a:lstStyle/>
          <a:p>
            <a:fld id="{F9B5FC2C-ED7D-3A46-8DBB-E9A0E7AA96BD}" type="datetimeFigureOut">
              <a:rPr lang="en-US" smtClean="0"/>
              <a:t>12/11/18</a:t>
            </a:fld>
            <a:endParaRPr lang="en-US"/>
          </a:p>
        </p:txBody>
      </p:sp>
      <p:sp>
        <p:nvSpPr>
          <p:cNvPr id="3" name="Footer Placeholder 2">
            <a:extLst>
              <a:ext uri="{FF2B5EF4-FFF2-40B4-BE49-F238E27FC236}">
                <a16:creationId xmlns:a16="http://schemas.microsoft.com/office/drawing/2014/main" id="{5DB2F75E-980A-EE49-AAC9-E7CA50D737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D78E65-B388-2E46-91BA-9A7646BB20E9}"/>
              </a:ext>
            </a:extLst>
          </p:cNvPr>
          <p:cNvSpPr>
            <a:spLocks noGrp="1"/>
          </p:cNvSpPr>
          <p:nvPr>
            <p:ph type="sldNum" sz="quarter" idx="12"/>
          </p:nvPr>
        </p:nvSpPr>
        <p:spPr/>
        <p:txBody>
          <a:bodyPr/>
          <a:lstStyle/>
          <a:p>
            <a:fld id="{9DED39DF-DFCB-BC4B-8EA7-843CF99D578E}" type="slidenum">
              <a:rPr lang="en-US" smtClean="0"/>
              <a:t>‹#›</a:t>
            </a:fld>
            <a:endParaRPr lang="en-US"/>
          </a:p>
        </p:txBody>
      </p:sp>
    </p:spTree>
    <p:extLst>
      <p:ext uri="{BB962C8B-B14F-4D97-AF65-F5344CB8AC3E}">
        <p14:creationId xmlns:p14="http://schemas.microsoft.com/office/powerpoint/2010/main" val="415704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C220-5219-C64B-848F-9B23B8E80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C574A-AF43-BA4D-B70C-0ADC8E5B6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2F93C0-4AC9-5E48-9085-7F452070C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0DF1B0-1EF2-4749-B1D2-B973D4FF7AB4}"/>
              </a:ext>
            </a:extLst>
          </p:cNvPr>
          <p:cNvSpPr>
            <a:spLocks noGrp="1"/>
          </p:cNvSpPr>
          <p:nvPr>
            <p:ph type="dt" sz="half" idx="10"/>
          </p:nvPr>
        </p:nvSpPr>
        <p:spPr/>
        <p:txBody>
          <a:bodyPr/>
          <a:lstStyle/>
          <a:p>
            <a:fld id="{F9B5FC2C-ED7D-3A46-8DBB-E9A0E7AA96BD}" type="datetimeFigureOut">
              <a:rPr lang="en-US" smtClean="0"/>
              <a:t>12/11/18</a:t>
            </a:fld>
            <a:endParaRPr lang="en-US"/>
          </a:p>
        </p:txBody>
      </p:sp>
      <p:sp>
        <p:nvSpPr>
          <p:cNvPr id="6" name="Footer Placeholder 5">
            <a:extLst>
              <a:ext uri="{FF2B5EF4-FFF2-40B4-BE49-F238E27FC236}">
                <a16:creationId xmlns:a16="http://schemas.microsoft.com/office/drawing/2014/main" id="{93F0D253-46B5-9D4A-8BE9-3AA294182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988FB-E877-8246-BE2F-AF84A751E699}"/>
              </a:ext>
            </a:extLst>
          </p:cNvPr>
          <p:cNvSpPr>
            <a:spLocks noGrp="1"/>
          </p:cNvSpPr>
          <p:nvPr>
            <p:ph type="sldNum" sz="quarter" idx="12"/>
          </p:nvPr>
        </p:nvSpPr>
        <p:spPr/>
        <p:txBody>
          <a:bodyPr/>
          <a:lstStyle/>
          <a:p>
            <a:fld id="{9DED39DF-DFCB-BC4B-8EA7-843CF99D578E}" type="slidenum">
              <a:rPr lang="en-US" smtClean="0"/>
              <a:t>‹#›</a:t>
            </a:fld>
            <a:endParaRPr lang="en-US"/>
          </a:p>
        </p:txBody>
      </p:sp>
    </p:spTree>
    <p:extLst>
      <p:ext uri="{BB962C8B-B14F-4D97-AF65-F5344CB8AC3E}">
        <p14:creationId xmlns:p14="http://schemas.microsoft.com/office/powerpoint/2010/main" val="851913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150B-5FE8-B546-A501-1DC67AA2D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ABD879-8108-BD43-99C2-70774EC1F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F1014-95F5-9745-AE40-8234FDA1B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CC5450-BB21-E243-A872-52561F807136}"/>
              </a:ext>
            </a:extLst>
          </p:cNvPr>
          <p:cNvSpPr>
            <a:spLocks noGrp="1"/>
          </p:cNvSpPr>
          <p:nvPr>
            <p:ph type="dt" sz="half" idx="10"/>
          </p:nvPr>
        </p:nvSpPr>
        <p:spPr/>
        <p:txBody>
          <a:bodyPr/>
          <a:lstStyle/>
          <a:p>
            <a:fld id="{F9B5FC2C-ED7D-3A46-8DBB-E9A0E7AA96BD}" type="datetimeFigureOut">
              <a:rPr lang="en-US" smtClean="0"/>
              <a:t>12/11/18</a:t>
            </a:fld>
            <a:endParaRPr lang="en-US"/>
          </a:p>
        </p:txBody>
      </p:sp>
      <p:sp>
        <p:nvSpPr>
          <p:cNvPr id="6" name="Footer Placeholder 5">
            <a:extLst>
              <a:ext uri="{FF2B5EF4-FFF2-40B4-BE49-F238E27FC236}">
                <a16:creationId xmlns:a16="http://schemas.microsoft.com/office/drawing/2014/main" id="{0EFA5880-5F73-6A41-BBCF-966139F03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4B0C7-DD16-8346-BB39-A727D48D8257}"/>
              </a:ext>
            </a:extLst>
          </p:cNvPr>
          <p:cNvSpPr>
            <a:spLocks noGrp="1"/>
          </p:cNvSpPr>
          <p:nvPr>
            <p:ph type="sldNum" sz="quarter" idx="12"/>
          </p:nvPr>
        </p:nvSpPr>
        <p:spPr/>
        <p:txBody>
          <a:bodyPr/>
          <a:lstStyle/>
          <a:p>
            <a:fld id="{9DED39DF-DFCB-BC4B-8EA7-843CF99D578E}" type="slidenum">
              <a:rPr lang="en-US" smtClean="0"/>
              <a:t>‹#›</a:t>
            </a:fld>
            <a:endParaRPr lang="en-US"/>
          </a:p>
        </p:txBody>
      </p:sp>
    </p:spTree>
    <p:extLst>
      <p:ext uri="{BB962C8B-B14F-4D97-AF65-F5344CB8AC3E}">
        <p14:creationId xmlns:p14="http://schemas.microsoft.com/office/powerpoint/2010/main" val="136541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E46751-22B8-4547-AE34-F0781CC0C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1A0DD0-7D35-7B4B-8E51-15EFDECE8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D330C-6C98-074F-A51C-4262D7505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5FC2C-ED7D-3A46-8DBB-E9A0E7AA96BD}" type="datetimeFigureOut">
              <a:rPr lang="en-US" smtClean="0"/>
              <a:t>12/11/18</a:t>
            </a:fld>
            <a:endParaRPr lang="en-US"/>
          </a:p>
        </p:txBody>
      </p:sp>
      <p:sp>
        <p:nvSpPr>
          <p:cNvPr id="5" name="Footer Placeholder 4">
            <a:extLst>
              <a:ext uri="{FF2B5EF4-FFF2-40B4-BE49-F238E27FC236}">
                <a16:creationId xmlns:a16="http://schemas.microsoft.com/office/drawing/2014/main" id="{672895A1-5B2C-9847-B32D-0E906E092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171E48-C18E-7D40-89C3-BA19E27BAC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D39DF-DFCB-BC4B-8EA7-843CF99D578E}" type="slidenum">
              <a:rPr lang="en-US" smtClean="0"/>
              <a:t>‹#›</a:t>
            </a:fld>
            <a:endParaRPr lang="en-US"/>
          </a:p>
        </p:txBody>
      </p:sp>
    </p:spTree>
    <p:extLst>
      <p:ext uri="{BB962C8B-B14F-4D97-AF65-F5344CB8AC3E}">
        <p14:creationId xmlns:p14="http://schemas.microsoft.com/office/powerpoint/2010/main" val="169550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7F1B-E795-2E48-B0EC-18C3C35BB67E}"/>
              </a:ext>
            </a:extLst>
          </p:cNvPr>
          <p:cNvSpPr>
            <a:spLocks noGrp="1"/>
          </p:cNvSpPr>
          <p:nvPr>
            <p:ph type="ctrTitle"/>
          </p:nvPr>
        </p:nvSpPr>
        <p:spPr/>
        <p:txBody>
          <a:bodyPr>
            <a:normAutofit fontScale="90000"/>
          </a:bodyPr>
          <a:lstStyle/>
          <a:p>
            <a:r>
              <a:rPr lang="en-US" dirty="0"/>
              <a:t>Determining the Causal Factors Behind High Sodium Intake</a:t>
            </a:r>
          </a:p>
        </p:txBody>
      </p:sp>
      <p:sp>
        <p:nvSpPr>
          <p:cNvPr id="3" name="Subtitle 2">
            <a:extLst>
              <a:ext uri="{FF2B5EF4-FFF2-40B4-BE49-F238E27FC236}">
                <a16:creationId xmlns:a16="http://schemas.microsoft.com/office/drawing/2014/main" id="{218745CE-05E3-B744-B617-78C61E55F26B}"/>
              </a:ext>
            </a:extLst>
          </p:cNvPr>
          <p:cNvSpPr>
            <a:spLocks noGrp="1"/>
          </p:cNvSpPr>
          <p:nvPr>
            <p:ph type="subTitle" idx="1"/>
          </p:nvPr>
        </p:nvSpPr>
        <p:spPr/>
        <p:txBody>
          <a:bodyPr/>
          <a:lstStyle/>
          <a:p>
            <a:r>
              <a:rPr lang="en-US" dirty="0"/>
              <a:t>Michal Schapira</a:t>
            </a:r>
          </a:p>
          <a:p>
            <a:r>
              <a:rPr lang="en-US" dirty="0"/>
              <a:t>12/11/2018</a:t>
            </a:r>
          </a:p>
        </p:txBody>
      </p:sp>
    </p:spTree>
    <p:extLst>
      <p:ext uri="{BB962C8B-B14F-4D97-AF65-F5344CB8AC3E}">
        <p14:creationId xmlns:p14="http://schemas.microsoft.com/office/powerpoint/2010/main" val="382221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B941-F2FB-E746-BB63-DF9FA78B80B3}"/>
              </a:ext>
            </a:extLst>
          </p:cNvPr>
          <p:cNvSpPr>
            <a:spLocks noGrp="1"/>
          </p:cNvSpPr>
          <p:nvPr>
            <p:ph type="title"/>
          </p:nvPr>
        </p:nvSpPr>
        <p:spPr/>
        <p:txBody>
          <a:bodyPr/>
          <a:lstStyle/>
          <a:p>
            <a:pPr algn="ctr"/>
            <a:r>
              <a:rPr lang="en-US" dirty="0"/>
              <a:t>Acknowledgements</a:t>
            </a:r>
          </a:p>
        </p:txBody>
      </p:sp>
      <p:sp>
        <p:nvSpPr>
          <p:cNvPr id="3" name="Content Placeholder 2">
            <a:extLst>
              <a:ext uri="{FF2B5EF4-FFF2-40B4-BE49-F238E27FC236}">
                <a16:creationId xmlns:a16="http://schemas.microsoft.com/office/drawing/2014/main" id="{5CC51DCF-D14B-8F44-A0D4-0556E7EAC395}"/>
              </a:ext>
            </a:extLst>
          </p:cNvPr>
          <p:cNvSpPr>
            <a:spLocks noGrp="1"/>
          </p:cNvSpPr>
          <p:nvPr>
            <p:ph idx="1"/>
          </p:nvPr>
        </p:nvSpPr>
        <p:spPr/>
        <p:txBody>
          <a:bodyPr/>
          <a:lstStyle/>
          <a:p>
            <a:r>
              <a:rPr lang="en-US" dirty="0"/>
              <a:t>Dr. Marilyn Schapira (Internal Medicine) for her review of the NHANES questionnaire and suggestion for sensitivity analysis</a:t>
            </a:r>
          </a:p>
          <a:p>
            <a:r>
              <a:rPr lang="en-US" dirty="0"/>
              <a:t>Dr. Konrad </a:t>
            </a:r>
            <a:r>
              <a:rPr lang="en-US" dirty="0" err="1"/>
              <a:t>Kording</a:t>
            </a:r>
            <a:r>
              <a:rPr lang="en-US" dirty="0"/>
              <a:t> (Bioengineering) for his course (BE568) on causal techniques including differences-in-differences</a:t>
            </a:r>
          </a:p>
          <a:p>
            <a:r>
              <a:rPr lang="en-US" dirty="0"/>
              <a:t>The USDA and CDC, for jointly sponsoring the dietary portion of NHANES, otherwise known as WWEIA (What We Eat in America)</a:t>
            </a:r>
          </a:p>
        </p:txBody>
      </p:sp>
    </p:spTree>
    <p:extLst>
      <p:ext uri="{BB962C8B-B14F-4D97-AF65-F5344CB8AC3E}">
        <p14:creationId xmlns:p14="http://schemas.microsoft.com/office/powerpoint/2010/main" val="3730579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1451-A7F5-F54F-A4DF-388BFFEC28E7}"/>
              </a:ext>
            </a:extLst>
          </p:cNvPr>
          <p:cNvSpPr>
            <a:spLocks noGrp="1"/>
          </p:cNvSpPr>
          <p:nvPr>
            <p:ph type="title"/>
          </p:nvPr>
        </p:nvSpPr>
        <p:spPr/>
        <p:txBody>
          <a:bodyPr/>
          <a:lstStyle/>
          <a:p>
            <a:pPr algn="ctr"/>
            <a:r>
              <a:rPr lang="en-US" dirty="0"/>
              <a:t>Background and Motivation</a:t>
            </a:r>
          </a:p>
        </p:txBody>
      </p:sp>
      <p:sp>
        <p:nvSpPr>
          <p:cNvPr id="3" name="Content Placeholder 2">
            <a:extLst>
              <a:ext uri="{FF2B5EF4-FFF2-40B4-BE49-F238E27FC236}">
                <a16:creationId xmlns:a16="http://schemas.microsoft.com/office/drawing/2014/main" id="{30174AD1-42A9-7B4E-BF4B-F02CC2E8033D}"/>
              </a:ext>
            </a:extLst>
          </p:cNvPr>
          <p:cNvSpPr>
            <a:spLocks noGrp="1"/>
          </p:cNvSpPr>
          <p:nvPr>
            <p:ph idx="1"/>
          </p:nvPr>
        </p:nvSpPr>
        <p:spPr>
          <a:xfrm>
            <a:off x="838200" y="1825625"/>
            <a:ext cx="10515600" cy="1061954"/>
          </a:xfrm>
        </p:spPr>
        <p:txBody>
          <a:bodyPr/>
          <a:lstStyle/>
          <a:p>
            <a:pPr marL="0" indent="0" algn="ctr">
              <a:buNone/>
            </a:pPr>
            <a:r>
              <a:rPr lang="en-US" dirty="0"/>
              <a:t>Biggest killers worldwide: ischemic heart disease and stroke</a:t>
            </a:r>
          </a:p>
          <a:p>
            <a:pPr marL="0" indent="0">
              <a:buNone/>
            </a:pPr>
            <a:endParaRPr lang="en-US" dirty="0"/>
          </a:p>
        </p:txBody>
      </p:sp>
      <p:sp>
        <p:nvSpPr>
          <p:cNvPr id="4" name="Content Placeholder 2">
            <a:extLst>
              <a:ext uri="{FF2B5EF4-FFF2-40B4-BE49-F238E27FC236}">
                <a16:creationId xmlns:a16="http://schemas.microsoft.com/office/drawing/2014/main" id="{44CEC180-55AE-1D48-A618-CB4F76DB20CC}"/>
              </a:ext>
            </a:extLst>
          </p:cNvPr>
          <p:cNvSpPr txBox="1">
            <a:spLocks/>
          </p:cNvSpPr>
          <p:nvPr/>
        </p:nvSpPr>
        <p:spPr>
          <a:xfrm>
            <a:off x="838200" y="2994442"/>
            <a:ext cx="10515600" cy="723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Dietary sodium has been shown to play a causal role in BOTH of these</a:t>
            </a:r>
          </a:p>
          <a:p>
            <a:pPr marL="0" indent="0">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FEA12FE4-87CE-6848-A03D-14E2105B6C57}"/>
              </a:ext>
            </a:extLst>
          </p:cNvPr>
          <p:cNvSpPr txBox="1"/>
          <p:nvPr/>
        </p:nvSpPr>
        <p:spPr>
          <a:xfrm>
            <a:off x="1046747" y="4379496"/>
            <a:ext cx="10515600" cy="1046440"/>
          </a:xfrm>
          <a:prstGeom prst="rect">
            <a:avLst/>
          </a:prstGeom>
          <a:noFill/>
        </p:spPr>
        <p:txBody>
          <a:bodyPr wrap="square" rtlCol="0">
            <a:spAutoFit/>
          </a:bodyPr>
          <a:lstStyle/>
          <a:p>
            <a:pPr algn="ctr"/>
            <a:r>
              <a:rPr lang="en-US" sz="4400" dirty="0"/>
              <a:t>So what can we do about it?</a:t>
            </a:r>
          </a:p>
          <a:p>
            <a:endParaRPr lang="en-US" dirty="0"/>
          </a:p>
        </p:txBody>
      </p:sp>
    </p:spTree>
    <p:extLst>
      <p:ext uri="{BB962C8B-B14F-4D97-AF65-F5344CB8AC3E}">
        <p14:creationId xmlns:p14="http://schemas.microsoft.com/office/powerpoint/2010/main" val="78637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19E7E4-2F93-CB46-B942-3843B95AB9E4}"/>
              </a:ext>
            </a:extLst>
          </p:cNvPr>
          <p:cNvSpPr>
            <a:spLocks noGrp="1"/>
          </p:cNvSpPr>
          <p:nvPr>
            <p:ph type="title"/>
          </p:nvPr>
        </p:nvSpPr>
        <p:spPr>
          <a:xfrm>
            <a:off x="838200" y="365125"/>
            <a:ext cx="10515600" cy="1325563"/>
          </a:xfrm>
        </p:spPr>
        <p:txBody>
          <a:bodyPr/>
          <a:lstStyle/>
          <a:p>
            <a:pPr algn="ctr"/>
            <a:r>
              <a:rPr lang="en-US" dirty="0"/>
              <a:t>Background and Motivation</a:t>
            </a:r>
          </a:p>
        </p:txBody>
      </p:sp>
      <p:sp>
        <p:nvSpPr>
          <p:cNvPr id="5" name="TextBox 4">
            <a:extLst>
              <a:ext uri="{FF2B5EF4-FFF2-40B4-BE49-F238E27FC236}">
                <a16:creationId xmlns:a16="http://schemas.microsoft.com/office/drawing/2014/main" id="{2094264C-8220-3644-ABD1-6E41746387B3}"/>
              </a:ext>
            </a:extLst>
          </p:cNvPr>
          <p:cNvSpPr txBox="1"/>
          <p:nvPr/>
        </p:nvSpPr>
        <p:spPr>
          <a:xfrm>
            <a:off x="625642" y="1997242"/>
            <a:ext cx="11105147" cy="1384995"/>
          </a:xfrm>
          <a:prstGeom prst="rect">
            <a:avLst/>
          </a:prstGeom>
          <a:noFill/>
        </p:spPr>
        <p:txBody>
          <a:bodyPr wrap="square" rtlCol="0">
            <a:spAutoFit/>
          </a:bodyPr>
          <a:lstStyle/>
          <a:p>
            <a:pPr algn="ctr"/>
            <a:r>
              <a:rPr lang="en-US" sz="2800" dirty="0"/>
              <a:t>A popular intervention is to encourage people to eat at home instead of at restaurants, but what is really going on when people eat at restaurants? Is it the food, or are there confounding variables?</a:t>
            </a:r>
          </a:p>
        </p:txBody>
      </p:sp>
      <p:sp>
        <p:nvSpPr>
          <p:cNvPr id="3" name="TextBox 2">
            <a:extLst>
              <a:ext uri="{FF2B5EF4-FFF2-40B4-BE49-F238E27FC236}">
                <a16:creationId xmlns:a16="http://schemas.microsoft.com/office/drawing/2014/main" id="{2DDCFB1F-280C-8F43-870F-5869B824B808}"/>
              </a:ext>
            </a:extLst>
          </p:cNvPr>
          <p:cNvSpPr txBox="1"/>
          <p:nvPr/>
        </p:nvSpPr>
        <p:spPr>
          <a:xfrm>
            <a:off x="625641" y="3949700"/>
            <a:ext cx="11105147" cy="2246769"/>
          </a:xfrm>
          <a:prstGeom prst="rect">
            <a:avLst/>
          </a:prstGeom>
          <a:noFill/>
        </p:spPr>
        <p:txBody>
          <a:bodyPr wrap="square" rtlCol="0">
            <a:spAutoFit/>
          </a:bodyPr>
          <a:lstStyle/>
          <a:p>
            <a:pPr marL="457200" indent="-457200" algn="ctr">
              <a:buFont typeface="Arial" panose="020B0604020202020204" pitchFamily="34" charset="0"/>
              <a:buChar char="•"/>
            </a:pPr>
            <a:r>
              <a:rPr lang="en-US" sz="2800" b="1" i="1" dirty="0"/>
              <a:t>Meal location: </a:t>
            </a:r>
            <a:r>
              <a:rPr lang="en-US" sz="2800" dirty="0"/>
              <a:t>he psychological experience of eating at home vs away from home – maybe eating away from home is more of a “special occasion” that warrants a “cheat day”?</a:t>
            </a:r>
          </a:p>
          <a:p>
            <a:pPr marL="457200" indent="-457200" algn="ctr">
              <a:buFont typeface="Arial" panose="020B0604020202020204" pitchFamily="34" charset="0"/>
              <a:buChar char="•"/>
            </a:pPr>
            <a:r>
              <a:rPr lang="en-US" sz="2800" b="1" i="1" dirty="0"/>
              <a:t>Day type: </a:t>
            </a:r>
            <a:r>
              <a:rPr lang="en-US" sz="2800" dirty="0"/>
              <a:t>People tend to eat more frequently at restaurants on the weekend – definitely a common “cheat day”</a:t>
            </a:r>
          </a:p>
        </p:txBody>
      </p:sp>
    </p:spTree>
    <p:extLst>
      <p:ext uri="{BB962C8B-B14F-4D97-AF65-F5344CB8AC3E}">
        <p14:creationId xmlns:p14="http://schemas.microsoft.com/office/powerpoint/2010/main" val="250671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6F8C-A940-5C45-955F-A17A52188CE8}"/>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0805FBE1-A38C-594E-B581-1945C0C912CA}"/>
              </a:ext>
            </a:extLst>
          </p:cNvPr>
          <p:cNvSpPr>
            <a:spLocks noGrp="1"/>
          </p:cNvSpPr>
          <p:nvPr>
            <p:ph idx="1"/>
          </p:nvPr>
        </p:nvSpPr>
        <p:spPr/>
        <p:txBody>
          <a:bodyPr/>
          <a:lstStyle/>
          <a:p>
            <a:r>
              <a:rPr lang="en-US" dirty="0"/>
              <a:t>Dataset: NHANES 2015-2016, dietary component</a:t>
            </a:r>
          </a:p>
          <a:p>
            <a:r>
              <a:rPr lang="en-US" dirty="0"/>
              <a:t>Dietary data from 2 non-consecutive days for each participant</a:t>
            </a:r>
          </a:p>
          <a:p>
            <a:r>
              <a:rPr lang="en-US" dirty="0"/>
              <a:t>Variables used: </a:t>
            </a:r>
          </a:p>
          <a:p>
            <a:pPr lvl="1"/>
            <a:r>
              <a:rPr lang="en-US" dirty="0"/>
              <a:t>Whether or not they ate it at home</a:t>
            </a:r>
          </a:p>
          <a:p>
            <a:pPr lvl="1"/>
            <a:r>
              <a:rPr lang="en-US" dirty="0"/>
              <a:t>Where they obtained it (defining “premade” as from a convenience store or restaurant, “not premade” as from a grocery store)</a:t>
            </a:r>
          </a:p>
          <a:p>
            <a:pPr lvl="1"/>
            <a:r>
              <a:rPr lang="en-US" dirty="0"/>
              <a:t>Whether it was a weekend or a weekday</a:t>
            </a:r>
          </a:p>
          <a:p>
            <a:pPr lvl="1"/>
            <a:r>
              <a:rPr lang="en-US" dirty="0"/>
              <a:t>Which meal it was (breakfast, lunch, dinner, snack)</a:t>
            </a:r>
          </a:p>
          <a:p>
            <a:r>
              <a:rPr lang="en-US" dirty="0"/>
              <a:t>Count premade foods from the grocery store (frozen pizza, frozen chicken nuggets) as premade</a:t>
            </a:r>
          </a:p>
          <a:p>
            <a:pPr marL="0" indent="0">
              <a:buNone/>
            </a:pPr>
            <a:endParaRPr lang="en-US" dirty="0"/>
          </a:p>
        </p:txBody>
      </p:sp>
    </p:spTree>
    <p:extLst>
      <p:ext uri="{BB962C8B-B14F-4D97-AF65-F5344CB8AC3E}">
        <p14:creationId xmlns:p14="http://schemas.microsoft.com/office/powerpoint/2010/main" val="217101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BA0F-C3BD-E341-9682-61D94D68E992}"/>
              </a:ext>
            </a:extLst>
          </p:cNvPr>
          <p:cNvSpPr>
            <a:spLocks noGrp="1"/>
          </p:cNvSpPr>
          <p:nvPr>
            <p:ph type="title"/>
          </p:nvPr>
        </p:nvSpPr>
        <p:spPr/>
        <p:txBody>
          <a:bodyPr/>
          <a:lstStyle/>
          <a:p>
            <a:pPr algn="ctr"/>
            <a:r>
              <a:rPr lang="en-US" dirty="0"/>
              <a:t>Strategy: Differences-in-Differences</a:t>
            </a:r>
          </a:p>
        </p:txBody>
      </p:sp>
      <p:pic>
        <p:nvPicPr>
          <p:cNvPr id="7" name="Picture 6">
            <a:extLst>
              <a:ext uri="{FF2B5EF4-FFF2-40B4-BE49-F238E27FC236}">
                <a16:creationId xmlns:a16="http://schemas.microsoft.com/office/drawing/2014/main" id="{E78D75A3-43C7-634E-BE22-EDB051272CEE}"/>
              </a:ext>
            </a:extLst>
          </p:cNvPr>
          <p:cNvPicPr>
            <a:picLocks noChangeAspect="1"/>
          </p:cNvPicPr>
          <p:nvPr/>
        </p:nvPicPr>
        <p:blipFill>
          <a:blip r:embed="rId2"/>
          <a:stretch>
            <a:fillRect/>
          </a:stretch>
        </p:blipFill>
        <p:spPr>
          <a:xfrm>
            <a:off x="2619041" y="1690687"/>
            <a:ext cx="6959555" cy="4544568"/>
          </a:xfrm>
          <a:prstGeom prst="rect">
            <a:avLst/>
          </a:prstGeom>
        </p:spPr>
      </p:pic>
    </p:spTree>
    <p:extLst>
      <p:ext uri="{BB962C8B-B14F-4D97-AF65-F5344CB8AC3E}">
        <p14:creationId xmlns:p14="http://schemas.microsoft.com/office/powerpoint/2010/main" val="144210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BA0F-C3BD-E341-9682-61D94D68E992}"/>
              </a:ext>
            </a:extLst>
          </p:cNvPr>
          <p:cNvSpPr>
            <a:spLocks noGrp="1"/>
          </p:cNvSpPr>
          <p:nvPr>
            <p:ph type="title"/>
          </p:nvPr>
        </p:nvSpPr>
        <p:spPr/>
        <p:txBody>
          <a:bodyPr/>
          <a:lstStyle/>
          <a:p>
            <a:pPr algn="ctr"/>
            <a:r>
              <a:rPr lang="en-US" dirty="0"/>
              <a:t>Strategy: Differences-in-Differences</a:t>
            </a:r>
          </a:p>
        </p:txBody>
      </p:sp>
      <p:pic>
        <p:nvPicPr>
          <p:cNvPr id="4" name="Picture 3">
            <a:extLst>
              <a:ext uri="{FF2B5EF4-FFF2-40B4-BE49-F238E27FC236}">
                <a16:creationId xmlns:a16="http://schemas.microsoft.com/office/drawing/2014/main" id="{EDC9A52A-F4E0-0E4C-A083-EF4064E18AB8}"/>
              </a:ext>
            </a:extLst>
          </p:cNvPr>
          <p:cNvPicPr>
            <a:picLocks noChangeAspect="1"/>
          </p:cNvPicPr>
          <p:nvPr/>
        </p:nvPicPr>
        <p:blipFill>
          <a:blip r:embed="rId2"/>
          <a:stretch>
            <a:fillRect/>
          </a:stretch>
        </p:blipFill>
        <p:spPr>
          <a:xfrm>
            <a:off x="2616222" y="1690688"/>
            <a:ext cx="6959556" cy="4544568"/>
          </a:xfrm>
          <a:prstGeom prst="rect">
            <a:avLst/>
          </a:prstGeom>
        </p:spPr>
      </p:pic>
    </p:spTree>
    <p:extLst>
      <p:ext uri="{BB962C8B-B14F-4D97-AF65-F5344CB8AC3E}">
        <p14:creationId xmlns:p14="http://schemas.microsoft.com/office/powerpoint/2010/main" val="238935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23A9-51D7-6544-B35F-D99FF715DE71}"/>
              </a:ext>
            </a:extLst>
          </p:cNvPr>
          <p:cNvSpPr>
            <a:spLocks noGrp="1"/>
          </p:cNvSpPr>
          <p:nvPr>
            <p:ph type="title"/>
          </p:nvPr>
        </p:nvSpPr>
        <p:spPr/>
        <p:txBody>
          <a:bodyPr/>
          <a:lstStyle/>
          <a:p>
            <a:pPr algn="ctr"/>
            <a:r>
              <a:rPr lang="en-US" dirty="0"/>
              <a:t>Results: </a:t>
            </a:r>
            <a:r>
              <a:rPr lang="en-US" dirty="0" err="1"/>
              <a:t>Sodium</a:t>
            </a:r>
            <a:r>
              <a:rPr lang="en-US" baseline="-25000" dirty="0" err="1"/>
              <a:t>AWAY</a:t>
            </a:r>
            <a:r>
              <a:rPr lang="en-US" dirty="0"/>
              <a:t> - </a:t>
            </a:r>
            <a:r>
              <a:rPr lang="en-US" dirty="0" err="1"/>
              <a:t>Sodium</a:t>
            </a:r>
            <a:r>
              <a:rPr lang="en-US" baseline="-25000" dirty="0" err="1"/>
              <a:t>HOME</a:t>
            </a:r>
            <a:endParaRPr lang="en-US" dirty="0"/>
          </a:p>
        </p:txBody>
      </p:sp>
      <p:sp>
        <p:nvSpPr>
          <p:cNvPr id="4" name="TextBox 3">
            <a:extLst>
              <a:ext uri="{FF2B5EF4-FFF2-40B4-BE49-F238E27FC236}">
                <a16:creationId xmlns:a16="http://schemas.microsoft.com/office/drawing/2014/main" id="{0832E8A1-C703-D143-84DD-5D52CD06E32E}"/>
              </a:ext>
            </a:extLst>
          </p:cNvPr>
          <p:cNvSpPr txBox="1"/>
          <p:nvPr/>
        </p:nvSpPr>
        <p:spPr>
          <a:xfrm>
            <a:off x="3371850" y="1905000"/>
            <a:ext cx="5448300" cy="523220"/>
          </a:xfrm>
          <a:prstGeom prst="rect">
            <a:avLst/>
          </a:prstGeom>
          <a:noFill/>
        </p:spPr>
        <p:txBody>
          <a:bodyPr wrap="square" rtlCol="0">
            <a:spAutoFit/>
          </a:bodyPr>
          <a:lstStyle/>
          <a:p>
            <a:pPr algn="ctr"/>
            <a:r>
              <a:rPr lang="en-US" sz="2800" dirty="0"/>
              <a:t>Premade?</a:t>
            </a:r>
          </a:p>
        </p:txBody>
      </p:sp>
      <p:cxnSp>
        <p:nvCxnSpPr>
          <p:cNvPr id="8" name="Straight Arrow Connector 7">
            <a:extLst>
              <a:ext uri="{FF2B5EF4-FFF2-40B4-BE49-F238E27FC236}">
                <a16:creationId xmlns:a16="http://schemas.microsoft.com/office/drawing/2014/main" id="{26EEA04D-857B-F248-91F0-9EE8938417DF}"/>
              </a:ext>
            </a:extLst>
          </p:cNvPr>
          <p:cNvCxnSpPr/>
          <p:nvPr/>
        </p:nvCxnSpPr>
        <p:spPr>
          <a:xfrm flipH="1">
            <a:off x="3771899" y="2428718"/>
            <a:ext cx="1244600" cy="722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812D1EC-F892-2649-819A-77A73EC7E248}"/>
              </a:ext>
            </a:extLst>
          </p:cNvPr>
          <p:cNvCxnSpPr>
            <a:cxnSpLocks/>
          </p:cNvCxnSpPr>
          <p:nvPr/>
        </p:nvCxnSpPr>
        <p:spPr>
          <a:xfrm>
            <a:off x="7150102" y="2427722"/>
            <a:ext cx="1243584" cy="722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AF8FA43-2206-3F44-8DE7-59A851305A04}"/>
              </a:ext>
            </a:extLst>
          </p:cNvPr>
          <p:cNvCxnSpPr>
            <a:stCxn id="4" idx="2"/>
          </p:cNvCxnSpPr>
          <p:nvPr/>
        </p:nvCxnSpPr>
        <p:spPr>
          <a:xfrm>
            <a:off x="6096000" y="2428220"/>
            <a:ext cx="0" cy="721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15AB8F2-BDF7-B04E-9AE1-8B6FD44586C7}"/>
              </a:ext>
            </a:extLst>
          </p:cNvPr>
          <p:cNvSpPr txBox="1"/>
          <p:nvPr/>
        </p:nvSpPr>
        <p:spPr>
          <a:xfrm>
            <a:off x="2502408" y="3167390"/>
            <a:ext cx="1955800" cy="523220"/>
          </a:xfrm>
          <a:prstGeom prst="rect">
            <a:avLst/>
          </a:prstGeom>
          <a:noFill/>
        </p:spPr>
        <p:txBody>
          <a:bodyPr wrap="square" rtlCol="0">
            <a:spAutoFit/>
          </a:bodyPr>
          <a:lstStyle/>
          <a:p>
            <a:pPr algn="ctr"/>
            <a:r>
              <a:rPr lang="en-US" sz="2800" dirty="0"/>
              <a:t>Premade</a:t>
            </a:r>
          </a:p>
        </p:txBody>
      </p:sp>
      <p:sp>
        <p:nvSpPr>
          <p:cNvPr id="27" name="TextBox 26">
            <a:extLst>
              <a:ext uri="{FF2B5EF4-FFF2-40B4-BE49-F238E27FC236}">
                <a16:creationId xmlns:a16="http://schemas.microsoft.com/office/drawing/2014/main" id="{0DDF78CA-96A9-B944-8B49-8FB9E20B0C04}"/>
              </a:ext>
            </a:extLst>
          </p:cNvPr>
          <p:cNvSpPr txBox="1"/>
          <p:nvPr/>
        </p:nvSpPr>
        <p:spPr>
          <a:xfrm>
            <a:off x="7415786" y="3150098"/>
            <a:ext cx="1955800" cy="954107"/>
          </a:xfrm>
          <a:prstGeom prst="rect">
            <a:avLst/>
          </a:prstGeom>
          <a:noFill/>
        </p:spPr>
        <p:txBody>
          <a:bodyPr wrap="square" rtlCol="0">
            <a:spAutoFit/>
          </a:bodyPr>
          <a:lstStyle/>
          <a:p>
            <a:pPr algn="ctr"/>
            <a:r>
              <a:rPr lang="en-US" sz="2800" dirty="0"/>
              <a:t>Not premade</a:t>
            </a:r>
          </a:p>
        </p:txBody>
      </p:sp>
      <p:sp>
        <p:nvSpPr>
          <p:cNvPr id="28" name="TextBox 27">
            <a:extLst>
              <a:ext uri="{FF2B5EF4-FFF2-40B4-BE49-F238E27FC236}">
                <a16:creationId xmlns:a16="http://schemas.microsoft.com/office/drawing/2014/main" id="{35961DCD-20BD-3644-95B1-CC2132E16335}"/>
              </a:ext>
            </a:extLst>
          </p:cNvPr>
          <p:cNvSpPr txBox="1"/>
          <p:nvPr/>
        </p:nvSpPr>
        <p:spPr>
          <a:xfrm>
            <a:off x="5118100" y="3167390"/>
            <a:ext cx="1955800" cy="523220"/>
          </a:xfrm>
          <a:prstGeom prst="rect">
            <a:avLst/>
          </a:prstGeom>
          <a:noFill/>
        </p:spPr>
        <p:txBody>
          <a:bodyPr wrap="square" rtlCol="0">
            <a:spAutoFit/>
          </a:bodyPr>
          <a:lstStyle/>
          <a:p>
            <a:pPr algn="ctr"/>
            <a:r>
              <a:rPr lang="en-US" sz="2800" dirty="0"/>
              <a:t>Either</a:t>
            </a:r>
          </a:p>
        </p:txBody>
      </p:sp>
      <p:cxnSp>
        <p:nvCxnSpPr>
          <p:cNvPr id="32" name="Straight Arrow Connector 31">
            <a:extLst>
              <a:ext uri="{FF2B5EF4-FFF2-40B4-BE49-F238E27FC236}">
                <a16:creationId xmlns:a16="http://schemas.microsoft.com/office/drawing/2014/main" id="{4975E175-9A43-7D4F-A415-5CEE7DDF1F12}"/>
              </a:ext>
            </a:extLst>
          </p:cNvPr>
          <p:cNvCxnSpPr>
            <a:cxnSpLocks/>
            <a:endCxn id="33" idx="0"/>
          </p:cNvCxnSpPr>
          <p:nvPr/>
        </p:nvCxnSpPr>
        <p:spPr>
          <a:xfrm flipH="1">
            <a:off x="719830" y="3707404"/>
            <a:ext cx="2252984" cy="685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2671E9C-6B7F-E24D-8FE0-208F7543D801}"/>
              </a:ext>
            </a:extLst>
          </p:cNvPr>
          <p:cNvCxnSpPr>
            <a:cxnSpLocks/>
            <a:endCxn id="34" idx="0"/>
          </p:cNvCxnSpPr>
          <p:nvPr/>
        </p:nvCxnSpPr>
        <p:spPr>
          <a:xfrm flipH="1">
            <a:off x="3105970" y="3705382"/>
            <a:ext cx="526736" cy="687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803B849-5FB1-604F-A326-9D05344AC915}"/>
              </a:ext>
            </a:extLst>
          </p:cNvPr>
          <p:cNvCxnSpPr>
            <a:cxnSpLocks/>
          </p:cNvCxnSpPr>
          <p:nvPr/>
        </p:nvCxnSpPr>
        <p:spPr>
          <a:xfrm flipH="1">
            <a:off x="1963414" y="3704859"/>
            <a:ext cx="1351287" cy="724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B6918AAC-C48C-074E-B1F6-8CE8CB35B720}"/>
              </a:ext>
            </a:extLst>
          </p:cNvPr>
          <p:cNvGrpSpPr/>
          <p:nvPr/>
        </p:nvGrpSpPr>
        <p:grpSpPr>
          <a:xfrm>
            <a:off x="-258070" y="4392676"/>
            <a:ext cx="4341940" cy="524266"/>
            <a:chOff x="-258070" y="4392676"/>
            <a:chExt cx="4341940" cy="524266"/>
          </a:xfrm>
        </p:grpSpPr>
        <p:sp>
          <p:nvSpPr>
            <p:cNvPr id="33" name="TextBox 32">
              <a:extLst>
                <a:ext uri="{FF2B5EF4-FFF2-40B4-BE49-F238E27FC236}">
                  <a16:creationId xmlns:a16="http://schemas.microsoft.com/office/drawing/2014/main" id="{3BC9F969-18CD-EB49-A6EA-FA858B13BA95}"/>
                </a:ext>
              </a:extLst>
            </p:cNvPr>
            <p:cNvSpPr txBox="1"/>
            <p:nvPr/>
          </p:nvSpPr>
          <p:spPr>
            <a:xfrm>
              <a:off x="-258070" y="4392676"/>
              <a:ext cx="1955800" cy="523220"/>
            </a:xfrm>
            <a:prstGeom prst="rect">
              <a:avLst/>
            </a:prstGeom>
            <a:noFill/>
          </p:spPr>
          <p:txBody>
            <a:bodyPr wrap="square" rtlCol="0">
              <a:spAutoFit/>
            </a:bodyPr>
            <a:lstStyle/>
            <a:p>
              <a:pPr algn="ctr"/>
              <a:r>
                <a:rPr lang="en-US" sz="2800" dirty="0"/>
                <a:t>Weekday</a:t>
              </a:r>
            </a:p>
          </p:txBody>
        </p:sp>
        <p:sp>
          <p:nvSpPr>
            <p:cNvPr id="34" name="TextBox 33">
              <a:extLst>
                <a:ext uri="{FF2B5EF4-FFF2-40B4-BE49-F238E27FC236}">
                  <a16:creationId xmlns:a16="http://schemas.microsoft.com/office/drawing/2014/main" id="{2A3FF7DE-347F-9547-B413-F6840105B625}"/>
                </a:ext>
              </a:extLst>
            </p:cNvPr>
            <p:cNvSpPr txBox="1"/>
            <p:nvPr/>
          </p:nvSpPr>
          <p:spPr>
            <a:xfrm>
              <a:off x="2128070" y="4392676"/>
              <a:ext cx="1955800" cy="523220"/>
            </a:xfrm>
            <a:prstGeom prst="rect">
              <a:avLst/>
            </a:prstGeom>
            <a:noFill/>
          </p:spPr>
          <p:txBody>
            <a:bodyPr wrap="square" rtlCol="0">
              <a:spAutoFit/>
            </a:bodyPr>
            <a:lstStyle/>
            <a:p>
              <a:pPr algn="ctr"/>
              <a:r>
                <a:rPr lang="en-US" sz="2800" dirty="0"/>
                <a:t>Weekend</a:t>
              </a:r>
            </a:p>
          </p:txBody>
        </p:sp>
        <p:sp>
          <p:nvSpPr>
            <p:cNvPr id="37" name="TextBox 36">
              <a:extLst>
                <a:ext uri="{FF2B5EF4-FFF2-40B4-BE49-F238E27FC236}">
                  <a16:creationId xmlns:a16="http://schemas.microsoft.com/office/drawing/2014/main" id="{3B06238E-2249-D240-9ECD-F53A147482E2}"/>
                </a:ext>
              </a:extLst>
            </p:cNvPr>
            <p:cNvSpPr txBox="1"/>
            <p:nvPr/>
          </p:nvSpPr>
          <p:spPr>
            <a:xfrm>
              <a:off x="913447" y="4393722"/>
              <a:ext cx="1955800" cy="523220"/>
            </a:xfrm>
            <a:prstGeom prst="rect">
              <a:avLst/>
            </a:prstGeom>
            <a:noFill/>
          </p:spPr>
          <p:txBody>
            <a:bodyPr wrap="square" rtlCol="0">
              <a:spAutoFit/>
            </a:bodyPr>
            <a:lstStyle/>
            <a:p>
              <a:pPr algn="ctr"/>
              <a:r>
                <a:rPr lang="en-US" sz="2800" dirty="0"/>
                <a:t>Either</a:t>
              </a:r>
            </a:p>
          </p:txBody>
        </p:sp>
      </p:grpSp>
      <p:grpSp>
        <p:nvGrpSpPr>
          <p:cNvPr id="65" name="Group 64">
            <a:extLst>
              <a:ext uri="{FF2B5EF4-FFF2-40B4-BE49-F238E27FC236}">
                <a16:creationId xmlns:a16="http://schemas.microsoft.com/office/drawing/2014/main" id="{77682D7E-B6F3-2B48-8E08-6E6745C7BF2C}"/>
              </a:ext>
            </a:extLst>
          </p:cNvPr>
          <p:cNvGrpSpPr/>
          <p:nvPr/>
        </p:nvGrpSpPr>
        <p:grpSpPr>
          <a:xfrm>
            <a:off x="4063046" y="4391107"/>
            <a:ext cx="4341940" cy="524266"/>
            <a:chOff x="-258070" y="4392676"/>
            <a:chExt cx="4341940" cy="524266"/>
          </a:xfrm>
        </p:grpSpPr>
        <p:sp>
          <p:nvSpPr>
            <p:cNvPr id="66" name="TextBox 65">
              <a:extLst>
                <a:ext uri="{FF2B5EF4-FFF2-40B4-BE49-F238E27FC236}">
                  <a16:creationId xmlns:a16="http://schemas.microsoft.com/office/drawing/2014/main" id="{7E1C7FE7-57A3-E04E-8CC8-6AEAED488D91}"/>
                </a:ext>
              </a:extLst>
            </p:cNvPr>
            <p:cNvSpPr txBox="1"/>
            <p:nvPr/>
          </p:nvSpPr>
          <p:spPr>
            <a:xfrm>
              <a:off x="-258070" y="4392676"/>
              <a:ext cx="1955800" cy="523220"/>
            </a:xfrm>
            <a:prstGeom prst="rect">
              <a:avLst/>
            </a:prstGeom>
            <a:noFill/>
          </p:spPr>
          <p:txBody>
            <a:bodyPr wrap="square" rtlCol="0">
              <a:spAutoFit/>
            </a:bodyPr>
            <a:lstStyle/>
            <a:p>
              <a:pPr algn="ctr"/>
              <a:r>
                <a:rPr lang="en-US" sz="2800" dirty="0"/>
                <a:t>Weekday</a:t>
              </a:r>
            </a:p>
          </p:txBody>
        </p:sp>
        <p:sp>
          <p:nvSpPr>
            <p:cNvPr id="67" name="TextBox 66">
              <a:extLst>
                <a:ext uri="{FF2B5EF4-FFF2-40B4-BE49-F238E27FC236}">
                  <a16:creationId xmlns:a16="http://schemas.microsoft.com/office/drawing/2014/main" id="{D7841343-DD90-BA4D-B5AE-41D70D213240}"/>
                </a:ext>
              </a:extLst>
            </p:cNvPr>
            <p:cNvSpPr txBox="1"/>
            <p:nvPr/>
          </p:nvSpPr>
          <p:spPr>
            <a:xfrm>
              <a:off x="2128070" y="4392676"/>
              <a:ext cx="1955800" cy="523220"/>
            </a:xfrm>
            <a:prstGeom prst="rect">
              <a:avLst/>
            </a:prstGeom>
            <a:noFill/>
          </p:spPr>
          <p:txBody>
            <a:bodyPr wrap="square" rtlCol="0">
              <a:spAutoFit/>
            </a:bodyPr>
            <a:lstStyle/>
            <a:p>
              <a:pPr algn="ctr"/>
              <a:r>
                <a:rPr lang="en-US" sz="2800" dirty="0"/>
                <a:t>Weekend</a:t>
              </a:r>
            </a:p>
          </p:txBody>
        </p:sp>
        <p:sp>
          <p:nvSpPr>
            <p:cNvPr id="68" name="TextBox 67">
              <a:extLst>
                <a:ext uri="{FF2B5EF4-FFF2-40B4-BE49-F238E27FC236}">
                  <a16:creationId xmlns:a16="http://schemas.microsoft.com/office/drawing/2014/main" id="{DC4ED4B8-A7A2-7346-98C5-59104C90CDE0}"/>
                </a:ext>
              </a:extLst>
            </p:cNvPr>
            <p:cNvSpPr txBox="1"/>
            <p:nvPr/>
          </p:nvSpPr>
          <p:spPr>
            <a:xfrm>
              <a:off x="913447" y="4393722"/>
              <a:ext cx="1955800" cy="523220"/>
            </a:xfrm>
            <a:prstGeom prst="rect">
              <a:avLst/>
            </a:prstGeom>
            <a:noFill/>
          </p:spPr>
          <p:txBody>
            <a:bodyPr wrap="square" rtlCol="0">
              <a:spAutoFit/>
            </a:bodyPr>
            <a:lstStyle/>
            <a:p>
              <a:pPr algn="ctr"/>
              <a:r>
                <a:rPr lang="en-US" sz="2800" dirty="0"/>
                <a:t>Either</a:t>
              </a:r>
            </a:p>
          </p:txBody>
        </p:sp>
      </p:grpSp>
      <p:grpSp>
        <p:nvGrpSpPr>
          <p:cNvPr id="69" name="Group 68">
            <a:extLst>
              <a:ext uri="{FF2B5EF4-FFF2-40B4-BE49-F238E27FC236}">
                <a16:creationId xmlns:a16="http://schemas.microsoft.com/office/drawing/2014/main" id="{FA595AAB-4A46-214F-A590-3461554FF57B}"/>
              </a:ext>
            </a:extLst>
          </p:cNvPr>
          <p:cNvGrpSpPr/>
          <p:nvPr/>
        </p:nvGrpSpPr>
        <p:grpSpPr>
          <a:xfrm>
            <a:off x="8103274" y="4391107"/>
            <a:ext cx="4341940" cy="524266"/>
            <a:chOff x="-258070" y="4392676"/>
            <a:chExt cx="4341940" cy="524266"/>
          </a:xfrm>
        </p:grpSpPr>
        <p:sp>
          <p:nvSpPr>
            <p:cNvPr id="70" name="TextBox 69">
              <a:extLst>
                <a:ext uri="{FF2B5EF4-FFF2-40B4-BE49-F238E27FC236}">
                  <a16:creationId xmlns:a16="http://schemas.microsoft.com/office/drawing/2014/main" id="{7EBAA11C-A28C-BF41-A39C-F8730C08BD81}"/>
                </a:ext>
              </a:extLst>
            </p:cNvPr>
            <p:cNvSpPr txBox="1"/>
            <p:nvPr/>
          </p:nvSpPr>
          <p:spPr>
            <a:xfrm>
              <a:off x="-258070" y="4392676"/>
              <a:ext cx="1955800" cy="523220"/>
            </a:xfrm>
            <a:prstGeom prst="rect">
              <a:avLst/>
            </a:prstGeom>
            <a:noFill/>
          </p:spPr>
          <p:txBody>
            <a:bodyPr wrap="square" rtlCol="0">
              <a:spAutoFit/>
            </a:bodyPr>
            <a:lstStyle/>
            <a:p>
              <a:pPr algn="ctr"/>
              <a:r>
                <a:rPr lang="en-US" sz="2800" dirty="0"/>
                <a:t>Weekday</a:t>
              </a:r>
            </a:p>
          </p:txBody>
        </p:sp>
        <p:sp>
          <p:nvSpPr>
            <p:cNvPr id="71" name="TextBox 70">
              <a:extLst>
                <a:ext uri="{FF2B5EF4-FFF2-40B4-BE49-F238E27FC236}">
                  <a16:creationId xmlns:a16="http://schemas.microsoft.com/office/drawing/2014/main" id="{61E48583-F157-084D-AE18-354F6650156F}"/>
                </a:ext>
              </a:extLst>
            </p:cNvPr>
            <p:cNvSpPr txBox="1"/>
            <p:nvPr/>
          </p:nvSpPr>
          <p:spPr>
            <a:xfrm>
              <a:off x="2128070" y="4392676"/>
              <a:ext cx="1955800" cy="523220"/>
            </a:xfrm>
            <a:prstGeom prst="rect">
              <a:avLst/>
            </a:prstGeom>
            <a:noFill/>
          </p:spPr>
          <p:txBody>
            <a:bodyPr wrap="square" rtlCol="0">
              <a:spAutoFit/>
            </a:bodyPr>
            <a:lstStyle/>
            <a:p>
              <a:pPr algn="ctr"/>
              <a:r>
                <a:rPr lang="en-US" sz="2800" dirty="0"/>
                <a:t>Weekend</a:t>
              </a:r>
            </a:p>
          </p:txBody>
        </p:sp>
        <p:sp>
          <p:nvSpPr>
            <p:cNvPr id="72" name="TextBox 71">
              <a:extLst>
                <a:ext uri="{FF2B5EF4-FFF2-40B4-BE49-F238E27FC236}">
                  <a16:creationId xmlns:a16="http://schemas.microsoft.com/office/drawing/2014/main" id="{58EABB9D-F033-D646-8A59-2314CD839D6A}"/>
                </a:ext>
              </a:extLst>
            </p:cNvPr>
            <p:cNvSpPr txBox="1"/>
            <p:nvPr/>
          </p:nvSpPr>
          <p:spPr>
            <a:xfrm>
              <a:off x="913447" y="4393722"/>
              <a:ext cx="1955800" cy="523220"/>
            </a:xfrm>
            <a:prstGeom prst="rect">
              <a:avLst/>
            </a:prstGeom>
            <a:noFill/>
          </p:spPr>
          <p:txBody>
            <a:bodyPr wrap="square" rtlCol="0">
              <a:spAutoFit/>
            </a:bodyPr>
            <a:lstStyle/>
            <a:p>
              <a:pPr algn="ctr"/>
              <a:r>
                <a:rPr lang="en-US" sz="2800" dirty="0"/>
                <a:t>Either</a:t>
              </a:r>
            </a:p>
          </p:txBody>
        </p:sp>
      </p:grpSp>
      <p:cxnSp>
        <p:nvCxnSpPr>
          <p:cNvPr id="78" name="Straight Arrow Connector 77">
            <a:extLst>
              <a:ext uri="{FF2B5EF4-FFF2-40B4-BE49-F238E27FC236}">
                <a16:creationId xmlns:a16="http://schemas.microsoft.com/office/drawing/2014/main" id="{C6A76F8A-6806-8043-AF02-771771846DCB}"/>
              </a:ext>
            </a:extLst>
          </p:cNvPr>
          <p:cNvCxnSpPr>
            <a:endCxn id="66" idx="0"/>
          </p:cNvCxnSpPr>
          <p:nvPr/>
        </p:nvCxnSpPr>
        <p:spPr>
          <a:xfrm flipH="1">
            <a:off x="5040946" y="3627151"/>
            <a:ext cx="623254" cy="763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7257C7E-7796-B04C-8CBA-D91E8EA259E8}"/>
              </a:ext>
            </a:extLst>
          </p:cNvPr>
          <p:cNvCxnSpPr>
            <a:stCxn id="28" idx="2"/>
          </p:cNvCxnSpPr>
          <p:nvPr/>
        </p:nvCxnSpPr>
        <p:spPr>
          <a:xfrm>
            <a:off x="6096000" y="3690610"/>
            <a:ext cx="0" cy="739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9AD0A02-E8FA-7840-BF86-CB0ABD8C3C9C}"/>
              </a:ext>
            </a:extLst>
          </p:cNvPr>
          <p:cNvCxnSpPr/>
          <p:nvPr/>
        </p:nvCxnSpPr>
        <p:spPr>
          <a:xfrm>
            <a:off x="6449186" y="3627151"/>
            <a:ext cx="741177" cy="763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5939B0F-ED92-F641-BB20-5C3F27800234}"/>
              </a:ext>
            </a:extLst>
          </p:cNvPr>
          <p:cNvCxnSpPr>
            <a:cxnSpLocks/>
          </p:cNvCxnSpPr>
          <p:nvPr/>
        </p:nvCxnSpPr>
        <p:spPr>
          <a:xfrm>
            <a:off x="8190249" y="4104205"/>
            <a:ext cx="687870" cy="381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2867D79-3A18-EA45-ACAA-D690B156F18E}"/>
              </a:ext>
            </a:extLst>
          </p:cNvPr>
          <p:cNvCxnSpPr>
            <a:cxnSpLocks/>
          </p:cNvCxnSpPr>
          <p:nvPr/>
        </p:nvCxnSpPr>
        <p:spPr>
          <a:xfrm>
            <a:off x="8820150" y="4104205"/>
            <a:ext cx="1098550" cy="286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7F6816C-891E-2D48-8DFF-D9869311C87F}"/>
              </a:ext>
            </a:extLst>
          </p:cNvPr>
          <p:cNvCxnSpPr/>
          <p:nvPr/>
        </p:nvCxnSpPr>
        <p:spPr>
          <a:xfrm>
            <a:off x="9129019" y="4009129"/>
            <a:ext cx="2101572" cy="381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CCE0D87-6E2A-0846-828E-24C9C02971FF}"/>
              </a:ext>
            </a:extLst>
          </p:cNvPr>
          <p:cNvCxnSpPr>
            <a:cxnSpLocks/>
          </p:cNvCxnSpPr>
          <p:nvPr/>
        </p:nvCxnSpPr>
        <p:spPr>
          <a:xfrm>
            <a:off x="719830" y="4891492"/>
            <a:ext cx="0" cy="38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015A593F-9637-DE42-BAA3-F52740C30F37}"/>
              </a:ext>
            </a:extLst>
          </p:cNvPr>
          <p:cNvCxnSpPr/>
          <p:nvPr/>
        </p:nvCxnSpPr>
        <p:spPr>
          <a:xfrm>
            <a:off x="1846322" y="4891492"/>
            <a:ext cx="0" cy="38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06866CE-8A8C-F645-A870-6758ACFED03B}"/>
              </a:ext>
            </a:extLst>
          </p:cNvPr>
          <p:cNvCxnSpPr/>
          <p:nvPr/>
        </p:nvCxnSpPr>
        <p:spPr>
          <a:xfrm>
            <a:off x="3130417" y="4891492"/>
            <a:ext cx="0" cy="38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EBDAB9F-9C1B-4240-A4C7-E2D75E876A2B}"/>
              </a:ext>
            </a:extLst>
          </p:cNvPr>
          <p:cNvCxnSpPr/>
          <p:nvPr/>
        </p:nvCxnSpPr>
        <p:spPr>
          <a:xfrm>
            <a:off x="4923530" y="4892040"/>
            <a:ext cx="0" cy="38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E495982-00FF-954A-9ADB-CB85E27A09F8}"/>
              </a:ext>
            </a:extLst>
          </p:cNvPr>
          <p:cNvCxnSpPr/>
          <p:nvPr/>
        </p:nvCxnSpPr>
        <p:spPr>
          <a:xfrm>
            <a:off x="6096000" y="4892040"/>
            <a:ext cx="0" cy="38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61259B9-AF33-B64A-8E20-3B71B17D31FE}"/>
              </a:ext>
            </a:extLst>
          </p:cNvPr>
          <p:cNvCxnSpPr/>
          <p:nvPr/>
        </p:nvCxnSpPr>
        <p:spPr>
          <a:xfrm>
            <a:off x="7427086" y="4914327"/>
            <a:ext cx="0" cy="38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F9CCC42-E4D1-3644-9045-8570AB5E74DA}"/>
              </a:ext>
            </a:extLst>
          </p:cNvPr>
          <p:cNvCxnSpPr/>
          <p:nvPr/>
        </p:nvCxnSpPr>
        <p:spPr>
          <a:xfrm>
            <a:off x="9081174" y="4892040"/>
            <a:ext cx="0" cy="38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7601DD5-BB14-9941-B7B5-FE0145358D34}"/>
              </a:ext>
            </a:extLst>
          </p:cNvPr>
          <p:cNvCxnSpPr/>
          <p:nvPr/>
        </p:nvCxnSpPr>
        <p:spPr>
          <a:xfrm>
            <a:off x="10195540" y="4892040"/>
            <a:ext cx="0" cy="38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E5BADFE5-AC3E-D442-BCFB-AB603FB37A75}"/>
              </a:ext>
            </a:extLst>
          </p:cNvPr>
          <p:cNvCxnSpPr/>
          <p:nvPr/>
        </p:nvCxnSpPr>
        <p:spPr>
          <a:xfrm>
            <a:off x="11465742" y="4892040"/>
            <a:ext cx="0" cy="38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94EBC15C-FEBC-214E-A7EC-7D14F2F3A12B}"/>
              </a:ext>
            </a:extLst>
          </p:cNvPr>
          <p:cNvSpPr txBox="1"/>
          <p:nvPr/>
        </p:nvSpPr>
        <p:spPr>
          <a:xfrm>
            <a:off x="190499" y="5294331"/>
            <a:ext cx="1028691" cy="461665"/>
          </a:xfrm>
          <a:prstGeom prst="rect">
            <a:avLst/>
          </a:prstGeom>
          <a:noFill/>
        </p:spPr>
        <p:txBody>
          <a:bodyPr wrap="square" rtlCol="0">
            <a:spAutoFit/>
          </a:bodyPr>
          <a:lstStyle/>
          <a:p>
            <a:pPr algn="ctr"/>
            <a:r>
              <a:rPr lang="en-US" sz="2400" dirty="0"/>
              <a:t>+104.5</a:t>
            </a:r>
          </a:p>
        </p:txBody>
      </p:sp>
      <p:sp>
        <p:nvSpPr>
          <p:cNvPr id="107" name="TextBox 106">
            <a:extLst>
              <a:ext uri="{FF2B5EF4-FFF2-40B4-BE49-F238E27FC236}">
                <a16:creationId xmlns:a16="http://schemas.microsoft.com/office/drawing/2014/main" id="{E951DC49-34E0-CD45-894F-9C0AD167F2D5}"/>
              </a:ext>
            </a:extLst>
          </p:cNvPr>
          <p:cNvSpPr txBox="1"/>
          <p:nvPr/>
        </p:nvSpPr>
        <p:spPr>
          <a:xfrm>
            <a:off x="1363722" y="5294331"/>
            <a:ext cx="965200" cy="461665"/>
          </a:xfrm>
          <a:prstGeom prst="rect">
            <a:avLst/>
          </a:prstGeom>
          <a:noFill/>
        </p:spPr>
        <p:txBody>
          <a:bodyPr wrap="square" rtlCol="0">
            <a:spAutoFit/>
          </a:bodyPr>
          <a:lstStyle/>
          <a:p>
            <a:pPr algn="ctr"/>
            <a:r>
              <a:rPr lang="en-US" sz="2400" dirty="0"/>
              <a:t>+20.7</a:t>
            </a:r>
          </a:p>
        </p:txBody>
      </p:sp>
      <p:sp>
        <p:nvSpPr>
          <p:cNvPr id="108" name="TextBox 107">
            <a:extLst>
              <a:ext uri="{FF2B5EF4-FFF2-40B4-BE49-F238E27FC236}">
                <a16:creationId xmlns:a16="http://schemas.microsoft.com/office/drawing/2014/main" id="{098711C3-BEF5-F841-BE12-8E2E9350793F}"/>
              </a:ext>
            </a:extLst>
          </p:cNvPr>
          <p:cNvSpPr txBox="1"/>
          <p:nvPr/>
        </p:nvSpPr>
        <p:spPr>
          <a:xfrm>
            <a:off x="2625659" y="5294331"/>
            <a:ext cx="965200" cy="461665"/>
          </a:xfrm>
          <a:prstGeom prst="rect">
            <a:avLst/>
          </a:prstGeom>
          <a:noFill/>
        </p:spPr>
        <p:txBody>
          <a:bodyPr wrap="square" rtlCol="0">
            <a:spAutoFit/>
          </a:bodyPr>
          <a:lstStyle/>
          <a:p>
            <a:pPr algn="ctr"/>
            <a:r>
              <a:rPr lang="en-US" sz="2400" dirty="0"/>
              <a:t>-52.9</a:t>
            </a:r>
          </a:p>
        </p:txBody>
      </p:sp>
      <p:sp>
        <p:nvSpPr>
          <p:cNvPr id="109" name="TextBox 108">
            <a:extLst>
              <a:ext uri="{FF2B5EF4-FFF2-40B4-BE49-F238E27FC236}">
                <a16:creationId xmlns:a16="http://schemas.microsoft.com/office/drawing/2014/main" id="{5767474B-05E1-EF40-A70A-26B13A213256}"/>
              </a:ext>
            </a:extLst>
          </p:cNvPr>
          <p:cNvSpPr txBox="1"/>
          <p:nvPr/>
        </p:nvSpPr>
        <p:spPr>
          <a:xfrm>
            <a:off x="6807159" y="5091604"/>
            <a:ext cx="1217253" cy="707886"/>
          </a:xfrm>
          <a:prstGeom prst="rect">
            <a:avLst/>
          </a:prstGeom>
          <a:noFill/>
        </p:spPr>
        <p:txBody>
          <a:bodyPr wrap="square" rtlCol="0">
            <a:spAutoFit/>
          </a:bodyPr>
          <a:lstStyle/>
          <a:p>
            <a:pPr algn="ctr"/>
            <a:r>
              <a:rPr lang="en-US" sz="2400" dirty="0"/>
              <a:t>-318.7 </a:t>
            </a:r>
            <a:r>
              <a:rPr lang="en-US" sz="4000" baseline="30000" dirty="0"/>
              <a:t>.</a:t>
            </a:r>
            <a:endParaRPr lang="en-US" sz="4000" dirty="0"/>
          </a:p>
        </p:txBody>
      </p:sp>
      <p:sp>
        <p:nvSpPr>
          <p:cNvPr id="110" name="TextBox 109">
            <a:extLst>
              <a:ext uri="{FF2B5EF4-FFF2-40B4-BE49-F238E27FC236}">
                <a16:creationId xmlns:a16="http://schemas.microsoft.com/office/drawing/2014/main" id="{C170CCD7-E2B0-1C4F-ADD9-4091F81B7D4A}"/>
              </a:ext>
            </a:extLst>
          </p:cNvPr>
          <p:cNvSpPr txBox="1"/>
          <p:nvPr/>
        </p:nvSpPr>
        <p:spPr>
          <a:xfrm>
            <a:off x="5533587" y="5271496"/>
            <a:ext cx="965200" cy="830997"/>
          </a:xfrm>
          <a:prstGeom prst="rect">
            <a:avLst/>
          </a:prstGeom>
          <a:noFill/>
        </p:spPr>
        <p:txBody>
          <a:bodyPr wrap="square" rtlCol="0">
            <a:spAutoFit/>
          </a:bodyPr>
          <a:lstStyle/>
          <a:p>
            <a:pPr algn="ctr"/>
            <a:r>
              <a:rPr lang="en-US" sz="2400" dirty="0"/>
              <a:t>+97.8**</a:t>
            </a:r>
          </a:p>
        </p:txBody>
      </p:sp>
      <p:sp>
        <p:nvSpPr>
          <p:cNvPr id="111" name="TextBox 110">
            <a:extLst>
              <a:ext uri="{FF2B5EF4-FFF2-40B4-BE49-F238E27FC236}">
                <a16:creationId xmlns:a16="http://schemas.microsoft.com/office/drawing/2014/main" id="{305E31A3-A303-374E-A2E3-25B12E9A71ED}"/>
              </a:ext>
            </a:extLst>
          </p:cNvPr>
          <p:cNvSpPr txBox="1"/>
          <p:nvPr/>
        </p:nvSpPr>
        <p:spPr>
          <a:xfrm>
            <a:off x="4362702" y="5262064"/>
            <a:ext cx="1121656" cy="830997"/>
          </a:xfrm>
          <a:prstGeom prst="rect">
            <a:avLst/>
          </a:prstGeom>
          <a:noFill/>
        </p:spPr>
        <p:txBody>
          <a:bodyPr wrap="square" rtlCol="0">
            <a:spAutoFit/>
          </a:bodyPr>
          <a:lstStyle/>
          <a:p>
            <a:pPr algn="ctr"/>
            <a:r>
              <a:rPr lang="en-US" sz="2400" dirty="0"/>
              <a:t>+169.2***</a:t>
            </a:r>
          </a:p>
        </p:txBody>
      </p:sp>
      <p:sp>
        <p:nvSpPr>
          <p:cNvPr id="112" name="TextBox 111">
            <a:extLst>
              <a:ext uri="{FF2B5EF4-FFF2-40B4-BE49-F238E27FC236}">
                <a16:creationId xmlns:a16="http://schemas.microsoft.com/office/drawing/2014/main" id="{B64F2EA6-528B-DA4C-8032-9C17AC3F9445}"/>
              </a:ext>
            </a:extLst>
          </p:cNvPr>
          <p:cNvSpPr txBox="1"/>
          <p:nvPr/>
        </p:nvSpPr>
        <p:spPr>
          <a:xfrm>
            <a:off x="8598574" y="5294331"/>
            <a:ext cx="965200" cy="461665"/>
          </a:xfrm>
          <a:prstGeom prst="rect">
            <a:avLst/>
          </a:prstGeom>
          <a:noFill/>
        </p:spPr>
        <p:txBody>
          <a:bodyPr wrap="square" rtlCol="0">
            <a:spAutoFit/>
          </a:bodyPr>
          <a:lstStyle/>
          <a:p>
            <a:pPr algn="ctr"/>
            <a:r>
              <a:rPr lang="en-US" sz="2400" dirty="0"/>
              <a:t>-61.8</a:t>
            </a:r>
          </a:p>
        </p:txBody>
      </p:sp>
      <p:sp>
        <p:nvSpPr>
          <p:cNvPr id="113" name="TextBox 112">
            <a:extLst>
              <a:ext uri="{FF2B5EF4-FFF2-40B4-BE49-F238E27FC236}">
                <a16:creationId xmlns:a16="http://schemas.microsoft.com/office/drawing/2014/main" id="{74879C72-4209-C844-9E1C-C9DDD1ED655C}"/>
              </a:ext>
            </a:extLst>
          </p:cNvPr>
          <p:cNvSpPr txBox="1"/>
          <p:nvPr/>
        </p:nvSpPr>
        <p:spPr>
          <a:xfrm>
            <a:off x="9404924" y="5294331"/>
            <a:ext cx="1581231" cy="830997"/>
          </a:xfrm>
          <a:prstGeom prst="rect">
            <a:avLst/>
          </a:prstGeom>
          <a:noFill/>
        </p:spPr>
        <p:txBody>
          <a:bodyPr wrap="square" rtlCol="0">
            <a:spAutoFit/>
          </a:bodyPr>
          <a:lstStyle/>
          <a:p>
            <a:pPr algn="ctr"/>
            <a:r>
              <a:rPr lang="en-US" sz="2400" dirty="0"/>
              <a:t>-132.6</a:t>
            </a:r>
          </a:p>
          <a:p>
            <a:pPr algn="ctr"/>
            <a:r>
              <a:rPr lang="en-US" sz="2400" dirty="0"/>
              <a:t>**</a:t>
            </a:r>
          </a:p>
        </p:txBody>
      </p:sp>
      <p:sp>
        <p:nvSpPr>
          <p:cNvPr id="114" name="TextBox 113">
            <a:extLst>
              <a:ext uri="{FF2B5EF4-FFF2-40B4-BE49-F238E27FC236}">
                <a16:creationId xmlns:a16="http://schemas.microsoft.com/office/drawing/2014/main" id="{2D827B1A-995C-5449-8F42-B705B0F63A83}"/>
              </a:ext>
            </a:extLst>
          </p:cNvPr>
          <p:cNvSpPr txBox="1"/>
          <p:nvPr/>
        </p:nvSpPr>
        <p:spPr>
          <a:xfrm>
            <a:off x="10725724" y="5108593"/>
            <a:ext cx="1466276" cy="707886"/>
          </a:xfrm>
          <a:prstGeom prst="rect">
            <a:avLst/>
          </a:prstGeom>
          <a:noFill/>
        </p:spPr>
        <p:txBody>
          <a:bodyPr wrap="square" rtlCol="0">
            <a:spAutoFit/>
          </a:bodyPr>
          <a:lstStyle/>
          <a:p>
            <a:pPr algn="ctr"/>
            <a:r>
              <a:rPr lang="en-US" sz="2400" dirty="0"/>
              <a:t>-644.1</a:t>
            </a:r>
            <a:r>
              <a:rPr lang="en-US" sz="4000" baseline="30000" dirty="0"/>
              <a:t>.</a:t>
            </a:r>
            <a:endParaRPr lang="en-US" sz="2400" dirty="0"/>
          </a:p>
        </p:txBody>
      </p:sp>
      <p:sp>
        <p:nvSpPr>
          <p:cNvPr id="115" name="TextBox 114">
            <a:extLst>
              <a:ext uri="{FF2B5EF4-FFF2-40B4-BE49-F238E27FC236}">
                <a16:creationId xmlns:a16="http://schemas.microsoft.com/office/drawing/2014/main" id="{F0550E1D-981C-BC4B-9C9B-0C2B521F99CE}"/>
              </a:ext>
            </a:extLst>
          </p:cNvPr>
          <p:cNvSpPr txBox="1"/>
          <p:nvPr/>
        </p:nvSpPr>
        <p:spPr>
          <a:xfrm>
            <a:off x="2679823" y="6176879"/>
            <a:ext cx="7065280" cy="707886"/>
          </a:xfrm>
          <a:prstGeom prst="rect">
            <a:avLst/>
          </a:prstGeom>
          <a:noFill/>
        </p:spPr>
        <p:txBody>
          <a:bodyPr wrap="square" rtlCol="0">
            <a:spAutoFit/>
          </a:bodyPr>
          <a:lstStyle/>
          <a:p>
            <a:pPr algn="ctr"/>
            <a:r>
              <a:rPr lang="en-US" sz="2200" i="1" dirty="0"/>
              <a:t>p &lt; 0.001: ***, p &lt; 0.01: **, p &lt; 0.05: *, p &lt; 0.1: </a:t>
            </a:r>
            <a:r>
              <a:rPr lang="en-US" sz="2200" b="1" i="1" baseline="30000" dirty="0"/>
              <a:t>.</a:t>
            </a:r>
            <a:endParaRPr lang="en-US" sz="2200" i="1" dirty="0"/>
          </a:p>
          <a:p>
            <a:endParaRPr lang="en-US" dirty="0"/>
          </a:p>
        </p:txBody>
      </p:sp>
    </p:spTree>
    <p:extLst>
      <p:ext uri="{BB962C8B-B14F-4D97-AF65-F5344CB8AC3E}">
        <p14:creationId xmlns:p14="http://schemas.microsoft.com/office/powerpoint/2010/main" val="285303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A793-907F-F446-AAC2-920986F43F95}"/>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DB07EC42-03BE-AF47-AB03-E4F3821E76B7}"/>
              </a:ext>
            </a:extLst>
          </p:cNvPr>
          <p:cNvSpPr>
            <a:spLocks noGrp="1"/>
          </p:cNvSpPr>
          <p:nvPr>
            <p:ph idx="1"/>
          </p:nvPr>
        </p:nvSpPr>
        <p:spPr>
          <a:xfrm>
            <a:off x="838200" y="1825624"/>
            <a:ext cx="10515600" cy="4394701"/>
          </a:xfrm>
        </p:spPr>
        <p:txBody>
          <a:bodyPr/>
          <a:lstStyle/>
          <a:p>
            <a:pPr marL="0" indent="0">
              <a:buNone/>
            </a:pPr>
            <a:r>
              <a:rPr lang="en-US" dirty="0"/>
              <a:t>Q: Is sodium higher in food eaten away from home?</a:t>
            </a:r>
          </a:p>
          <a:p>
            <a:pPr marL="0" indent="0">
              <a:buNone/>
            </a:pPr>
            <a:r>
              <a:rPr lang="en-US" dirty="0"/>
              <a:t>A: On weekdays definitely yes (p &lt; 0.001), on weekends  probably the opposite (p &lt; 0.1).</a:t>
            </a:r>
          </a:p>
          <a:p>
            <a:pPr marL="0" indent="0">
              <a:buNone/>
            </a:pPr>
            <a:br>
              <a:rPr lang="en-US" dirty="0"/>
            </a:br>
            <a:r>
              <a:rPr lang="en-US" dirty="0"/>
              <a:t>Q: What about when premade status is accounted for?</a:t>
            </a:r>
          </a:p>
          <a:p>
            <a:pPr marL="0" indent="0">
              <a:buNone/>
            </a:pPr>
            <a:r>
              <a:rPr lang="en-US" dirty="0"/>
              <a:t>A: The results are unfortunately inconclusive. However, non-premade foods on the weekends probably (p &lt; 0.1) have </a:t>
            </a:r>
            <a:r>
              <a:rPr lang="en-US" i="1" dirty="0"/>
              <a:t>more</a:t>
            </a:r>
            <a:r>
              <a:rPr lang="en-US" dirty="0"/>
              <a:t> sodium when they are eaten at home. Perhaps public health campaigns should target long Sunday brunches as well as quick fast-food weekday dinners.</a:t>
            </a:r>
          </a:p>
          <a:p>
            <a:pPr marL="0" indent="0">
              <a:buNone/>
            </a:pPr>
            <a:endParaRPr lang="en-US" dirty="0"/>
          </a:p>
        </p:txBody>
      </p:sp>
    </p:spTree>
    <p:extLst>
      <p:ext uri="{BB962C8B-B14F-4D97-AF65-F5344CB8AC3E}">
        <p14:creationId xmlns:p14="http://schemas.microsoft.com/office/powerpoint/2010/main" val="203303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EAE8-1A6D-7F4C-A4CA-9B31430DEEC6}"/>
              </a:ext>
            </a:extLst>
          </p:cNvPr>
          <p:cNvSpPr>
            <a:spLocks noGrp="1"/>
          </p:cNvSpPr>
          <p:nvPr>
            <p:ph type="title"/>
          </p:nvPr>
        </p:nvSpPr>
        <p:spPr/>
        <p:txBody>
          <a:bodyPr/>
          <a:lstStyle/>
          <a:p>
            <a:pPr algn="ctr"/>
            <a:r>
              <a:rPr lang="en-US" dirty="0"/>
              <a:t>Next Steps</a:t>
            </a:r>
          </a:p>
        </p:txBody>
      </p:sp>
      <p:sp>
        <p:nvSpPr>
          <p:cNvPr id="5" name="Content Placeholder 4">
            <a:extLst>
              <a:ext uri="{FF2B5EF4-FFF2-40B4-BE49-F238E27FC236}">
                <a16:creationId xmlns:a16="http://schemas.microsoft.com/office/drawing/2014/main" id="{EA3F02F7-E67D-3543-A200-7C0E3FCE5E6C}"/>
              </a:ext>
            </a:extLst>
          </p:cNvPr>
          <p:cNvSpPr>
            <a:spLocks noGrp="1"/>
          </p:cNvSpPr>
          <p:nvPr>
            <p:ph idx="1"/>
          </p:nvPr>
        </p:nvSpPr>
        <p:spPr/>
        <p:txBody>
          <a:bodyPr>
            <a:normAutofit lnSpcReduction="10000"/>
          </a:bodyPr>
          <a:lstStyle/>
          <a:p>
            <a:pPr algn="just"/>
            <a:r>
              <a:rPr lang="en-US" sz="3600" dirty="0"/>
              <a:t>Separate out more interaction effects: BMI, income, education level, </a:t>
            </a:r>
            <a:r>
              <a:rPr lang="en-US" sz="3600" dirty="0" err="1"/>
              <a:t>etc</a:t>
            </a:r>
            <a:r>
              <a:rPr lang="en-US" sz="3600" dirty="0"/>
              <a:t> (all included in NHANES)</a:t>
            </a:r>
          </a:p>
          <a:p>
            <a:pPr marL="0" indent="0" algn="just">
              <a:buNone/>
            </a:pPr>
            <a:endParaRPr lang="en-US" sz="3600" dirty="0"/>
          </a:p>
          <a:p>
            <a:pPr algn="just"/>
            <a:r>
              <a:rPr lang="en-US" sz="3600" dirty="0"/>
              <a:t>Pool with results from other years of NHANES</a:t>
            </a:r>
          </a:p>
          <a:p>
            <a:pPr marL="0" indent="0" algn="just">
              <a:buNone/>
            </a:pPr>
            <a:endParaRPr lang="en-US" sz="3600" dirty="0"/>
          </a:p>
          <a:p>
            <a:pPr algn="just"/>
            <a:r>
              <a:rPr lang="en-US" sz="3600" dirty="0"/>
              <a:t>Conduct sensitivity analyses to test whether results hold up if quantities of food consumed were actually higher than reported</a:t>
            </a:r>
          </a:p>
        </p:txBody>
      </p:sp>
    </p:spTree>
    <p:extLst>
      <p:ext uri="{BB962C8B-B14F-4D97-AF65-F5344CB8AC3E}">
        <p14:creationId xmlns:p14="http://schemas.microsoft.com/office/powerpoint/2010/main" val="1742536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453</Words>
  <Application>Microsoft Macintosh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Determining the Causal Factors Behind High Sodium Intake</vt:lpstr>
      <vt:lpstr>Background and Motivation</vt:lpstr>
      <vt:lpstr>Background and Motivation</vt:lpstr>
      <vt:lpstr>Methods</vt:lpstr>
      <vt:lpstr>Strategy: Differences-in-Differences</vt:lpstr>
      <vt:lpstr>Strategy: Differences-in-Differences</vt:lpstr>
      <vt:lpstr>Results: SodiumAWAY - SodiumHOME</vt:lpstr>
      <vt:lpstr>Discussion</vt:lpstr>
      <vt:lpstr>Next Steps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the Causal Factors Behind High Sodium Intake</dc:title>
  <dc:creator>Schapira, Michal A</dc:creator>
  <cp:lastModifiedBy>Schapira, Michal A</cp:lastModifiedBy>
  <cp:revision>28</cp:revision>
  <dcterms:created xsi:type="dcterms:W3CDTF">2018-11-12T14:56:55Z</dcterms:created>
  <dcterms:modified xsi:type="dcterms:W3CDTF">2018-12-11T10:32:05Z</dcterms:modified>
</cp:coreProperties>
</file>