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1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5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880EE0F-8936-034F-832B-8042B5D72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7" y="365885"/>
            <a:ext cx="4418390" cy="5049589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3505" y="3284439"/>
            <a:ext cx="10966453" cy="461665"/>
          </a:xfrm>
        </p:spPr>
        <p:txBody>
          <a:bodyPr anchor="t" anchorCtr="0">
            <a:spAutoFit/>
          </a:bodyPr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Title of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A97D23-F7C6-B046-ADCC-F1ACD792B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605367" y="528365"/>
            <a:ext cx="3154870" cy="54845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B669413-AA1F-7B48-9EF7-51410D7110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3504" y="2976470"/>
            <a:ext cx="10966453" cy="242039"/>
          </a:xfrm>
        </p:spPr>
        <p:txBody>
          <a:bodyPr tIns="0" bIns="0">
            <a:noAutofit/>
          </a:bodyPr>
          <a:lstStyle>
            <a:lvl1pPr marL="0" indent="0">
              <a:buNone/>
              <a:defRPr sz="160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DEPARTMENT OR SERVICE LINE</a:t>
            </a:r>
          </a:p>
          <a:p>
            <a:pPr lvl="0"/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D9F7EEA-6ACC-AA4C-B098-6FCE8583AA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250" y="4746216"/>
            <a:ext cx="10966450" cy="456535"/>
          </a:xfrm>
        </p:spPr>
        <p:txBody>
          <a:bodyPr tIns="0" bIns="0" anchor="b" anchorCtr="0"/>
          <a:lstStyle>
            <a:lvl1pPr marL="0" indent="0">
              <a:spcBef>
                <a:spcPts val="100"/>
              </a:spcBef>
              <a:spcAft>
                <a:spcPts val="100"/>
              </a:spcAft>
              <a:buFontTx/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2640247-F5C8-854C-BFF2-F15A2B477F9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03250" y="5546598"/>
            <a:ext cx="10966450" cy="213551"/>
          </a:xfrm>
        </p:spPr>
        <p:txBody>
          <a:bodyPr tIns="0" bIns="0" anchor="t" anchorCtr="0">
            <a:no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Month XX,2018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3563FC-0F09-0C4F-A98D-09A9A087BFFD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4A80AC-0EE5-CE49-AC50-371B0BCEE030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EA6F35-CA1B-A642-9824-3B515D1BF591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4247E-C5F1-3A4E-B4C6-26DD2EAF81A6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4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22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B4F123-30EB-A440-BB44-9D7F067693BF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ED2D5-3D21-F846-9AB1-F18C83362D57}"/>
              </a:ext>
            </a:extLst>
          </p:cNvPr>
          <p:cNvSpPr/>
          <p:nvPr userDrawn="1"/>
        </p:nvSpPr>
        <p:spPr bwMode="auto">
          <a:xfrm>
            <a:off x="4272325" y="0"/>
            <a:ext cx="7919676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13092-8DB7-0B4F-ABD0-D6BD936292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1133" y="3198167"/>
            <a:ext cx="6662057" cy="46166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BB0AF-9056-B849-8AE6-C1E1BBA3E300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11A79-FA5C-6C4A-9F3B-44ACE4907DA5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9BD90C-2B1D-CE42-B14E-DB6FD23D2123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368" y="1124081"/>
            <a:ext cx="5115984" cy="17430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551" y="1124081"/>
            <a:ext cx="5374393" cy="1743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56170B-6943-F84C-A7CF-C98CC69F1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8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1173430"/>
            <a:ext cx="5356893" cy="5665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368" y="1739965"/>
            <a:ext cx="5356892" cy="1756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171" y="1173430"/>
            <a:ext cx="5409773" cy="5665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171" y="1739965"/>
            <a:ext cx="5409773" cy="17566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98137F-E053-8749-A48F-5E7A87B94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77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F67A72FA-85E0-1C47-93C3-EB1CF1E07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3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85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A97D23-F7C6-B046-ADCC-F1ACD792B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4306868" y="3084953"/>
            <a:ext cx="3154870" cy="5484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562E6E-14D8-0F44-A50D-BEB5AA05E94A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A041C-85C9-D44B-987A-C8542A9F68E4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4D422F-FE44-674C-AF4F-23C21B48453C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87DA0F-8041-DB4E-818B-D170DFA1CCEB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3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B60C43DA-1A5C-A446-A959-2598C0B24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7997" y="1114750"/>
            <a:ext cx="11071946" cy="17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Level 1</a:t>
            </a:r>
          </a:p>
          <a:p>
            <a:pPr lvl="1"/>
            <a:r>
              <a:rPr lang="en-US" altLang="en-US" dirty="0"/>
              <a:t>Level two</a:t>
            </a:r>
          </a:p>
          <a:p>
            <a:pPr lvl="2"/>
            <a:r>
              <a:rPr lang="en-US" altLang="en-US" dirty="0"/>
              <a:t>Level three</a:t>
            </a:r>
          </a:p>
          <a:p>
            <a:pPr lvl="3"/>
            <a:r>
              <a:rPr lang="en-US" altLang="en-US" dirty="0"/>
              <a:t>Level four</a:t>
            </a:r>
          </a:p>
          <a:p>
            <a:pPr lvl="4"/>
            <a:r>
              <a:rPr lang="en-US" altLang="en-US" dirty="0"/>
              <a:t>Level five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1684BA7-7381-CC48-B7B4-6B25FA5D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9943" y="6448248"/>
            <a:ext cx="3067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>
            <a:lvl1pPr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085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170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54138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0340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06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178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750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322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B4467E9-E984-A945-AC32-61228A8C1F5F}" type="slidenum">
              <a:rPr lang="en-US" altLang="en-US" sz="12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2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25B6A2B-1598-5242-AF8F-0A570BD4E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6F14E00-C21C-8644-9056-518E0CF2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2E0A31-819C-9143-859F-CC5CDD40C9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9709391" y="6412091"/>
            <a:ext cx="1902387" cy="33071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4EFA743-63F0-4B47-A850-8785F92E96BE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E024AA-066E-4A4F-81B6-327E570F3A29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BC9060-1F5C-B745-BC70-10DC006B7B24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40AAF1-9FC3-A148-A6CA-B55E87F31084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7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69963" rtl="0" eaLnBrk="0" fontAlgn="base" hangingPunct="0">
        <a:spcBef>
          <a:spcPct val="0"/>
        </a:spcBef>
        <a:spcAft>
          <a:spcPct val="0"/>
        </a:spcAft>
        <a:defRPr sz="30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2pPr>
      <a:lvl3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3pPr>
      <a:lvl4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4pPr>
      <a:lvl5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5pPr>
      <a:lvl6pPr marL="4572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6pPr>
      <a:lvl7pPr marL="9144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7pPr>
      <a:lvl8pPr marL="13716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8pPr>
      <a:lvl9pPr marL="18288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9pPr>
    </p:titleStyle>
    <p:bodyStyle>
      <a:lvl1pPr marL="242888" indent="-242888" algn="l" defTabSz="901700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120000"/>
        <a:buFont typeface="Lucida Grande" panose="020B0600040502020204" pitchFamily="34" charset="0"/>
        <a:buChar char="‣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60400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SzPct val="110000"/>
        <a:buFont typeface="Arial" panose="020B0604020202020204" pitchFamily="34" charset="0"/>
        <a:buChar char="•"/>
        <a:defRPr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077913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–"/>
        <a:defRPr sz="16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438275" indent="-246063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7954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panose="020B05030201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proxy.library.upenn.edu/10.1007/s40496-015-0064-9" TargetMode="External"/><Relationship Id="rId2" Type="http://schemas.openxmlformats.org/officeDocument/2006/relationships/hyperlink" Target="https://doi-org.proxy.library.upenn.edu/10.1111/cdoe.1253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rvardrddentalcare.com/services/dental-procedures/dental-cleanings/" TargetMode="External"/><Relationship Id="rId4" Type="http://schemas.openxmlformats.org/officeDocument/2006/relationships/hyperlink" Target="https://stthomassource.com/wp-content/uploads/sites/2/2020/10/foods-that-damage-teeth-2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79A5-B96C-4E31-8DF6-6E06AAAC77DA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603505" y="3284439"/>
            <a:ext cx="10966453" cy="923330"/>
          </a:xfrm>
        </p:spPr>
        <p:txBody>
          <a:bodyPr/>
          <a:lstStyle/>
          <a:p>
            <a:r>
              <a:rPr lang="en-US" dirty="0"/>
              <a:t>Association Between Oral Health and Dietary Habits in US Adults: An Analysis of NHANES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F626-9F25-4E65-8AF9-C4BA5CFDC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BMIN503 Final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B447-19EB-48FD-9CE9-3E21C2FCB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250" y="4987307"/>
            <a:ext cx="10966450" cy="215444"/>
          </a:xfrm>
        </p:spPr>
        <p:txBody>
          <a:bodyPr/>
          <a:lstStyle/>
          <a:p>
            <a:r>
              <a:rPr lang="en-US" dirty="0"/>
              <a:t>Kira Nightingale, MS, MBA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E14E28-2A29-40EA-9924-80FF3FEFE01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December 3, 2021</a:t>
            </a:r>
          </a:p>
        </p:txBody>
      </p:sp>
    </p:spTree>
    <p:extLst>
      <p:ext uri="{BB962C8B-B14F-4D97-AF65-F5344CB8AC3E}">
        <p14:creationId xmlns:p14="http://schemas.microsoft.com/office/powerpoint/2010/main" val="205390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DB61-CF81-4939-B316-3D31DB2F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Risk Factors for DMFT&gt;0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5B418-6D32-4A35-A1E3-819E6401B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4946" y="1019276"/>
            <a:ext cx="5961686" cy="481944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2836AA-DCC4-4165-A67F-D730E781B1FF}"/>
              </a:ext>
            </a:extLst>
          </p:cNvPr>
          <p:cNvSpPr txBox="1">
            <a:spLocks/>
          </p:cNvSpPr>
          <p:nvPr/>
        </p:nvSpPr>
        <p:spPr bwMode="auto">
          <a:xfrm>
            <a:off x="605368" y="1279946"/>
            <a:ext cx="4790854" cy="473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>
            <a:lvl1pPr marL="242888" indent="-242888" algn="l" defTabSz="901700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SzPct val="120000"/>
              <a:buFont typeface="Lucida Grande" panose="020B0600040502020204" pitchFamily="34" charset="0"/>
              <a:buChar char="‣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400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7913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38275" indent="-24606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95463" indent="-242888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panose="020B05030201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Analysis controlled for age, sex, race, education, and household income</a:t>
            </a:r>
          </a:p>
          <a:p>
            <a:endParaRPr lang="en-US" dirty="0"/>
          </a:p>
          <a:p>
            <a:r>
              <a:rPr lang="en-US" dirty="0"/>
              <a:t>Sugar significantly associated with DMFT&gt;0</a:t>
            </a:r>
          </a:p>
          <a:p>
            <a:r>
              <a:rPr lang="en-US" dirty="0"/>
              <a:t>For every 5% of the RDV of sugar consumed, likelihood of having at least one cavity increases by 1%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Remember: participants consumed more than 300% of the RDV of sugar!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948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E0D3-3DE7-4B50-AF24-5B174CC2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Risk Factors for Higher DMFT Score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322B35-F47E-4073-BD1F-BA9AAE35F2F4}"/>
              </a:ext>
            </a:extLst>
          </p:cNvPr>
          <p:cNvSpPr txBox="1">
            <a:spLocks/>
          </p:cNvSpPr>
          <p:nvPr/>
        </p:nvSpPr>
        <p:spPr bwMode="auto">
          <a:xfrm>
            <a:off x="605368" y="1279946"/>
            <a:ext cx="4790854" cy="358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>
            <a:lvl1pPr marL="242888" indent="-242888" algn="l" defTabSz="901700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SzPct val="120000"/>
              <a:buFont typeface="Lucida Grande" panose="020B0600040502020204" pitchFamily="34" charset="0"/>
              <a:buChar char="‣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400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7913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38275" indent="-24606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95463" indent="-242888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panose="020B05030201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Analysis controlled for age, sex, race, education, and household income</a:t>
            </a:r>
          </a:p>
          <a:p>
            <a:endParaRPr lang="en-US" dirty="0"/>
          </a:p>
          <a:p>
            <a:r>
              <a:rPr lang="en-US" dirty="0"/>
              <a:t>Quantity of sugar consumption </a:t>
            </a:r>
            <a:r>
              <a:rPr lang="en-US" b="1" dirty="0"/>
              <a:t>increased</a:t>
            </a:r>
            <a:r>
              <a:rPr lang="en-US" dirty="0"/>
              <a:t> likelihood of having a higher DMFT score</a:t>
            </a:r>
          </a:p>
          <a:p>
            <a:r>
              <a:rPr lang="en-US" dirty="0"/>
              <a:t>Quantity of vitamin C consumption </a:t>
            </a:r>
            <a:r>
              <a:rPr lang="en-US" b="1" dirty="0"/>
              <a:t>decreased</a:t>
            </a:r>
            <a:r>
              <a:rPr lang="en-US" dirty="0"/>
              <a:t> likelihood of having a higher DMFT Score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F9B39-D224-4886-8842-E9870DFF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019" y="1147762"/>
            <a:ext cx="58769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0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0DFF-1B69-4965-BF3D-451114A5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594E-2F4D-4DEA-9A24-218C7123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97" y="1114750"/>
            <a:ext cx="11071946" cy="2043863"/>
          </a:xfrm>
        </p:spPr>
        <p:txBody>
          <a:bodyPr/>
          <a:lstStyle/>
          <a:p>
            <a:r>
              <a:rPr lang="en-US" dirty="0"/>
              <a:t>Sugar consumption plays an important role in caries development</a:t>
            </a:r>
          </a:p>
          <a:p>
            <a:r>
              <a:rPr lang="en-US" dirty="0"/>
              <a:t>Vitamin C consumption is potentially protective against caries</a:t>
            </a:r>
          </a:p>
          <a:p>
            <a:endParaRPr lang="en-US" dirty="0"/>
          </a:p>
          <a:p>
            <a:r>
              <a:rPr lang="en-US" dirty="0"/>
              <a:t>The strongest predictor of number of caries was age, a factor that is not modifiable</a:t>
            </a:r>
          </a:p>
          <a:p>
            <a:r>
              <a:rPr lang="en-US" dirty="0"/>
              <a:t>Therefore, identification of other risk factors that could be targeted for intervention is vital</a:t>
            </a:r>
          </a:p>
        </p:txBody>
      </p:sp>
    </p:spTree>
    <p:extLst>
      <p:ext uri="{BB962C8B-B14F-4D97-AF65-F5344CB8AC3E}">
        <p14:creationId xmlns:p14="http://schemas.microsoft.com/office/powerpoint/2010/main" val="298034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EF26-A67F-4306-8BAB-2ED6854B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A656-0ECA-4C54-A933-D2B5A7E1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97" y="1114750"/>
            <a:ext cx="11071946" cy="2736360"/>
          </a:xfrm>
        </p:spPr>
        <p:txBody>
          <a:bodyPr/>
          <a:lstStyle/>
          <a:p>
            <a:r>
              <a:rPr lang="en-US" dirty="0"/>
              <a:t>Nutrition recall is notoriously unreliable</a:t>
            </a:r>
          </a:p>
          <a:p>
            <a:r>
              <a:rPr lang="en-US" dirty="0"/>
              <a:t>Frequency of nutrient consumption was not considered</a:t>
            </a:r>
          </a:p>
          <a:p>
            <a:r>
              <a:rPr lang="en-US" dirty="0"/>
              <a:t>Use of multivitamins was not considered</a:t>
            </a:r>
          </a:p>
          <a:p>
            <a:r>
              <a:rPr lang="en-US" dirty="0"/>
              <a:t>Separate logistic and linear regressions were performed for ease of interpretation, although a zero-inflated negative binomial regression would have been more robust</a:t>
            </a:r>
          </a:p>
          <a:p>
            <a:endParaRPr lang="en-US" dirty="0"/>
          </a:p>
          <a:p>
            <a:r>
              <a:rPr lang="en-US" b="1" dirty="0"/>
              <a:t>Future studies: </a:t>
            </a:r>
            <a:r>
              <a:rPr lang="en-US" dirty="0"/>
              <a:t>Dietary change is hard! Can oral hygiene mitigate detrimental effects of diet?</a:t>
            </a:r>
          </a:p>
        </p:txBody>
      </p:sp>
    </p:spTree>
    <p:extLst>
      <p:ext uri="{BB962C8B-B14F-4D97-AF65-F5344CB8AC3E}">
        <p14:creationId xmlns:p14="http://schemas.microsoft.com/office/powerpoint/2010/main" val="53644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59A2-E262-4B9C-8A9F-B6B139E6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8BC5-FD4A-41A8-99A3-726DEE6D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97" y="1114750"/>
            <a:ext cx="11071946" cy="461379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1. Bernabe E, </a:t>
            </a:r>
            <a:r>
              <a:rPr lang="en-US" sz="1400" dirty="0" err="1"/>
              <a:t>Marcenes</a:t>
            </a:r>
            <a:r>
              <a:rPr lang="en-US" sz="1400" dirty="0"/>
              <a:t> W, Hernandez CR, et al. Global, Regional, and National Levels and Trends in Burden of Oral Conditions from 1990 to 2017: A Systematic Analysis for the Global Burden of Disease 2017 Study. Journal of Dental Research. 2020;99(4):362-373. doi:10.1177/0022034520908533</a:t>
            </a:r>
          </a:p>
          <a:p>
            <a:pPr marL="0" indent="0">
              <a:buNone/>
            </a:pPr>
            <a:r>
              <a:rPr lang="en-US" sz="1400" dirty="0"/>
              <a:t>2. </a:t>
            </a:r>
            <a:r>
              <a:rPr lang="en-US" sz="1400" dirty="0" err="1"/>
              <a:t>Listl</a:t>
            </a:r>
            <a:r>
              <a:rPr lang="en-US" sz="1400" dirty="0"/>
              <a:t> S, Galloway J, </a:t>
            </a:r>
            <a:r>
              <a:rPr lang="en-US" sz="1400" dirty="0" err="1"/>
              <a:t>Mossey</a:t>
            </a:r>
            <a:r>
              <a:rPr lang="en-US" sz="1400" dirty="0"/>
              <a:t> PA, </a:t>
            </a:r>
            <a:r>
              <a:rPr lang="en-US" sz="1400" dirty="0" err="1"/>
              <a:t>Marcenes</a:t>
            </a:r>
            <a:r>
              <a:rPr lang="en-US" sz="1400" dirty="0"/>
              <a:t> W. Global Economic Impact of Dental Diseases. Journal of Dental Research. 2015;94(10):1355-1361. doi:10.1177/0022034515602879</a:t>
            </a:r>
          </a:p>
          <a:p>
            <a:pPr marL="0" indent="0">
              <a:buNone/>
            </a:pPr>
            <a:r>
              <a:rPr lang="en-US" sz="1400" dirty="0"/>
              <a:t>3. Petersen, PE, Baez, RJ, Ogawa, H. Global application of oral disease prevention and health promotion as measured 10 years after the 2007 World Health Assembly statement on oral health. Community Dent Oral Epidemiol. 2020; 48: 338– 348. </a:t>
            </a:r>
            <a:r>
              <a:rPr lang="en-US" sz="1400" dirty="0">
                <a:hlinkClick r:id="rId2"/>
              </a:rPr>
              <a:t>https://doi-org.proxy.library.upenn.edu/10.1111/cdoe.12538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4. </a:t>
            </a:r>
            <a:r>
              <a:rPr lang="en-US" sz="1400" dirty="0" err="1"/>
              <a:t>Lagerweij</a:t>
            </a:r>
            <a:r>
              <a:rPr lang="en-US" sz="1400" dirty="0"/>
              <a:t>, M.D., van </a:t>
            </a:r>
            <a:r>
              <a:rPr lang="en-US" sz="1400" dirty="0" err="1"/>
              <a:t>Loveren</a:t>
            </a:r>
            <a:r>
              <a:rPr lang="en-US" sz="1400" dirty="0"/>
              <a:t>, C. Declining Caries Trends: Are We Satisfied?. </a:t>
            </a:r>
            <a:r>
              <a:rPr lang="en-US" sz="1400" dirty="0" err="1"/>
              <a:t>Curr</a:t>
            </a:r>
            <a:r>
              <a:rPr lang="en-US" sz="1400" dirty="0"/>
              <a:t> Oral Health Rep 2, 212–217 (2015). </a:t>
            </a:r>
            <a:r>
              <a:rPr lang="en-US" sz="1400" dirty="0">
                <a:hlinkClick r:id="rId3"/>
              </a:rPr>
              <a:t>https://doi-org.proxy.library.upenn.edu/10.1007/s40496-015-0064-9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5. Shailesh M. </a:t>
            </a:r>
            <a:r>
              <a:rPr lang="en-US" sz="1400" dirty="0" err="1"/>
              <a:t>Gondivkar</a:t>
            </a:r>
            <a:r>
              <a:rPr lang="en-US" sz="1400" dirty="0"/>
              <a:t>, Amol R. </a:t>
            </a:r>
            <a:r>
              <a:rPr lang="en-US" sz="1400" dirty="0" err="1"/>
              <a:t>Gadbail</a:t>
            </a:r>
            <a:r>
              <a:rPr lang="en-US" sz="1400" dirty="0"/>
              <a:t>, Rima S. </a:t>
            </a:r>
            <a:r>
              <a:rPr lang="en-US" sz="1400" dirty="0" err="1"/>
              <a:t>Gondivkar</a:t>
            </a:r>
            <a:r>
              <a:rPr lang="en-US" sz="1400" dirty="0"/>
              <a:t>, </a:t>
            </a:r>
            <a:r>
              <a:rPr lang="en-US" sz="1400" dirty="0" err="1"/>
              <a:t>Sachin</a:t>
            </a:r>
            <a:r>
              <a:rPr lang="en-US" sz="1400" dirty="0"/>
              <a:t> C. </a:t>
            </a:r>
            <a:r>
              <a:rPr lang="en-US" sz="1400" dirty="0" err="1"/>
              <a:t>Sarode</a:t>
            </a:r>
            <a:r>
              <a:rPr lang="en-US" sz="1400" dirty="0"/>
              <a:t>, Gargi S. </a:t>
            </a:r>
            <a:r>
              <a:rPr lang="en-US" sz="1400" dirty="0" err="1"/>
              <a:t>Sarode</a:t>
            </a:r>
            <a:r>
              <a:rPr lang="en-US" sz="1400" dirty="0"/>
              <a:t>, </a:t>
            </a:r>
            <a:r>
              <a:rPr lang="en-US" sz="1400" dirty="0" err="1"/>
              <a:t>Shankargouda</a:t>
            </a:r>
            <a:r>
              <a:rPr lang="en-US" sz="1400" dirty="0"/>
              <a:t> Patil, Kamran H. Awan. Nutrition and oral health. Disease-a-Month. 2019; 65(6): 147-154. </a:t>
            </a:r>
          </a:p>
          <a:p>
            <a:pPr marL="0" indent="0">
              <a:buNone/>
            </a:pPr>
            <a:r>
              <a:rPr lang="en-US" sz="1400" dirty="0"/>
              <a:t>6. </a:t>
            </a:r>
            <a:r>
              <a:rPr lang="en-US" sz="1400" dirty="0" err="1"/>
              <a:t>Schroth</a:t>
            </a:r>
            <a:r>
              <a:rPr lang="en-US" sz="1400" dirty="0"/>
              <a:t>, R.J., Levi, J.A., Sellers, E.A. et al. Vitamin D status of children with severe early childhood caries: a case–control study. BMC </a:t>
            </a:r>
            <a:r>
              <a:rPr lang="en-US" sz="1400" dirty="0" err="1"/>
              <a:t>Pediatr</a:t>
            </a:r>
            <a:r>
              <a:rPr lang="en-US" sz="1400" dirty="0"/>
              <a:t> 13, 174 (2013). https://doi.org/10.1186/1471-2431-13-174</a:t>
            </a:r>
          </a:p>
          <a:p>
            <a:pPr marL="0" indent="0">
              <a:buNone/>
            </a:pPr>
            <a:r>
              <a:rPr lang="en-US" sz="1400" dirty="0"/>
              <a:t>7. </a:t>
            </a:r>
            <a:r>
              <a:rPr lang="en-US" sz="1400" dirty="0" err="1"/>
              <a:t>Hujoel</a:t>
            </a:r>
            <a:r>
              <a:rPr lang="en-US" sz="1400" dirty="0"/>
              <a:t>, PP, </a:t>
            </a:r>
            <a:r>
              <a:rPr lang="en-US" sz="1400" dirty="0" err="1"/>
              <a:t>Lingström</a:t>
            </a:r>
            <a:r>
              <a:rPr lang="en-US" sz="1400" dirty="0"/>
              <a:t>, P. Nutrition, dental caries and periodontal disease: a narrative review. J Clin </a:t>
            </a:r>
            <a:r>
              <a:rPr lang="en-US" sz="1400" dirty="0" err="1"/>
              <a:t>Periodontol</a:t>
            </a:r>
            <a:r>
              <a:rPr lang="en-US" sz="1400" dirty="0"/>
              <a:t> 2017; 44 (Suppl. 18): S79– S84. </a:t>
            </a:r>
            <a:r>
              <a:rPr lang="en-US" sz="1400" dirty="0" err="1"/>
              <a:t>doi</a:t>
            </a:r>
            <a:r>
              <a:rPr lang="en-US" sz="1400" dirty="0"/>
              <a:t>: 10.1111/jcpe.12672.</a:t>
            </a:r>
          </a:p>
          <a:p>
            <a:pPr marL="0" indent="0">
              <a:buNone/>
            </a:pPr>
            <a:r>
              <a:rPr lang="en-US" sz="1400" dirty="0"/>
              <a:t>8. National Institutes of Health: Office of Dietary Supplements. Nutrient Recommendations: Dietary Reference Intakes. https://ods.od.nih.gov/HealthInformation/nutrientrecommendations.aspx</a:t>
            </a:r>
          </a:p>
        </p:txBody>
      </p:sp>
    </p:spTree>
    <p:extLst>
      <p:ext uri="{BB962C8B-B14F-4D97-AF65-F5344CB8AC3E}">
        <p14:creationId xmlns:p14="http://schemas.microsoft.com/office/powerpoint/2010/main" val="114786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7376-079B-496F-A1CB-9084B2C4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13F0-80F4-4D53-8331-944CA4DE0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97" y="1114750"/>
            <a:ext cx="11071946" cy="1274421"/>
          </a:xfrm>
        </p:spPr>
        <p:txBody>
          <a:bodyPr/>
          <a:lstStyle/>
          <a:p>
            <a:r>
              <a:rPr lang="en-US" dirty="0"/>
              <a:t>Blanca Himes, PhD</a:t>
            </a:r>
          </a:p>
          <a:p>
            <a:r>
              <a:rPr lang="en-US" dirty="0"/>
              <a:t>Kevin Lynch, PhD</a:t>
            </a:r>
          </a:p>
          <a:p>
            <a:r>
              <a:rPr lang="en-US" dirty="0"/>
              <a:t>Jana </a:t>
            </a:r>
            <a:r>
              <a:rPr lang="en-US" dirty="0" err="1"/>
              <a:t>Yablonski</a:t>
            </a:r>
            <a:r>
              <a:rPr lang="en-US" dirty="0"/>
              <a:t>, RDH, PHDHP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0358AB-C0CD-4FC8-B82A-496DB10E6DA6}"/>
              </a:ext>
            </a:extLst>
          </p:cNvPr>
          <p:cNvSpPr txBox="1">
            <a:spLocks/>
          </p:cNvSpPr>
          <p:nvPr/>
        </p:nvSpPr>
        <p:spPr bwMode="auto">
          <a:xfrm>
            <a:off x="605368" y="4595237"/>
            <a:ext cx="11071946" cy="127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>
            <a:lvl1pPr marL="242888" indent="-242888" algn="l" defTabSz="901700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SzPct val="120000"/>
              <a:buFont typeface="Lucida Grande" panose="020B0600040502020204" pitchFamily="34" charset="0"/>
              <a:buChar char="‣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400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7913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38275" indent="-24606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95463" indent="-242888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panose="020B05030201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/>
              <a:t>Thank you!</a:t>
            </a:r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dirty="0"/>
              <a:t>Kira.Nightingale@pennmedicine.upenn.edu</a:t>
            </a:r>
          </a:p>
        </p:txBody>
      </p:sp>
    </p:spTree>
    <p:extLst>
      <p:ext uri="{BB962C8B-B14F-4D97-AF65-F5344CB8AC3E}">
        <p14:creationId xmlns:p14="http://schemas.microsoft.com/office/powerpoint/2010/main" val="20887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1DFA-1B19-46D3-93C6-46E20534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30E90-DA52-4EFF-95CF-DE092D86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97" y="1114750"/>
            <a:ext cx="11071946" cy="2659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primary objective of this project was to determine whether dietary habits impact oral health in US adults</a:t>
            </a:r>
          </a:p>
          <a:p>
            <a:endParaRPr lang="en-US" dirty="0"/>
          </a:p>
          <a:p>
            <a:r>
              <a:rPr lang="en-US" b="1" dirty="0"/>
              <a:t>Data source: </a:t>
            </a:r>
            <a:r>
              <a:rPr lang="en-US" dirty="0"/>
              <a:t>National Health and Nutrition Examination Survey 2015-2016 and 2017-2018</a:t>
            </a:r>
          </a:p>
          <a:p>
            <a:pPr lvl="1"/>
            <a:r>
              <a:rPr lang="en-US" sz="2000" dirty="0"/>
              <a:t>Demographic information</a:t>
            </a:r>
          </a:p>
          <a:p>
            <a:pPr lvl="1"/>
            <a:r>
              <a:rPr lang="en-US" sz="2000" dirty="0"/>
              <a:t>Dental exam</a:t>
            </a:r>
          </a:p>
          <a:p>
            <a:pPr lvl="1"/>
            <a:r>
              <a:rPr lang="en-US" sz="2000" dirty="0"/>
              <a:t>Nutrition survey</a:t>
            </a:r>
          </a:p>
        </p:txBody>
      </p:sp>
    </p:spTree>
    <p:extLst>
      <p:ext uri="{BB962C8B-B14F-4D97-AF65-F5344CB8AC3E}">
        <p14:creationId xmlns:p14="http://schemas.microsoft.com/office/powerpoint/2010/main" val="47032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2719-ADC7-425D-A592-8ED1C5B9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Health as a Public Health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A833-993E-4725-8FED-CEFF79E9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97" y="1114750"/>
            <a:ext cx="11071946" cy="3854615"/>
          </a:xfrm>
        </p:spPr>
        <p:txBody>
          <a:bodyPr/>
          <a:lstStyle/>
          <a:p>
            <a:r>
              <a:rPr lang="en-US" dirty="0"/>
              <a:t>Approximately 3.5 billion individuals worldwide suffer from oral health conditions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/>
              <a:t>In 2010, these conditions resulted in direct and indirect global losses of $442 billion</a:t>
            </a:r>
          </a:p>
          <a:p>
            <a:r>
              <a:rPr lang="en-US" dirty="0"/>
              <a:t>Indirect losses estimated at $144 billion, within the range of losses caused by top ten global causes of death</a:t>
            </a:r>
          </a:p>
          <a:p>
            <a:pPr lvl="1"/>
            <a:r>
              <a:rPr lang="en-US" sz="2000" dirty="0"/>
              <a:t>Indirect losses due to cancer: $859 billion</a:t>
            </a:r>
          </a:p>
          <a:p>
            <a:pPr lvl="1"/>
            <a:r>
              <a:rPr lang="en-US" sz="2000" dirty="0"/>
              <a:t>Indirect losses due to lower respiratory infections: $126 billion</a:t>
            </a:r>
            <a:r>
              <a:rPr lang="en-US" sz="2000" baseline="30000" dirty="0"/>
              <a:t>2</a:t>
            </a:r>
          </a:p>
          <a:p>
            <a:endParaRPr lang="en-US" sz="2200" dirty="0"/>
          </a:p>
          <a:p>
            <a:r>
              <a:rPr lang="en-US" sz="2200" dirty="0"/>
              <a:t>Prevention programs mostly targeted at children, although burden of disease falls primarily on adults in middle- and high-income countries</a:t>
            </a:r>
            <a:r>
              <a:rPr lang="en-US" sz="2200" baseline="30000" dirty="0"/>
              <a:t>3, 4</a:t>
            </a:r>
          </a:p>
        </p:txBody>
      </p:sp>
    </p:spTree>
    <p:extLst>
      <p:ext uri="{BB962C8B-B14F-4D97-AF65-F5344CB8AC3E}">
        <p14:creationId xmlns:p14="http://schemas.microsoft.com/office/powerpoint/2010/main" val="217848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9A10-813B-410E-89EC-071E4F8C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Nutrition and Oral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8DAF-D191-48C0-A689-12CF42B8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97" y="1114750"/>
            <a:ext cx="6049477" cy="4355608"/>
          </a:xfrm>
        </p:spPr>
        <p:txBody>
          <a:bodyPr/>
          <a:lstStyle/>
          <a:p>
            <a:r>
              <a:rPr lang="en-US" dirty="0"/>
              <a:t>Consumption of sugar and carbohydrates alters the oral pH, promoting cariogenic bacteria growth</a:t>
            </a:r>
            <a:r>
              <a:rPr lang="en-US" baseline="30000" dirty="0"/>
              <a:t>5</a:t>
            </a:r>
          </a:p>
          <a:p>
            <a:r>
              <a:rPr lang="en-US" dirty="0"/>
              <a:t>Calcium and vitamin D (which is necessary for calcium absorption) are important for tooth health, particularly in children</a:t>
            </a:r>
            <a:r>
              <a:rPr lang="en-US" baseline="30000" dirty="0"/>
              <a:t>6</a:t>
            </a:r>
          </a:p>
          <a:p>
            <a:r>
              <a:rPr lang="en-US" dirty="0"/>
              <a:t>Inadequate protein and vitamin C have been linked to periodontal disease, which can result in exposed root surfaces that are vulnerable to caries development</a:t>
            </a:r>
            <a:r>
              <a:rPr lang="en-US" baseline="30000" dirty="0"/>
              <a:t>7</a:t>
            </a:r>
          </a:p>
        </p:txBody>
      </p:sp>
      <p:pic>
        <p:nvPicPr>
          <p:cNvPr id="4098" name="Picture 2" descr="The Important Relationship Between Teeth and Nutrition Is Explained | St.  Thomas Source">
            <a:extLst>
              <a:ext uri="{FF2B5EF4-FFF2-40B4-BE49-F238E27FC236}">
                <a16:creationId xmlns:a16="http://schemas.microsoft.com/office/drawing/2014/main" id="{C1F4196B-4131-40CA-ABC5-E329D521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069" y="236933"/>
            <a:ext cx="3192067" cy="3192067"/>
          </a:xfrm>
          <a:prstGeom prst="rect">
            <a:avLst/>
          </a:prstGeom>
          <a:noFill/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ygiene">
            <a:extLst>
              <a:ext uri="{FF2B5EF4-FFF2-40B4-BE49-F238E27FC236}">
                <a16:creationId xmlns:a16="http://schemas.microsoft.com/office/drawing/2014/main" id="{22325B32-6946-4583-9FB2-B6A00EC1A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51" y="3668939"/>
            <a:ext cx="4817102" cy="2272067"/>
          </a:xfrm>
          <a:prstGeom prst="rect">
            <a:avLst/>
          </a:prstGeom>
          <a:noFill/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B5BEF-EE42-4CD7-8BE2-D6B1C2C112DD}"/>
              </a:ext>
            </a:extLst>
          </p:cNvPr>
          <p:cNvSpPr txBox="1"/>
          <p:nvPr/>
        </p:nvSpPr>
        <p:spPr bwMode="auto">
          <a:xfrm>
            <a:off x="164723" y="6381128"/>
            <a:ext cx="64786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Image credits: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https://stthomassource.com/wp-content/uploads/sites/2/2020/10/foods-that-damage-teeth-2.jpg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n-US" sz="10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https://harvardrddentalcare.com/services/dental-procedures/dental-cleanings/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27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F9E6-4956-4279-A04A-5B3BA8CF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E272-CF4F-41AB-82D8-A09F43A7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97" y="1114750"/>
            <a:ext cx="11071946" cy="3044136"/>
          </a:xfrm>
        </p:spPr>
        <p:txBody>
          <a:bodyPr/>
          <a:lstStyle/>
          <a:p>
            <a:r>
              <a:rPr lang="en-US" dirty="0"/>
              <a:t>Descriptive statistics of demographic information</a:t>
            </a:r>
          </a:p>
          <a:p>
            <a:r>
              <a:rPr lang="en-US" dirty="0"/>
              <a:t>Decayed, missing, filled tooth (DMFT) score was calculated for each participant by summing teeth with prior/current caries</a:t>
            </a:r>
          </a:p>
          <a:p>
            <a:pPr lvl="1"/>
            <a:r>
              <a:rPr lang="en-US" sz="2000" dirty="0"/>
              <a:t>DMFT was square-root transformed for inclusion in linear regression</a:t>
            </a:r>
          </a:p>
          <a:p>
            <a:r>
              <a:rPr lang="en-US" dirty="0"/>
              <a:t>Nutrition information for each participant was converted into percent of the daily recommended value based on sex and age</a:t>
            </a:r>
            <a:r>
              <a:rPr lang="en-US" baseline="30000" dirty="0"/>
              <a:t>8</a:t>
            </a:r>
          </a:p>
          <a:p>
            <a:r>
              <a:rPr lang="en-US" dirty="0"/>
              <a:t>Logistic regression – risk factors for DMFT of 0 vs. non-0</a:t>
            </a:r>
          </a:p>
          <a:p>
            <a:r>
              <a:rPr lang="en-US" dirty="0"/>
              <a:t>Linear regression – among non-0 DMFTs, risk factors for higher DMFT scores</a:t>
            </a:r>
          </a:p>
        </p:txBody>
      </p:sp>
    </p:spTree>
    <p:extLst>
      <p:ext uri="{BB962C8B-B14F-4D97-AF65-F5344CB8AC3E}">
        <p14:creationId xmlns:p14="http://schemas.microsoft.com/office/powerpoint/2010/main" val="249735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590B-42DF-4D67-A199-FD2F3FFD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247" y="2767626"/>
            <a:ext cx="2937753" cy="1322745"/>
          </a:xfrm>
        </p:spPr>
        <p:txBody>
          <a:bodyPr/>
          <a:lstStyle/>
          <a:p>
            <a:r>
              <a:rPr lang="en-US" dirty="0"/>
              <a:t>Demographic Characteristics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B062F-2DA9-422B-8115-8CC48AE1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7" y="232202"/>
            <a:ext cx="8863373" cy="63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3B2C-D749-444E-8507-67C67EAE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Dental Examination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98C9-94FB-4F7F-9155-144060D7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97" y="1114750"/>
            <a:ext cx="4301754" cy="4312083"/>
          </a:xfrm>
        </p:spPr>
        <p:txBody>
          <a:bodyPr/>
          <a:lstStyle/>
          <a:p>
            <a:r>
              <a:rPr lang="en-US" dirty="0"/>
              <a:t>Decayed, Missing, Filled Teeth (DMFT) score sums all teeth with prior or current cavitation</a:t>
            </a:r>
          </a:p>
          <a:p>
            <a:pPr lvl="1"/>
            <a:r>
              <a:rPr lang="en-US" sz="2000" dirty="0"/>
              <a:t>Scores range from 0-28 (third molars not included in calculation)</a:t>
            </a:r>
          </a:p>
          <a:p>
            <a:pPr lvl="1"/>
            <a:r>
              <a:rPr lang="en-US" sz="2000" dirty="0"/>
              <a:t>Scores can never decrease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0A82B-C5E0-4555-8A6F-94294B53A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8799" y="1212560"/>
            <a:ext cx="7165374" cy="44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4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5B934D-CCC4-4D3E-8E4A-0E1C195C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02" y="243017"/>
            <a:ext cx="9342995" cy="57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2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D7C4-44C3-4FD5-B96D-A9D2E1F3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570" y="311502"/>
            <a:ext cx="3742174" cy="461665"/>
          </a:xfrm>
        </p:spPr>
        <p:txBody>
          <a:bodyPr/>
          <a:lstStyle/>
          <a:p>
            <a:r>
              <a:rPr lang="en-US" dirty="0"/>
              <a:t>Nutrition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E44DD-2ED3-4BBA-AAAF-F1130179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2" y="118251"/>
            <a:ext cx="5941347" cy="58819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B04629-CADE-4DD0-AC52-B6A2880415FA}"/>
              </a:ext>
            </a:extLst>
          </p:cNvPr>
          <p:cNvCxnSpPr/>
          <p:nvPr/>
        </p:nvCxnSpPr>
        <p:spPr bwMode="auto">
          <a:xfrm flipH="1">
            <a:off x="6639697" y="1787611"/>
            <a:ext cx="1178011" cy="0"/>
          </a:xfrm>
          <a:prstGeom prst="straightConnector1">
            <a:avLst/>
          </a:pr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C5D727-F0DB-4F44-B971-5DFE22EC1F0C}"/>
              </a:ext>
            </a:extLst>
          </p:cNvPr>
          <p:cNvCxnSpPr/>
          <p:nvPr/>
        </p:nvCxnSpPr>
        <p:spPr bwMode="auto">
          <a:xfrm flipH="1">
            <a:off x="6639697" y="5523470"/>
            <a:ext cx="1178011" cy="0"/>
          </a:xfrm>
          <a:prstGeom prst="straightConnector1">
            <a:avLst/>
          </a:pr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61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nn Medicine Template 2009">
  <a:themeElements>
    <a:clrScheme name="Penn 2018 Color Palette">
      <a:dk1>
        <a:srgbClr val="002243"/>
      </a:dk1>
      <a:lt1>
        <a:srgbClr val="FFFFFF"/>
      </a:lt1>
      <a:dk2>
        <a:srgbClr val="800000"/>
      </a:dk2>
      <a:lt2>
        <a:srgbClr val="B4B5B4"/>
      </a:lt2>
      <a:accent1>
        <a:srgbClr val="326B8B"/>
      </a:accent1>
      <a:accent2>
        <a:srgbClr val="64A4D6"/>
      </a:accent2>
      <a:accent3>
        <a:srgbClr val="022D75"/>
      </a:accent3>
      <a:accent4>
        <a:srgbClr val="C4CE41"/>
      </a:accent4>
      <a:accent5>
        <a:srgbClr val="D75539"/>
      </a:accent5>
      <a:accent6>
        <a:srgbClr val="F7BA01"/>
      </a:accent6>
      <a:hlink>
        <a:srgbClr val="022D75"/>
      </a:hlink>
      <a:folHlink>
        <a:srgbClr val="7F0D00"/>
      </a:folHlink>
    </a:clrScheme>
    <a:fontScheme name="Penn Medicine Template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algn="l">
          <a:defRPr sz="1400" b="1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>
    <a:extraClrScheme>
      <a:clrScheme name="Penn Medicine Template 2009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nn Medicine Template 2009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8">
        <a:dk1>
          <a:srgbClr val="4A85FA"/>
        </a:dk1>
        <a:lt1>
          <a:srgbClr val="FFFFFF"/>
        </a:lt1>
        <a:dk2>
          <a:srgbClr val="001D3A"/>
        </a:dk2>
        <a:lt2>
          <a:srgbClr val="003366"/>
        </a:lt2>
        <a:accent1>
          <a:srgbClr val="A66E5A"/>
        </a:accent1>
        <a:accent2>
          <a:srgbClr val="BA003E"/>
        </a:accent2>
        <a:accent3>
          <a:srgbClr val="AAABAE"/>
        </a:accent3>
        <a:accent4>
          <a:srgbClr val="DADADA"/>
        </a:accent4>
        <a:accent5>
          <a:srgbClr val="D0BAB5"/>
        </a:accent5>
        <a:accent6>
          <a:srgbClr val="A80037"/>
        </a:accent6>
        <a:hlink>
          <a:srgbClr val="666633"/>
        </a:hlink>
        <a:folHlink>
          <a:srgbClr val="FEC42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nn Medicine Template 2009 9">
        <a:dk1>
          <a:srgbClr val="000000"/>
        </a:dk1>
        <a:lt1>
          <a:srgbClr val="FFFFFF"/>
        </a:lt1>
        <a:dk2>
          <a:srgbClr val="A2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10">
        <a:dk1>
          <a:srgbClr val="000000"/>
        </a:dk1>
        <a:lt1>
          <a:srgbClr val="FFFFFF"/>
        </a:lt1>
        <a:dk2>
          <a:srgbClr val="80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1019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Lucida Grande</vt:lpstr>
      <vt:lpstr>Penn Medicine Template 2009</vt:lpstr>
      <vt:lpstr>Association Between Oral Health and Dietary Habits in US Adults: An Analysis of NHANES Data</vt:lpstr>
      <vt:lpstr>Project Overview</vt:lpstr>
      <vt:lpstr>Oral Health as a Public Health Issue</vt:lpstr>
      <vt:lpstr>Nutrition and Oral Health</vt:lpstr>
      <vt:lpstr>Methods</vt:lpstr>
      <vt:lpstr>Demographic Characteristics</vt:lpstr>
      <vt:lpstr>Dental Examination</vt:lpstr>
      <vt:lpstr>PowerPoint Presentation</vt:lpstr>
      <vt:lpstr>Nutrition Analysis</vt:lpstr>
      <vt:lpstr>Logistic Regression: Risk Factors for DMFT&gt;0</vt:lpstr>
      <vt:lpstr>Linear Regression: Risk Factors for Higher DMFT Score</vt:lpstr>
      <vt:lpstr>Conclusions</vt:lpstr>
      <vt:lpstr>Limitations</vt:lpstr>
      <vt:lpstr>References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Between Oral Health and Dietary Habits in US Adults: An Analysis of NHANES Data</dc:title>
  <dc:creator>Nightingale, Kira</dc:creator>
  <cp:lastModifiedBy>Nightingale, Kira</cp:lastModifiedBy>
  <cp:revision>20</cp:revision>
  <dcterms:created xsi:type="dcterms:W3CDTF">2021-12-03T14:59:38Z</dcterms:created>
  <dcterms:modified xsi:type="dcterms:W3CDTF">2021-12-03T18:09:07Z</dcterms:modified>
</cp:coreProperties>
</file>