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60" r:id="rId6"/>
    <p:sldId id="277" r:id="rId7"/>
    <p:sldId id="261" r:id="rId8"/>
    <p:sldId id="262" r:id="rId9"/>
    <p:sldId id="263" r:id="rId10"/>
    <p:sldId id="270" r:id="rId11"/>
    <p:sldId id="271" r:id="rId12"/>
    <p:sldId id="272" r:id="rId13"/>
    <p:sldId id="281" r:id="rId14"/>
    <p:sldId id="265" r:id="rId15"/>
    <p:sldId id="279" r:id="rId16"/>
    <p:sldId id="280" r:id="rId17"/>
    <p:sldId id="284" r:id="rId18"/>
    <p:sldId id="285" r:id="rId19"/>
    <p:sldId id="282" r:id="rId20"/>
    <p:sldId id="276" r:id="rId21"/>
    <p:sldId id="266" r:id="rId22"/>
    <p:sldId id="274" r:id="rId23"/>
    <p:sldId id="275" r:id="rId24"/>
    <p:sldId id="273" r:id="rId25"/>
    <p:sldId id="267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4DE43C-767B-D443-929B-7EB6A3580D1F}" v="4" dt="2018-12-04T16:03:03.0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34"/>
  </p:normalViewPr>
  <p:slideViewPr>
    <p:cSldViewPr snapToGrid="0" snapToObjects="1">
      <p:cViewPr varScale="1">
        <p:scale>
          <a:sx n="99" d="100"/>
          <a:sy n="99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Brant" userId="83ee0161389f04ca" providerId="LiveId" clId="{DB4DE43C-767B-D443-929B-7EB6A3580D1F}"/>
    <pc:docChg chg="undo addSld delSld modSld">
      <pc:chgData name="Jason Brant" userId="83ee0161389f04ca" providerId="LiveId" clId="{DB4DE43C-767B-D443-929B-7EB6A3580D1F}" dt="2018-12-04T16:03:02.650" v="35" actId="20577"/>
      <pc:docMkLst>
        <pc:docMk/>
      </pc:docMkLst>
      <pc:sldChg chg="modSp">
        <pc:chgData name="Jason Brant" userId="83ee0161389f04ca" providerId="LiveId" clId="{DB4DE43C-767B-D443-929B-7EB6A3580D1F}" dt="2018-12-04T16:03:02.650" v="35" actId="20577"/>
        <pc:sldMkLst>
          <pc:docMk/>
          <pc:sldMk cId="2937485516" sldId="267"/>
        </pc:sldMkLst>
        <pc:spChg chg="mod">
          <ac:chgData name="Jason Brant" userId="83ee0161389f04ca" providerId="LiveId" clId="{DB4DE43C-767B-D443-929B-7EB6A3580D1F}" dt="2018-12-04T16:03:02.650" v="35" actId="20577"/>
          <ac:spMkLst>
            <pc:docMk/>
            <pc:sldMk cId="2937485516" sldId="267"/>
            <ac:spMk id="2" creationId="{57A5452E-409E-094D-8336-A5C7969FC3BD}"/>
          </ac:spMkLst>
        </pc:spChg>
        <pc:spChg chg="mod">
          <ac:chgData name="Jason Brant" userId="83ee0161389f04ca" providerId="LiveId" clId="{DB4DE43C-767B-D443-929B-7EB6A3580D1F}" dt="2018-12-04T16:03:00.676" v="32" actId="20577"/>
          <ac:spMkLst>
            <pc:docMk/>
            <pc:sldMk cId="2937485516" sldId="267"/>
            <ac:spMk id="3" creationId="{F5A688AD-377A-9B4C-8C47-BDFD97A75F80}"/>
          </ac:spMkLst>
        </pc:spChg>
      </pc:sldChg>
      <pc:sldChg chg="add del">
        <pc:chgData name="Jason Brant" userId="83ee0161389f04ca" providerId="LiveId" clId="{DB4DE43C-767B-D443-929B-7EB6A3580D1F}" dt="2018-12-04T16:02:59.110" v="30"/>
        <pc:sldMkLst>
          <pc:docMk/>
          <pc:sldMk cId="3129710166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8B55-C2AD-5740-A68E-2D1BCAE94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32309-E00D-B347-8BCD-9E65E997B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EB43-66A6-F248-846F-E4F87E94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77EF-55BA-2A48-A6AD-AB6557E9B5D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46A62-4F58-4D46-BB06-0EFF65C4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0C340-C9B2-E84A-A8A1-E7C982E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F73B-F907-E844-A335-2A7394A5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9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DE37-8BE8-0A44-81DA-74DE2B19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98563-49A3-3047-9094-1D80F053C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77BCD-B52E-7646-BD30-89B2F87E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77EF-55BA-2A48-A6AD-AB6557E9B5D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8F9A1-3AB4-694A-B6FA-B8074760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A1680-0385-8341-84D2-11BEBF05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F73B-F907-E844-A335-2A7394A5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BEDEE9-E362-2743-B755-4AADAA5B8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295C1-8033-2A44-849D-9871A950F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F38BF-1DA5-D64C-9DBD-810AEECC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77EF-55BA-2A48-A6AD-AB6557E9B5D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B52E9-4CB8-4143-996D-F7B07E5F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42894-2BED-C94B-90D9-AF2A645B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F73B-F907-E844-A335-2A7394A5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0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FF02-BE4B-4647-836A-A871E3D3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9A89C-3146-E749-A0EC-5FB97C25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FD3FA-D01C-4C43-AE30-40F458E6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77EF-55BA-2A48-A6AD-AB6557E9B5D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7DAB-3D4B-D94C-9136-C90084E0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BC3F8-706F-3E4C-9FE2-82D9724A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F73B-F907-E844-A335-2A7394A5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8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0391-6055-5646-ABEA-53A2573B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F1F8F-5067-A244-903E-C11335CCA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7A405-934C-0147-98F2-1DF395F9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77EF-55BA-2A48-A6AD-AB6557E9B5D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64D38-D326-CF4F-B3EA-C750775C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1E392-6316-D948-8393-312A5EDB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F73B-F907-E844-A335-2A7394A5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4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3A6D-AF8B-C842-9AC4-A232A00C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2A15C-D369-3C48-9F1E-560C5D2C2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75BE5-14D5-9642-8E12-A3C5C23C5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7AD95-0364-3D4A-ABBB-BF9567C7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77EF-55BA-2A48-A6AD-AB6557E9B5D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C0ED0-21D3-3B49-94FE-19AB4ED7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C0D97-2A5D-C445-BA6B-EE725ABB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F73B-F907-E844-A335-2A7394A5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6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AFB9-17A9-0442-B6C4-001541A4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B4C8D-D814-AE4E-BCA3-C907AACD9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CB569-E57D-DB4D-A9BF-9F113DF14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2037C-139B-774A-BD92-58A853168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822CB-5778-604A-BCA6-560630153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3A0B9D-29E8-0A4C-8258-2A029C1C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77EF-55BA-2A48-A6AD-AB6557E9B5D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A71EA9-47EB-3C47-81F0-A45B4FB3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0414E-78F4-1340-AF6D-AF03387D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F73B-F907-E844-A335-2A7394A5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3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0079-F9C9-6D4C-AB00-9FD0CC22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7ED9F-D8DC-EE47-A5E1-577107E7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77EF-55BA-2A48-A6AD-AB6557E9B5D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FD08E-6C81-F743-BC6F-11DA4C19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73B9E-3FAE-E84A-90DA-32185F74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F73B-F907-E844-A335-2A7394A5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4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A0FB9-225B-8B47-8712-5088A98E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77EF-55BA-2A48-A6AD-AB6557E9B5D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B7706-9304-774A-86B1-034E7418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E1249-8118-B74A-A3B7-CA22D907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F73B-F907-E844-A335-2A7394A5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2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D00F-8DC1-8A49-8A74-CE9EBCA4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593C2-17EC-444A-B567-74EBADA71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B7A9D-C0A0-564D-BAE3-D517A76D7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29336-DE7C-904F-B998-E1437C88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77EF-55BA-2A48-A6AD-AB6557E9B5D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A7BF2-DB2D-FB4B-9AEA-2209C1FB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7AE6-64D7-9749-A633-5DE5B24C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F73B-F907-E844-A335-2A7394A5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1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4FE3-B6EB-824F-AAC9-E09850E0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DA332-76F7-0F4A-9DE1-A241E1A4E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6D341-2987-F048-9DAF-F481B41CA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32558-6E5A-2943-8435-743A07BE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77EF-55BA-2A48-A6AD-AB6557E9B5D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3F577-E16F-AE40-A079-D00E75DF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6EF5D-AFC7-024B-B8ED-5F2349EC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F73B-F907-E844-A335-2A7394A5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2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803ED-E719-0849-93FA-8EC1048E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0FB6D-14C4-8B49-B91F-6F8018C6E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D0807-6254-2F41-929E-3D0C5CD85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977EF-55BA-2A48-A6AD-AB6557E9B5D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B80A9-4D32-0540-894C-93EA3D518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3FC0E-6313-BD47-A109-B82104BAD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F73B-F907-E844-A335-2A7394A5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AA52-F722-6E4E-AAEE-E604B0B4E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Radiation Treatment for Benign Intracranial Tumors: </a:t>
            </a:r>
            <a:br>
              <a:rPr lang="en-US" dirty="0"/>
            </a:br>
            <a:r>
              <a:rPr lang="en-US" sz="4400" dirty="0"/>
              <a:t>National Cancer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AB5BA-8D61-D34F-A2C5-A70DB2738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Jason A. Brant</a:t>
            </a:r>
          </a:p>
          <a:p>
            <a:r>
              <a:rPr lang="en-US" dirty="0"/>
              <a:t>BMIN 503: Data Science for Biomedical Informatics</a:t>
            </a:r>
          </a:p>
          <a:p>
            <a:r>
              <a:rPr lang="en-US" dirty="0"/>
              <a:t>Final Presentation</a:t>
            </a:r>
          </a:p>
          <a:p>
            <a:r>
              <a:rPr lang="en-US" dirty="0"/>
              <a:t>December 4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56617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E4A0-67A4-B649-B33D-767BC477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A78CA-FBE2-6746-9678-78C963508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Variables included in final models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1F254E-C0E2-8142-BB52-C712C0950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34123"/>
              </p:ext>
            </p:extLst>
          </p:nvPr>
        </p:nvGraphicFramePr>
        <p:xfrm>
          <a:off x="2032000" y="3703987"/>
          <a:ext cx="8127999" cy="1478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407188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219497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878839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2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Year of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83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Insurance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Tumor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Urban/Rural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2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Comorbidities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Treatment Facility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185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418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1E12-0758-4D46-85B7-FA2B2F8B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F633-85E5-2041-A8E9-86130808E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242,795 patients met inclusion criteria</a:t>
            </a:r>
          </a:p>
          <a:p>
            <a:endParaRPr lang="en-US" dirty="0"/>
          </a:p>
          <a:p>
            <a:r>
              <a:rPr lang="en-US" dirty="0"/>
              <a:t>28,858 (11.9%) underwent radiation therapy as part of their primary treatment</a:t>
            </a:r>
          </a:p>
        </p:txBody>
      </p:sp>
    </p:spTree>
    <p:extLst>
      <p:ext uri="{BB962C8B-B14F-4D97-AF65-F5344CB8AC3E}">
        <p14:creationId xmlns:p14="http://schemas.microsoft.com/office/powerpoint/2010/main" val="110608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34667-E676-6044-A912-1ED2F5B4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AC70F-656F-D04D-B387-F8CC535DB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Age: 60 (+/- 17) Years</a:t>
            </a:r>
          </a:p>
          <a:p>
            <a:r>
              <a:rPr lang="en-US" dirty="0"/>
              <a:t>Gender: 68% Female</a:t>
            </a:r>
          </a:p>
          <a:p>
            <a:r>
              <a:rPr lang="en-US" dirty="0"/>
              <a:t>Race: 83% White</a:t>
            </a:r>
          </a:p>
          <a:p>
            <a:r>
              <a:rPr lang="en-US" dirty="0"/>
              <a:t>Insurance: 44% Private, 42% Medicare</a:t>
            </a:r>
          </a:p>
        </p:txBody>
      </p:sp>
    </p:spTree>
    <p:extLst>
      <p:ext uri="{BB962C8B-B14F-4D97-AF65-F5344CB8AC3E}">
        <p14:creationId xmlns:p14="http://schemas.microsoft.com/office/powerpoint/2010/main" val="375288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AA52-F722-6E4E-AAEE-E604B0B4E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Radiation as Treatment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AB5BA-8D61-D34F-A2C5-A70DB2738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Multivariable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910119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B2AA1E-6B64-EF45-A5B7-6B161CA5D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883" y="1331912"/>
            <a:ext cx="6796117" cy="4194175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938C3F-5A71-054B-87EC-B26A5FE5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Radiation as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CB7D-D17D-E64C-A320-BAB6A6B68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Age (&lt; 40)</a:t>
            </a:r>
          </a:p>
          <a:p>
            <a:r>
              <a:rPr lang="en-US" dirty="0"/>
              <a:t>Gender (Male)</a:t>
            </a:r>
          </a:p>
          <a:p>
            <a:pPr lvl="1"/>
            <a:r>
              <a:rPr lang="en-US" dirty="0"/>
              <a:t>Female OR 0.78 [0.76-0.80]</a:t>
            </a:r>
          </a:p>
          <a:p>
            <a:r>
              <a:rPr lang="en-US" dirty="0"/>
              <a:t>Race (White)</a:t>
            </a:r>
          </a:p>
          <a:p>
            <a:pPr lvl="1"/>
            <a:r>
              <a:rPr lang="en-US" dirty="0"/>
              <a:t>Black OR 0.92 [0.88-0.96]</a:t>
            </a:r>
          </a:p>
          <a:p>
            <a:r>
              <a:rPr lang="en-US" dirty="0"/>
              <a:t>Comorbidities (0)</a:t>
            </a:r>
          </a:p>
          <a:p>
            <a:pPr lvl="1"/>
            <a:r>
              <a:rPr lang="en-US" dirty="0"/>
              <a:t>Decrease with increasing comorbidity </a:t>
            </a:r>
          </a:p>
          <a:p>
            <a:pPr lvl="1"/>
            <a:r>
              <a:rPr lang="en-US" dirty="0"/>
              <a:t>3 OR 0.3 [2.6-3.4]</a:t>
            </a:r>
          </a:p>
        </p:txBody>
      </p:sp>
    </p:spTree>
    <p:extLst>
      <p:ext uri="{BB962C8B-B14F-4D97-AF65-F5344CB8AC3E}">
        <p14:creationId xmlns:p14="http://schemas.microsoft.com/office/powerpoint/2010/main" val="1977098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C404-9019-9B40-A13E-5C106387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Radiation at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8F62E-B46E-C24F-AFB9-22022A8D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Insurance (Private)</a:t>
            </a:r>
          </a:p>
          <a:p>
            <a:r>
              <a:rPr lang="en-US" dirty="0"/>
              <a:t>Income (Lowest)</a:t>
            </a:r>
          </a:p>
          <a:p>
            <a:pPr lvl="1"/>
            <a:r>
              <a:rPr lang="en-US" dirty="0"/>
              <a:t>No significant correlation</a:t>
            </a:r>
          </a:p>
          <a:p>
            <a:r>
              <a:rPr lang="en-US" dirty="0"/>
              <a:t>Education (Lowest)</a:t>
            </a:r>
          </a:p>
          <a:p>
            <a:pPr lvl="1"/>
            <a:r>
              <a:rPr lang="en-US" dirty="0"/>
              <a:t>No significant correlation</a:t>
            </a:r>
          </a:p>
          <a:p>
            <a:r>
              <a:rPr lang="en-US" dirty="0"/>
              <a:t>Urban/Rural (Metro)</a:t>
            </a:r>
          </a:p>
          <a:p>
            <a:pPr lvl="1"/>
            <a:r>
              <a:rPr lang="en-US" dirty="0"/>
              <a:t>Urban (1.18), rural (1.19)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AA3F99-38F3-4444-B999-D35084D3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627" y="1690687"/>
            <a:ext cx="7050778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6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3EF4-FDE7-F24B-AF39-A11BAEE8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Radiation as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7CF6F-3FD5-294C-912B-9C49CAF94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Facility Type (Academic)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DEA74-E221-D24A-A57A-C14F2204A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294" y="1581150"/>
            <a:ext cx="7670151" cy="473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34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3303-EB38-9B45-98E9-CCF62F8A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Radiation as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A512F-44DF-E142-9A8C-7A0BF40B5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Tumor Size (&lt; 1 cm)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7EB25-590C-5D41-B152-355202DDA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049" y="1419470"/>
            <a:ext cx="8108951" cy="500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09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94A5-C32D-D446-987A-23FC280F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Radiation as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7F590-1DD6-D944-91F9-9A3E8AE56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Year (2004)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BC3B6-664A-074C-8599-EF79CB7C9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1271588"/>
            <a:ext cx="8699500" cy="536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94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AA52-F722-6E4E-AAEE-E604B0B4E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Overall Survival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AB5BA-8D61-D34F-A2C5-A70DB2738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Multivariable Cox Proportional Hazard Analysis</a:t>
            </a:r>
          </a:p>
        </p:txBody>
      </p:sp>
    </p:spTree>
    <p:extLst>
      <p:ext uri="{BB962C8B-B14F-4D97-AF65-F5344CB8AC3E}">
        <p14:creationId xmlns:p14="http://schemas.microsoft.com/office/powerpoint/2010/main" val="410497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C7D5-5682-284A-A484-EE8A5889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C4D9F-F0E2-B041-BD4E-C5479982D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 Lee, MD</a:t>
            </a:r>
          </a:p>
          <a:p>
            <a:pPr lvl="1"/>
            <a:r>
              <a:rPr lang="en-US" dirty="0"/>
              <a:t>Associate Professor of Neurosurgery</a:t>
            </a:r>
          </a:p>
          <a:p>
            <a:pPr lvl="1"/>
            <a:r>
              <a:rPr lang="en-US" dirty="0"/>
              <a:t>Medical Director, Gamma Knife Center</a:t>
            </a:r>
          </a:p>
          <a:p>
            <a:r>
              <a:rPr lang="en-US" dirty="0"/>
              <a:t>Michelle Alonso-</a:t>
            </a:r>
            <a:r>
              <a:rPr lang="en-US" dirty="0" err="1"/>
              <a:t>Basanta</a:t>
            </a:r>
            <a:r>
              <a:rPr lang="en-US" dirty="0"/>
              <a:t>, MD, PhD</a:t>
            </a:r>
          </a:p>
          <a:p>
            <a:pPr lvl="1"/>
            <a:r>
              <a:rPr lang="en-US" dirty="0"/>
              <a:t>Associate Professor of Radiation Oncology</a:t>
            </a:r>
          </a:p>
          <a:p>
            <a:pPr lvl="1"/>
            <a:r>
              <a:rPr lang="en-US" dirty="0"/>
              <a:t>Chief, Central Nervous System Section</a:t>
            </a:r>
          </a:p>
          <a:p>
            <a:r>
              <a:rPr lang="en-US" dirty="0" err="1"/>
              <a:t>Jinbo</a:t>
            </a:r>
            <a:r>
              <a:rPr lang="en-US" dirty="0"/>
              <a:t> Chen, PhD</a:t>
            </a:r>
          </a:p>
          <a:p>
            <a:pPr lvl="1"/>
            <a:r>
              <a:rPr lang="en-US" dirty="0"/>
              <a:t>Professor of Biostatistics</a:t>
            </a:r>
          </a:p>
        </p:txBody>
      </p:sp>
    </p:spTree>
    <p:extLst>
      <p:ext uri="{BB962C8B-B14F-4D97-AF65-F5344CB8AC3E}">
        <p14:creationId xmlns:p14="http://schemas.microsoft.com/office/powerpoint/2010/main" val="2995200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5AA9-C550-C54E-871B-7AA81F37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Overall Survival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548C5A-51EA-A74D-B164-AED980530F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060878"/>
              </p:ext>
            </p:extLst>
          </p:nvPr>
        </p:nvGraphicFramePr>
        <p:xfrm>
          <a:off x="580445" y="2598356"/>
          <a:ext cx="4930461" cy="304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41">
                  <a:extLst>
                    <a:ext uri="{9D8B030D-6E8A-4147-A177-3AD203B41FA5}">
                      <a16:colId xmlns:a16="http://schemas.microsoft.com/office/drawing/2014/main" val="2339176816"/>
                    </a:ext>
                  </a:extLst>
                </a:gridCol>
                <a:gridCol w="1340554">
                  <a:extLst>
                    <a:ext uri="{9D8B030D-6E8A-4147-A177-3AD203B41FA5}">
                      <a16:colId xmlns:a16="http://schemas.microsoft.com/office/drawing/2014/main" val="2822370898"/>
                    </a:ext>
                  </a:extLst>
                </a:gridCol>
                <a:gridCol w="2455166">
                  <a:extLst>
                    <a:ext uri="{9D8B030D-6E8A-4147-A177-3AD203B41FA5}">
                      <a16:colId xmlns:a16="http://schemas.microsoft.com/office/drawing/2014/main" val="1577563646"/>
                    </a:ext>
                  </a:extLst>
                </a:gridCol>
              </a:tblGrid>
              <a:tr h="4346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Survival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 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758449"/>
                  </a:ext>
                </a:extLst>
              </a:tr>
              <a:tr h="4346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96.3 - 96.8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310768"/>
                  </a:ext>
                </a:extLst>
              </a:tr>
              <a:tr h="4346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 – 94.2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647162"/>
                  </a:ext>
                </a:extLst>
              </a:tr>
              <a:tr h="4346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91.2 – 91.9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05390"/>
                  </a:ext>
                </a:extLst>
              </a:tr>
              <a:tr h="4346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88.6 – 89.4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728363"/>
                  </a:ext>
                </a:extLst>
              </a:tr>
              <a:tr h="4346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 – 87.2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26885"/>
                  </a:ext>
                </a:extLst>
              </a:tr>
              <a:tr h="4346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73.0 – 74.7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41951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CCAA26A-B5CD-9B4B-A8D1-FDD4EE754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98356"/>
            <a:ext cx="4930460" cy="304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74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533F-E105-D142-8AD4-5A5CD7C2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Overall survival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D350-4B3F-4A42-A113-0A3D9DD48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( &lt; 40)</a:t>
            </a:r>
          </a:p>
          <a:p>
            <a:pPr lvl="1"/>
            <a:r>
              <a:rPr lang="en-US" dirty="0"/>
              <a:t>Worse with increasing age; &gt; 70 HR 8.9 [7.7-10.1]</a:t>
            </a:r>
          </a:p>
          <a:p>
            <a:r>
              <a:rPr lang="en-US" dirty="0"/>
              <a:t>Gender (Male)</a:t>
            </a:r>
          </a:p>
          <a:p>
            <a:pPr lvl="1"/>
            <a:r>
              <a:rPr lang="en-US" dirty="0"/>
              <a:t>Female HR 0.75 [0.7-0.8]</a:t>
            </a:r>
          </a:p>
          <a:p>
            <a:r>
              <a:rPr lang="en-US" dirty="0"/>
              <a:t>Race (White)</a:t>
            </a:r>
          </a:p>
          <a:p>
            <a:pPr lvl="1"/>
            <a:r>
              <a:rPr lang="en-US" dirty="0"/>
              <a:t>No difference with Black</a:t>
            </a:r>
          </a:p>
          <a:p>
            <a:r>
              <a:rPr lang="en-US" dirty="0"/>
              <a:t>Comorbidities (0)</a:t>
            </a:r>
          </a:p>
          <a:p>
            <a:pPr lvl="1"/>
            <a:r>
              <a:rPr lang="en-US" dirty="0"/>
              <a:t>Worse with increasing HR 2.7 [2.1-3.3]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176E5-722C-994A-8384-3F404C6B6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699" y="3230562"/>
            <a:ext cx="5286155" cy="326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60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71D8-57B9-A249-B0BE-C4E450B7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Overall Survival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0EED-6B20-E740-B3C1-8728B0881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Insurance (Private)</a:t>
            </a:r>
          </a:p>
          <a:p>
            <a:pPr lvl="1"/>
            <a:r>
              <a:rPr lang="en-US" dirty="0"/>
              <a:t>Medicare HR 1.4 [1.3-1.6], </a:t>
            </a:r>
          </a:p>
          <a:p>
            <a:pPr lvl="1"/>
            <a:r>
              <a:rPr lang="en-US" dirty="0"/>
              <a:t>Medicaid HR 1.9 [1.6-2.2]</a:t>
            </a:r>
          </a:p>
          <a:p>
            <a:r>
              <a:rPr lang="en-US" dirty="0"/>
              <a:t>Income (Lowest)</a:t>
            </a:r>
          </a:p>
          <a:p>
            <a:pPr lvl="1"/>
            <a:r>
              <a:rPr lang="en-US" dirty="0"/>
              <a:t>Improved with higher income</a:t>
            </a:r>
          </a:p>
          <a:p>
            <a:pPr lvl="1"/>
            <a:r>
              <a:rPr lang="en-US" dirty="0"/>
              <a:t>Highest HR 0.86 [0.76-0.97]</a:t>
            </a:r>
          </a:p>
          <a:p>
            <a:r>
              <a:rPr lang="en-US" dirty="0"/>
              <a:t>Education (Lowest)</a:t>
            </a:r>
          </a:p>
          <a:p>
            <a:pPr lvl="1"/>
            <a:r>
              <a:rPr lang="en-US" dirty="0"/>
              <a:t>Improved with more education</a:t>
            </a:r>
          </a:p>
          <a:p>
            <a:pPr lvl="1"/>
            <a:r>
              <a:rPr lang="en-US" dirty="0"/>
              <a:t>Highest HR 0.85 [0.75-0.96]</a:t>
            </a:r>
          </a:p>
          <a:p>
            <a:r>
              <a:rPr lang="en-US" dirty="0"/>
              <a:t>Urban/Rural (Metro)</a:t>
            </a:r>
          </a:p>
          <a:p>
            <a:pPr lvl="1"/>
            <a:r>
              <a:rPr lang="en-US" dirty="0"/>
              <a:t>Urban very slight improvement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986F9-7496-1545-BC93-8D62FED59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0" y="164029"/>
            <a:ext cx="5384800" cy="3323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7E8C78-5889-844B-946B-7A39521A9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250" y="3487219"/>
            <a:ext cx="5384800" cy="332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47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AD18-D1D4-604D-97C6-E11DB9A1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Overall Survival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5ED37-EB47-F64B-B371-540EED098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Facility Type (Academic)</a:t>
            </a:r>
          </a:p>
          <a:p>
            <a:pPr lvl="1"/>
            <a:r>
              <a:rPr lang="en-US" dirty="0"/>
              <a:t>Community HR 1.8 [1.5 – 2.2]</a:t>
            </a:r>
          </a:p>
          <a:p>
            <a:r>
              <a:rPr lang="en-US" dirty="0"/>
              <a:t>Tumor Size (&lt; 1 cm)</a:t>
            </a:r>
          </a:p>
          <a:p>
            <a:pPr lvl="1"/>
            <a:r>
              <a:rPr lang="en-US" dirty="0"/>
              <a:t>Significant decrease for all over 2 cm</a:t>
            </a:r>
          </a:p>
          <a:p>
            <a:pPr lvl="1"/>
            <a:r>
              <a:rPr lang="en-US" dirty="0"/>
              <a:t>4-5 cm HR 2.3 [1.9 – 2.7]</a:t>
            </a:r>
          </a:p>
          <a:p>
            <a:r>
              <a:rPr lang="en-US" dirty="0"/>
              <a:t>Year of Diagnosis</a:t>
            </a:r>
          </a:p>
          <a:p>
            <a:pPr lvl="1"/>
            <a:r>
              <a:rPr lang="en-US" dirty="0"/>
              <a:t>No significant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49443-CB0A-9C44-A73C-DE6BBB38F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153" y="251620"/>
            <a:ext cx="555625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19ED18-B002-A949-9A13-981382131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673" y="3680620"/>
            <a:ext cx="5039209" cy="310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05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921F-2D56-2846-AC8D-356A209C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Results: Overall Survival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882AB-88A9-2840-B307-2E8C9DC76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Including all patients and variables in previous models there was an increased overall survival for those receiving radiation vs those not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HR: 0.8 [0.77, 0.83]</a:t>
            </a:r>
          </a:p>
        </p:txBody>
      </p:sp>
    </p:spTree>
    <p:extLst>
      <p:ext uri="{BB962C8B-B14F-4D97-AF65-F5344CB8AC3E}">
        <p14:creationId xmlns:p14="http://schemas.microsoft.com/office/powerpoint/2010/main" val="4110845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452E-409E-094D-8336-A5C7969F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688AD-377A-9B4C-8C47-BDFD97A75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likely to get radiation if younger, heathier, with either small or large tumors.</a:t>
            </a:r>
          </a:p>
          <a:p>
            <a:r>
              <a:rPr lang="en-US" dirty="0"/>
              <a:t>Socioeconomic factors did not influence radiation as treatment, except private insurance and treatment at an academic center. </a:t>
            </a:r>
          </a:p>
          <a:p>
            <a:r>
              <a:rPr lang="en-US" dirty="0"/>
              <a:t>Increasing socioeconomic status and private insurance are associated with improved overall survival.</a:t>
            </a:r>
          </a:p>
          <a:p>
            <a:r>
              <a:rPr lang="en-US" dirty="0"/>
              <a:t>There is an association with radiation therapy and increased overall survival. </a:t>
            </a:r>
          </a:p>
        </p:txBody>
      </p:sp>
    </p:spTree>
    <p:extLst>
      <p:ext uri="{BB962C8B-B14F-4D97-AF65-F5344CB8AC3E}">
        <p14:creationId xmlns:p14="http://schemas.microsoft.com/office/powerpoint/2010/main" val="2937485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AA52-F722-6E4E-AAEE-E604B0B4E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AB5BA-8D61-D34F-A2C5-A70DB2738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C08E-F6B8-8E43-9B02-814B8870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Cancer Database (NCDB)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0EC18-5CE1-D841-9A20-AE8A80C8B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Clinical oncology database </a:t>
            </a:r>
          </a:p>
          <a:p>
            <a:pPr lvl="1"/>
            <a:r>
              <a:rPr lang="en-US" dirty="0"/>
              <a:t>Nationwide</a:t>
            </a:r>
          </a:p>
          <a:p>
            <a:pPr lvl="1"/>
            <a:r>
              <a:rPr lang="en-US" dirty="0"/>
              <a:t>&gt;1500 Commission on Cancer accredited facilities</a:t>
            </a:r>
          </a:p>
          <a:p>
            <a:pPr lvl="1"/>
            <a:r>
              <a:rPr lang="en-US" dirty="0"/>
              <a:t>&gt;34 million records </a:t>
            </a:r>
          </a:p>
          <a:p>
            <a:pPr lvl="1"/>
            <a:r>
              <a:rPr lang="en-US" dirty="0"/>
              <a:t>&gt;70% of newly diagnosed cancer cases in the United States </a:t>
            </a:r>
          </a:p>
          <a:p>
            <a:r>
              <a:rPr lang="en-US" dirty="0"/>
              <a:t>Data available to investigators at contributing centers</a:t>
            </a:r>
          </a:p>
          <a:p>
            <a:r>
              <a:rPr lang="en-US" dirty="0"/>
              <a:t>Jointly sponsored by the American College of Surgeons and the American Cancer Society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3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5490-A5E4-4349-9F15-7C08C756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Cancer Database (NCDB)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058DA-88FE-8C49-A114-DF0A8DC3E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Generally only includes malignant tumors</a:t>
            </a:r>
          </a:p>
          <a:p>
            <a:endParaRPr lang="en-US" dirty="0"/>
          </a:p>
          <a:p>
            <a:r>
              <a:rPr lang="en-US" dirty="0"/>
              <a:t>Includes benign tumors if CNS in origin</a:t>
            </a:r>
          </a:p>
        </p:txBody>
      </p:sp>
    </p:spTree>
    <p:extLst>
      <p:ext uri="{BB962C8B-B14F-4D97-AF65-F5344CB8AC3E}">
        <p14:creationId xmlns:p14="http://schemas.microsoft.com/office/powerpoint/2010/main" val="21819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7567-1F3B-6F4C-ADFA-3F7FCCDC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98AA-4630-3A4C-9187-6D90649F2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Benign tumors of the CNS often cause symptoms by compression of surrounding structures.</a:t>
            </a:r>
          </a:p>
          <a:p>
            <a:endParaRPr lang="en-US" dirty="0"/>
          </a:p>
          <a:p>
            <a:r>
              <a:rPr lang="en-US" dirty="0"/>
              <a:t>Treatment options</a:t>
            </a:r>
          </a:p>
          <a:p>
            <a:pPr lvl="1"/>
            <a:r>
              <a:rPr lang="en-US" dirty="0"/>
              <a:t>Observation with serial scans</a:t>
            </a:r>
          </a:p>
          <a:p>
            <a:pPr lvl="1"/>
            <a:r>
              <a:rPr lang="en-US" dirty="0"/>
              <a:t>Surgical resection</a:t>
            </a:r>
          </a:p>
          <a:p>
            <a:pPr lvl="1"/>
            <a:r>
              <a:rPr lang="en-US" dirty="0"/>
              <a:t>Radiation treatment</a:t>
            </a:r>
          </a:p>
        </p:txBody>
      </p:sp>
    </p:spTree>
    <p:extLst>
      <p:ext uri="{BB962C8B-B14F-4D97-AF65-F5344CB8AC3E}">
        <p14:creationId xmlns:p14="http://schemas.microsoft.com/office/powerpoint/2010/main" val="164650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9B48-4E57-0145-8A06-3980DD4B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6E29-0240-6940-9532-6F1589FAD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Treatment decisions based on</a:t>
            </a:r>
          </a:p>
          <a:p>
            <a:pPr lvl="1"/>
            <a:r>
              <a:rPr lang="en-US" dirty="0"/>
              <a:t>Age, size of tumor, location, medical fitness for surgery</a:t>
            </a:r>
          </a:p>
          <a:p>
            <a:pPr lvl="1"/>
            <a:endParaRPr lang="en-US" dirty="0"/>
          </a:p>
          <a:p>
            <a:r>
              <a:rPr lang="en-US" dirty="0"/>
              <a:t>Goals of radiation treatment for benign tumors</a:t>
            </a:r>
          </a:p>
          <a:p>
            <a:pPr lvl="1"/>
            <a:r>
              <a:rPr lang="en-US" dirty="0"/>
              <a:t>Stop growth</a:t>
            </a:r>
          </a:p>
          <a:p>
            <a:pPr lvl="1"/>
            <a:r>
              <a:rPr lang="en-US" dirty="0"/>
              <a:t>Reverse or prevent progression of symptoms</a:t>
            </a:r>
          </a:p>
          <a:p>
            <a:pPr lvl="1"/>
            <a:r>
              <a:rPr lang="en-US" dirty="0"/>
              <a:t>Prevent future need for surgical resection</a:t>
            </a:r>
          </a:p>
        </p:txBody>
      </p:sp>
    </p:spTree>
    <p:extLst>
      <p:ext uri="{BB962C8B-B14F-4D97-AF65-F5344CB8AC3E}">
        <p14:creationId xmlns:p14="http://schemas.microsoft.com/office/powerpoint/2010/main" val="88377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F44B-BEBD-C545-B0A9-7D73EF17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FEA15-AD83-C34A-8A3C-730FA2EF2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general patients who get radiation are thought to be</a:t>
            </a:r>
          </a:p>
          <a:p>
            <a:pPr lvl="1"/>
            <a:r>
              <a:rPr lang="en-US" dirty="0"/>
              <a:t>Older</a:t>
            </a:r>
          </a:p>
          <a:p>
            <a:pPr lvl="1"/>
            <a:r>
              <a:rPr lang="en-US" dirty="0"/>
              <a:t>Sicker</a:t>
            </a:r>
          </a:p>
          <a:p>
            <a:pPr lvl="1"/>
            <a:r>
              <a:rPr lang="en-US" dirty="0"/>
              <a:t>Smaller tumors</a:t>
            </a:r>
          </a:p>
          <a:p>
            <a:pPr lvl="1"/>
            <a:endParaRPr lang="en-US" dirty="0"/>
          </a:p>
          <a:p>
            <a:r>
              <a:rPr lang="en-US" dirty="0"/>
              <a:t>There are no large-scale studies that have evaluated patient factors that are associated with radiation treatment for benign intracranial tumors.</a:t>
            </a:r>
          </a:p>
        </p:txBody>
      </p:sp>
    </p:spTree>
    <p:extLst>
      <p:ext uri="{BB962C8B-B14F-4D97-AF65-F5344CB8AC3E}">
        <p14:creationId xmlns:p14="http://schemas.microsoft.com/office/powerpoint/2010/main" val="358532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0B7B-CD19-8E40-AB76-31393B9C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5DF0-9B32-9645-9E73-507FA4528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NCDB</a:t>
            </a:r>
          </a:p>
          <a:p>
            <a:pPr lvl="1"/>
            <a:r>
              <a:rPr lang="en-US" dirty="0"/>
              <a:t>2004 - 2014</a:t>
            </a:r>
          </a:p>
          <a:p>
            <a:pPr lvl="1"/>
            <a:r>
              <a:rPr lang="en-US" dirty="0"/>
              <a:t>Intracranial site codes</a:t>
            </a:r>
          </a:p>
          <a:p>
            <a:pPr lvl="2"/>
            <a:r>
              <a:rPr lang="en-US" dirty="0"/>
              <a:t>Spine excluded</a:t>
            </a:r>
          </a:p>
          <a:p>
            <a:pPr lvl="1"/>
            <a:r>
              <a:rPr lang="en-US" dirty="0"/>
              <a:t>All histology codes</a:t>
            </a:r>
          </a:p>
          <a:p>
            <a:pPr lvl="1"/>
            <a:r>
              <a:rPr lang="en-US" dirty="0"/>
              <a:t>Behavior code of 0 or 1</a:t>
            </a:r>
          </a:p>
        </p:txBody>
      </p:sp>
    </p:spTree>
    <p:extLst>
      <p:ext uri="{BB962C8B-B14F-4D97-AF65-F5344CB8AC3E}">
        <p14:creationId xmlns:p14="http://schemas.microsoft.com/office/powerpoint/2010/main" val="87869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C527-607F-4F40-8F0B-7CDE6346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592B-F5AD-8245-BD71-956EB5DBF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Patient, facility, and tumor characteristics associated with radiation as part of initial treatment</a:t>
            </a:r>
          </a:p>
          <a:p>
            <a:endParaRPr lang="en-US" dirty="0"/>
          </a:p>
          <a:p>
            <a:r>
              <a:rPr lang="en-US" dirty="0"/>
              <a:t>Cox proportional hazard analysis</a:t>
            </a:r>
          </a:p>
          <a:p>
            <a:pPr lvl="1"/>
            <a:r>
              <a:rPr lang="en-US" dirty="0"/>
              <a:t>Patient, tumor, facility, and treatment characteristics associated with increased overall survival for those who received radiation</a:t>
            </a:r>
          </a:p>
        </p:txBody>
      </p:sp>
    </p:spTree>
    <p:extLst>
      <p:ext uri="{BB962C8B-B14F-4D97-AF65-F5344CB8AC3E}">
        <p14:creationId xmlns:p14="http://schemas.microsoft.com/office/powerpoint/2010/main" val="416323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777</Words>
  <Application>Microsoft Macintosh PowerPoint</Application>
  <PresentationFormat>Widescreen</PresentationFormat>
  <Paragraphs>198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Radiation Treatment for Benign Intracranial Tumors:  National Cancer Database</vt:lpstr>
      <vt:lpstr>Advisors</vt:lpstr>
      <vt:lpstr>National Cancer Database (NCDB)</vt:lpstr>
      <vt:lpstr>National Cancer Database (NCDB)</vt:lpstr>
      <vt:lpstr>Background</vt:lpstr>
      <vt:lpstr>Background</vt:lpstr>
      <vt:lpstr>Background</vt:lpstr>
      <vt:lpstr>Methods</vt:lpstr>
      <vt:lpstr>Methods</vt:lpstr>
      <vt:lpstr>Methods</vt:lpstr>
      <vt:lpstr>Results</vt:lpstr>
      <vt:lpstr>Results</vt:lpstr>
      <vt:lpstr>Radiation as Treatment</vt:lpstr>
      <vt:lpstr>Results: Radiation as Treatment</vt:lpstr>
      <vt:lpstr>Results: Radiation at Treatment</vt:lpstr>
      <vt:lpstr>Results: Radiation as Treatment</vt:lpstr>
      <vt:lpstr>Results: Radiation as Treatment</vt:lpstr>
      <vt:lpstr>Results: Radiation as Treatment</vt:lpstr>
      <vt:lpstr>Overall Survival</vt:lpstr>
      <vt:lpstr>Results: Overall Survival</vt:lpstr>
      <vt:lpstr>Results: Overall survival</vt:lpstr>
      <vt:lpstr>Results: Overall Survival</vt:lpstr>
      <vt:lpstr>Results: Overall Survival</vt:lpstr>
      <vt:lpstr>Results: Overall Survival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Radiation Treatment for Benign Intracranial Tumors</dc:title>
  <dc:creator>Jason Brant</dc:creator>
  <cp:lastModifiedBy>Jason Brant</cp:lastModifiedBy>
  <cp:revision>38</cp:revision>
  <dcterms:created xsi:type="dcterms:W3CDTF">2018-12-03T01:37:10Z</dcterms:created>
  <dcterms:modified xsi:type="dcterms:W3CDTF">2018-12-04T16:03:03Z</dcterms:modified>
</cp:coreProperties>
</file>