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2" r:id="rId26"/>
    <p:sldId id="281" r:id="rId27"/>
    <p:sldId id="283" r:id="rId28"/>
    <p:sldId id="284" r:id="rId29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2898804-163C-4610-B466-CBD41DCA139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C48680F-04C0-4B8D-8B76-8E31FAA07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0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A34E-06BC-49D2-8CD9-D2043BA79DE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2F67-7C5B-4865-85BE-E93AB5C2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Examination of Socio-demographic Differences in Sedentary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Liming Huang</a:t>
            </a:r>
          </a:p>
        </p:txBody>
      </p:sp>
    </p:spTree>
    <p:extLst>
      <p:ext uri="{BB962C8B-B14F-4D97-AF65-F5344CB8AC3E}">
        <p14:creationId xmlns:p14="http://schemas.microsoft.com/office/powerpoint/2010/main" val="310155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5363"/>
            <a:ext cx="3932237" cy="624431"/>
          </a:xfrm>
        </p:spPr>
        <p:txBody>
          <a:bodyPr/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43" r="1443"/>
          <a:stretch>
            <a:fillRect/>
          </a:stretch>
        </p:blipFill>
        <p:spPr>
          <a:xfrm>
            <a:off x="4911725" y="995363"/>
            <a:ext cx="6626225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Employed   Unemployed    Retired </a:t>
            </a:r>
          </a:p>
          <a:p>
            <a:r>
              <a:rPr lang="en-US" dirty="0" smtClean="0"/>
              <a:t> 0.60             0.03                    0.37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3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9306"/>
          </a:xfrm>
        </p:spPr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57" r="1757"/>
          <a:stretch>
            <a:fillRect/>
          </a:stretch>
        </p:blipFill>
        <p:spPr>
          <a:xfrm>
            <a:off x="4772025" y="987425"/>
            <a:ext cx="658336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99062"/>
            <a:ext cx="3693023" cy="3569925"/>
          </a:xfrm>
        </p:spPr>
        <p:txBody>
          <a:bodyPr/>
          <a:lstStyle/>
          <a:p>
            <a:r>
              <a:rPr lang="en-US" dirty="0" smtClean="0"/>
              <a:t>Mean     </a:t>
            </a:r>
            <a:r>
              <a:rPr lang="en-US" dirty="0" smtClean="0"/>
              <a:t>57</a:t>
            </a:r>
            <a:endParaRPr lang="en-US" dirty="0" smtClean="0"/>
          </a:p>
          <a:p>
            <a:r>
              <a:rPr lang="en-US" dirty="0" smtClean="0"/>
              <a:t>SD           8.13</a:t>
            </a:r>
          </a:p>
          <a:p>
            <a:r>
              <a:rPr lang="en-US" dirty="0" smtClean="0"/>
              <a:t>Min        39</a:t>
            </a:r>
          </a:p>
          <a:p>
            <a:r>
              <a:rPr lang="en-US" dirty="0" smtClean="0"/>
              <a:t>Max       70</a:t>
            </a:r>
          </a:p>
          <a:p>
            <a:r>
              <a:rPr lang="en-US" dirty="0" smtClean="0"/>
              <a:t>Median 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470262"/>
            <a:ext cx="3922939" cy="1071155"/>
          </a:xfrm>
        </p:spPr>
        <p:txBody>
          <a:bodyPr/>
          <a:lstStyle/>
          <a:p>
            <a:r>
              <a:rPr lang="en-US" dirty="0" smtClean="0"/>
              <a:t>Shift work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57" r="1757"/>
          <a:stretch>
            <a:fillRect/>
          </a:stretch>
        </p:blipFill>
        <p:spPr>
          <a:xfrm>
            <a:off x="4772025" y="987425"/>
            <a:ext cx="658336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84463" cy="3811588"/>
          </a:xfrm>
        </p:spPr>
        <p:txBody>
          <a:bodyPr/>
          <a:lstStyle/>
          <a:p>
            <a:r>
              <a:rPr lang="en-US" dirty="0" smtClean="0"/>
              <a:t> No              Yes </a:t>
            </a:r>
          </a:p>
          <a:p>
            <a:r>
              <a:rPr lang="en-US" dirty="0" smtClean="0"/>
              <a:t> 0.90            0.10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1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49531"/>
          </a:xfrm>
        </p:spPr>
        <p:txBody>
          <a:bodyPr/>
          <a:lstStyle/>
          <a:p>
            <a:r>
              <a:rPr lang="en-US" dirty="0" smtClean="0"/>
              <a:t>Residence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57" r="1757"/>
          <a:stretch>
            <a:fillRect/>
          </a:stretch>
        </p:blipFill>
        <p:spPr>
          <a:xfrm>
            <a:off x="4937759" y="987425"/>
            <a:ext cx="668818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Urban        Rural </a:t>
            </a:r>
          </a:p>
          <a:p>
            <a:r>
              <a:rPr lang="en-US" dirty="0" smtClean="0"/>
              <a:t> 0.87            0.13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0343"/>
          </a:xfrm>
        </p:spPr>
        <p:txBody>
          <a:bodyPr/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57" r="1757"/>
          <a:stretch>
            <a:fillRect/>
          </a:stretch>
        </p:blipFill>
        <p:spPr>
          <a:xfrm>
            <a:off x="4981031" y="995363"/>
            <a:ext cx="658336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No          Yes </a:t>
            </a:r>
          </a:p>
          <a:p>
            <a:r>
              <a:rPr lang="en-US" dirty="0" smtClean="0"/>
              <a:t>       0.73        0.27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8091"/>
          </a:xfrm>
        </p:spPr>
        <p:txBody>
          <a:bodyPr/>
          <a:lstStyle/>
          <a:p>
            <a:r>
              <a:rPr lang="en-US" dirty="0" smtClean="0"/>
              <a:t>Season of assessment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57" r="1757"/>
          <a:stretch>
            <a:fillRect/>
          </a:stretch>
        </p:blipFill>
        <p:spPr>
          <a:xfrm>
            <a:off x="4967967" y="995363"/>
            <a:ext cx="658336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Fall    Winter    Spring    Summer </a:t>
            </a:r>
          </a:p>
          <a:p>
            <a:r>
              <a:rPr lang="en-US" dirty="0" smtClean="0"/>
              <a:t>      0.26   0.17        0.26       0.31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hours of TV viewing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9" r="1059"/>
          <a:stretch>
            <a:fillRect/>
          </a:stretch>
        </p:blipFill>
        <p:spPr>
          <a:xfrm>
            <a:off x="5016500" y="995363"/>
            <a:ext cx="667861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534194"/>
            <a:ext cx="3932237" cy="3334794"/>
          </a:xfrm>
        </p:spPr>
        <p:txBody>
          <a:bodyPr/>
          <a:lstStyle/>
          <a:p>
            <a:r>
              <a:rPr lang="en-US" dirty="0" smtClean="0"/>
              <a:t>Mean     2.73</a:t>
            </a:r>
          </a:p>
          <a:p>
            <a:r>
              <a:rPr lang="en-US" dirty="0" smtClean="0"/>
              <a:t>SD           1.57</a:t>
            </a:r>
          </a:p>
          <a:p>
            <a:r>
              <a:rPr lang="en-US" dirty="0" smtClean="0"/>
              <a:t>Min         0</a:t>
            </a:r>
          </a:p>
          <a:p>
            <a:r>
              <a:rPr lang="en-US" dirty="0" smtClean="0"/>
              <a:t>Max        20</a:t>
            </a:r>
          </a:p>
          <a:p>
            <a:r>
              <a:rPr lang="en-US" dirty="0" smtClean="0"/>
              <a:t>Median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hours of recreational computer use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6" r="116"/>
          <a:stretch>
            <a:fillRect/>
          </a:stretch>
        </p:blipFill>
        <p:spPr>
          <a:xfrm>
            <a:off x="4884738" y="987425"/>
            <a:ext cx="6807200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Mean     1.18</a:t>
            </a:r>
          </a:p>
          <a:p>
            <a:r>
              <a:rPr lang="en-US" dirty="0" smtClean="0"/>
              <a:t>SD           1.57</a:t>
            </a:r>
          </a:p>
          <a:p>
            <a:r>
              <a:rPr lang="en-US" dirty="0" smtClean="0"/>
              <a:t>Min         0</a:t>
            </a:r>
          </a:p>
          <a:p>
            <a:r>
              <a:rPr lang="en-US" dirty="0" smtClean="0"/>
              <a:t>Max        20</a:t>
            </a:r>
          </a:p>
          <a:p>
            <a:r>
              <a:rPr lang="en-US" dirty="0" smtClean="0"/>
              <a:t>Median   1.42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2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hours of driving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9" b="1059"/>
          <a:stretch>
            <a:fillRect/>
          </a:stretch>
        </p:blipFill>
        <p:spPr>
          <a:xfrm>
            <a:off x="4772025" y="987425"/>
            <a:ext cx="6970713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Mean     0.80</a:t>
            </a:r>
          </a:p>
          <a:p>
            <a:r>
              <a:rPr lang="en-US" dirty="0" smtClean="0"/>
              <a:t>SD           1.27</a:t>
            </a:r>
          </a:p>
          <a:p>
            <a:r>
              <a:rPr lang="en-US" dirty="0" smtClean="0"/>
              <a:t>Min         0</a:t>
            </a:r>
          </a:p>
          <a:p>
            <a:r>
              <a:rPr lang="en-US" dirty="0" smtClean="0"/>
              <a:t>Max        20</a:t>
            </a:r>
          </a:p>
          <a:p>
            <a:r>
              <a:rPr lang="en-US" dirty="0" smtClean="0"/>
              <a:t>Median   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1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Daily </a:t>
            </a:r>
            <a:r>
              <a:rPr lang="en-US" dirty="0">
                <a:solidFill>
                  <a:prstClr val="black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TV watching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70"/>
            <a:ext cx="10515600" cy="45832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ales spent 0.02 hours more than females (p=0.08)</a:t>
            </a:r>
          </a:p>
          <a:p>
            <a:r>
              <a:rPr lang="en-US" dirty="0" smtClean="0"/>
              <a:t>Blacks 0.18 hours more than whites and 0.54 hours more than </a:t>
            </a:r>
            <a:r>
              <a:rPr lang="en-US" dirty="0" err="1" smtClean="0"/>
              <a:t>asians</a:t>
            </a:r>
            <a:r>
              <a:rPr lang="en-US" dirty="0" smtClean="0"/>
              <a:t> (all p&lt;0.0001)</a:t>
            </a:r>
          </a:p>
          <a:p>
            <a:r>
              <a:rPr lang="en-US" dirty="0" smtClean="0"/>
              <a:t>Retired participants 0.54 hours more than the unemployed and 0.83 hours more than the employed (all p&lt;0.0001)</a:t>
            </a:r>
          </a:p>
          <a:p>
            <a:r>
              <a:rPr lang="en-US" dirty="0" smtClean="0"/>
              <a:t>Those who did not attend college 0.88 hours more than college attendees (p&lt;0.0001)</a:t>
            </a:r>
          </a:p>
          <a:p>
            <a:r>
              <a:rPr lang="en-US" dirty="0" smtClean="0"/>
              <a:t>Those with regular work 0.15 hours more than shift workers (p&lt;0.0001)</a:t>
            </a:r>
          </a:p>
          <a:p>
            <a:r>
              <a:rPr lang="en-US" dirty="0" smtClean="0"/>
              <a:t>Urban residents 0.15 hours more than rural residents (p&lt;0.0001)</a:t>
            </a:r>
          </a:p>
          <a:p>
            <a:r>
              <a:rPr lang="en-US" dirty="0" smtClean="0"/>
              <a:t>In winter time spent watching TV was 0.06 hours more than in spring, 0.10 hours more than in fall, and 0.15 hours more than in summer (all p&lt;0.0003)</a:t>
            </a:r>
          </a:p>
          <a:p>
            <a:r>
              <a:rPr lang="en-US" dirty="0" smtClean="0"/>
              <a:t>The daily hours of TV viewing increased by 1.53% with one year increase in age (p&lt;0.0001)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6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Sedentary behavior is any waking activity characterized by an energy expenditure ≤ 1.5 metabolic equivalents and a sitting or reclining posture.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might be associated with cardiovascular disease, obesity, mental health, cancer, all-cause mortality, 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Physical activity guidelines usually do not include sedentary behavior.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Further evidence is needed to develop guidelines on sedentary behavior.</a:t>
            </a:r>
          </a:p>
        </p:txBody>
      </p:sp>
    </p:spTree>
    <p:extLst>
      <p:ext uri="{BB962C8B-B14F-4D97-AF65-F5344CB8AC3E}">
        <p14:creationId xmlns:p14="http://schemas.microsoft.com/office/powerpoint/2010/main" val="94416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recreational computer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Males spent 0.36 hours more than females (p&lt;0.0001)</a:t>
            </a:r>
          </a:p>
          <a:p>
            <a:r>
              <a:rPr lang="en-US" dirty="0" smtClean="0"/>
              <a:t>Blacks 0.18 hours more than </a:t>
            </a:r>
            <a:r>
              <a:rPr lang="en-US" dirty="0" err="1" smtClean="0"/>
              <a:t>asians</a:t>
            </a:r>
            <a:r>
              <a:rPr lang="en-US" dirty="0" smtClean="0"/>
              <a:t> and 0.48 hours more than whites (all p&lt;0.0001)</a:t>
            </a:r>
          </a:p>
          <a:p>
            <a:r>
              <a:rPr lang="en-US" dirty="0" smtClean="0"/>
              <a:t>The employed 0.14 hours more than the unemployed and 0.19 hours more than the retired (all p&lt;0.0001)</a:t>
            </a:r>
          </a:p>
          <a:p>
            <a:r>
              <a:rPr lang="en-US" dirty="0"/>
              <a:t>C</a:t>
            </a:r>
            <a:r>
              <a:rPr lang="en-US" dirty="0" smtClean="0"/>
              <a:t>ollege attendees  0.44 hours more than those who did not attend college (p&lt;0.0001)</a:t>
            </a:r>
          </a:p>
          <a:p>
            <a:r>
              <a:rPr lang="en-US" dirty="0" smtClean="0"/>
              <a:t>Shift workers  0.04 hours more than those with regular work (p=0.02)</a:t>
            </a:r>
          </a:p>
          <a:p>
            <a:r>
              <a:rPr lang="en-US" dirty="0" smtClean="0"/>
              <a:t>Urban residents 0.11 hours more than rural residents (p&lt;0.0001)</a:t>
            </a:r>
          </a:p>
          <a:p>
            <a:r>
              <a:rPr lang="en-US" dirty="0" smtClean="0"/>
              <a:t>People with depression 0.09 hours more than those without depression (p&lt;0.0001)</a:t>
            </a:r>
          </a:p>
          <a:p>
            <a:r>
              <a:rPr lang="en-US" dirty="0" smtClean="0"/>
              <a:t>In spring time spent using computer was 0.08 hours more than in fall, 0.09 hours more than in summer (all p&lt;0.0001), but not significantly different from that in winter</a:t>
            </a:r>
          </a:p>
          <a:p>
            <a:r>
              <a:rPr lang="en-US" dirty="0" smtClean="0"/>
              <a:t>The daily hours of recreational computer use decreased by 0.30% with one year increase in age (p&lt;0.0001)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2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Males spent 0.50 hours more than females (p&lt;0.0001)</a:t>
            </a:r>
          </a:p>
          <a:p>
            <a:r>
              <a:rPr lang="en-US" dirty="0" smtClean="0"/>
              <a:t>Blacks 0.26 hours more than Asians and 0.42 hours more than whites (all p&lt;0.0001)</a:t>
            </a:r>
          </a:p>
          <a:p>
            <a:r>
              <a:rPr lang="en-US" dirty="0" smtClean="0"/>
              <a:t>The employed 0.52 hours more than the unemployed and 0.60 hours more than the retired (all p&lt;0.003)</a:t>
            </a:r>
          </a:p>
          <a:p>
            <a:r>
              <a:rPr lang="en-US" dirty="0" smtClean="0"/>
              <a:t>Those who did not attend college  0.22 hours more than college attendees (p&lt;0.0001)</a:t>
            </a:r>
          </a:p>
          <a:p>
            <a:r>
              <a:rPr lang="en-US" dirty="0" smtClean="0"/>
              <a:t>Shift workers 0.70 hours more than those with regular work (p&lt;0.0001)</a:t>
            </a:r>
          </a:p>
          <a:p>
            <a:r>
              <a:rPr lang="en-US" dirty="0" smtClean="0"/>
              <a:t>Rural residents 0.14 hours more than urban residents (p&lt;0.0001)</a:t>
            </a:r>
          </a:p>
          <a:p>
            <a:r>
              <a:rPr lang="en-US" dirty="0" smtClean="0"/>
              <a:t>Those without depression 0.02 hours more than people with depression (p=0.013)</a:t>
            </a:r>
          </a:p>
          <a:p>
            <a:r>
              <a:rPr lang="en-US" dirty="0" smtClean="0"/>
              <a:t>Driving hours did not differ significantly across seasons </a:t>
            </a:r>
          </a:p>
          <a:p>
            <a:r>
              <a:rPr lang="en-US" dirty="0" smtClean="0"/>
              <a:t>Daily hours of driving decreased by 2.2% with one year increase in age (p&lt;0.0001)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3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TV Viewing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429449"/>
            <a:ext cx="9945488" cy="3143689"/>
          </a:xfrm>
        </p:spPr>
      </p:pic>
    </p:spTree>
    <p:extLst>
      <p:ext uri="{BB962C8B-B14F-4D97-AF65-F5344CB8AC3E}">
        <p14:creationId xmlns:p14="http://schemas.microsoft.com/office/powerpoint/2010/main" val="108813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TV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Education and employment status are the most predictive factors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attending college (tier 1) and being retired (tier 2) accumulated the highest mean daily hours of television viewing (M=3.50) versus the 1.98 mean hours reported by college attendees who were employed or unemployed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R-squared = 0.123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8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recreational computer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268"/>
            <a:ext cx="10515600" cy="3028052"/>
          </a:xfrm>
        </p:spPr>
      </p:pic>
    </p:spTree>
    <p:extLst>
      <p:ext uri="{BB962C8B-B14F-4D97-AF65-F5344CB8AC3E}">
        <p14:creationId xmlns:p14="http://schemas.microsoft.com/office/powerpoint/2010/main" val="314593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recreational computer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Education and gender were the two most important factors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Male college graduates averaged 1.682 hours per day versus the 0.896 hours recorded by female non-college graduates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 squared = 0.036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driving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568"/>
            <a:ext cx="10515600" cy="3109451"/>
          </a:xfrm>
        </p:spPr>
      </p:pic>
    </p:spTree>
    <p:extLst>
      <p:ext uri="{BB962C8B-B14F-4D97-AF65-F5344CB8AC3E}">
        <p14:creationId xmlns:p14="http://schemas.microsoft.com/office/powerpoint/2010/main" val="147412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Employment status, gender, and education were the three most predictive factors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Being employed (tier 1), male (tier 2) and not attending college (tier 3) distinguished the highest mean daily hours of driving (M=1.69) versus the 0.446 mean hours reported by unemployed or retired participants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 squared = 0.117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Sedentary behavior has multi-dimensional nature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Sedentary behavior varies by socio-demographic characteristics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different sedentary behavior, the most predictive socio-demographic profile for higher sedentary behavior participation is different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Are there socio-demographic differences in sedentary behavior?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socio-demographic profile of high sedentary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1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Extracted from the UK Biobank cohort study baseline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Analytic sample size N=100,423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 sedentary behavior metrics: TV_HRS, COMP_HRS, DRIVE_HRS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 socio-demographic characteristics: AGE, GENDER, RACE, COLLEGE, EMPLOYMENT, SHIFT_WORK, RESIDENCE, DEPRESSION, and SEASON_ASSESS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9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ANOVA for association between discrete variables and sedentary behavior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Zero-inflated Poisson regression for association between age and sedentary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Regression tree for socio-demographic profile of high sedentary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Exploratory analysis of socio-demographic characteristics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Exploratory analysis of sedentary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Socio-demographic differences in sedentary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Socio-demographic profile for high sedentary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3406"/>
            <a:ext cx="3932237" cy="535577"/>
          </a:xfrm>
        </p:spPr>
        <p:txBody>
          <a:bodyPr/>
          <a:lstStyle/>
          <a:p>
            <a:r>
              <a:rPr lang="en-US" dirty="0" smtClean="0"/>
              <a:t>Race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770" r="157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59874"/>
            <a:ext cx="3932237" cy="3609114"/>
          </a:xfrm>
        </p:spPr>
        <p:txBody>
          <a:bodyPr/>
          <a:lstStyle/>
          <a:p>
            <a:r>
              <a:rPr lang="en-US" dirty="0" smtClean="0"/>
              <a:t>Mixed/Other       Asian       Black       White</a:t>
            </a:r>
          </a:p>
          <a:p>
            <a:r>
              <a:rPr lang="en-US" dirty="0" smtClean="0"/>
              <a:t>0.016                    0.031        0.022      0.93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5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880"/>
            <a:ext cx="3932237" cy="569731"/>
          </a:xfrm>
        </p:spPr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19880"/>
            <a:ext cx="6172200" cy="44087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Female      Male </a:t>
            </a:r>
          </a:p>
          <a:p>
            <a:r>
              <a:rPr lang="en-US" dirty="0" smtClean="0"/>
              <a:t>    0.56            0.44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5148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       Yes </a:t>
            </a:r>
          </a:p>
          <a:p>
            <a:r>
              <a:rPr lang="en-US" dirty="0" smtClean="0"/>
              <a:t>0.66    0.34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75" r="675"/>
          <a:stretch>
            <a:fillRect/>
          </a:stretch>
        </p:blipFill>
        <p:spPr>
          <a:xfrm>
            <a:off x="4624388" y="987425"/>
            <a:ext cx="67310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922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An Examination of Socio-demographic Differences in Sedentary Behavior</vt:lpstr>
      <vt:lpstr>Background</vt:lpstr>
      <vt:lpstr>Research question</vt:lpstr>
      <vt:lpstr>Data</vt:lpstr>
      <vt:lpstr>Methods</vt:lpstr>
      <vt:lpstr>Results</vt:lpstr>
      <vt:lpstr>Race</vt:lpstr>
      <vt:lpstr>Gender</vt:lpstr>
      <vt:lpstr>College</vt:lpstr>
      <vt:lpstr>Employment</vt:lpstr>
      <vt:lpstr>Age</vt:lpstr>
      <vt:lpstr>Shift work</vt:lpstr>
      <vt:lpstr>Residence</vt:lpstr>
      <vt:lpstr>Depression</vt:lpstr>
      <vt:lpstr>Season of assessment</vt:lpstr>
      <vt:lpstr>Daily hours of TV viewing</vt:lpstr>
      <vt:lpstr>Daily hours of recreational computer use</vt:lpstr>
      <vt:lpstr>Daily hours of driving</vt:lpstr>
      <vt:lpstr>Daily TV watching</vt:lpstr>
      <vt:lpstr>Daily recreational computer use</vt:lpstr>
      <vt:lpstr>Daily driving</vt:lpstr>
      <vt:lpstr>Daily TV Viewing</vt:lpstr>
      <vt:lpstr>Daily TV viewing</vt:lpstr>
      <vt:lpstr>Daily recreational computer use</vt:lpstr>
      <vt:lpstr>Daily recreational computer use</vt:lpstr>
      <vt:lpstr>Daily driving</vt:lpstr>
      <vt:lpstr>Daily driving</vt:lpstr>
      <vt:lpstr>Conclusion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Examination of Socio-demographic Differences in Sedentary Behavior</dc:title>
  <dc:creator>Liming Huang</dc:creator>
  <cp:lastModifiedBy>Liming Huang</cp:lastModifiedBy>
  <cp:revision>24</cp:revision>
  <cp:lastPrinted>2016-12-01T14:39:14Z</cp:lastPrinted>
  <dcterms:created xsi:type="dcterms:W3CDTF">2016-12-01T04:10:55Z</dcterms:created>
  <dcterms:modified xsi:type="dcterms:W3CDTF">2016-12-08T19:49:32Z</dcterms:modified>
</cp:coreProperties>
</file>