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57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oper Hewitt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github.com/Himesh-1/bi-projec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7E8206-B866-C21D-8748-8CD0B65448AE}"/>
              </a:ext>
            </a:extLst>
          </p:cNvPr>
          <p:cNvSpPr/>
          <p:nvPr/>
        </p:nvSpPr>
        <p:spPr>
          <a:xfrm>
            <a:off x="5791200" y="342900"/>
            <a:ext cx="6553200" cy="15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AF31A-300B-1BBE-FA35-85972ACA3B55}"/>
              </a:ext>
            </a:extLst>
          </p:cNvPr>
          <p:cNvSpPr txBox="1"/>
          <p:nvPr/>
        </p:nvSpPr>
        <p:spPr>
          <a:xfrm>
            <a:off x="419100" y="38100"/>
            <a:ext cx="1744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spc="600" dirty="0">
                <a:latin typeface="Cooper Hewitt Bold" panose="020B0604020202020204" charset="0"/>
                <a:ea typeface="Cooper Hewitt Bold" panose="020B0604020202020204" charset="0"/>
                <a:cs typeface="Cascadia Mono Light" panose="020B0609020000020004" pitchFamily="49" charset="0"/>
              </a:rPr>
              <a:t>Power BI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E06EA-07F8-4C36-1DEB-0051414037F5}"/>
              </a:ext>
            </a:extLst>
          </p:cNvPr>
          <p:cNvSpPr txBox="1"/>
          <p:nvPr/>
        </p:nvSpPr>
        <p:spPr>
          <a:xfrm>
            <a:off x="895350" y="2096512"/>
            <a:ext cx="16497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rgbClr val="343434"/>
                </a:solidFill>
                <a:latin typeface="Cooper Hewitt Bold" panose="020B0604020202020204" charset="0"/>
                <a:ea typeface="Cooper Hewitt Bold" panose="020B0604020202020204" charset="0"/>
              </a:rPr>
              <a:t>Software Development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4F466-A2C5-2214-79F2-D49B7B29B2C6}"/>
              </a:ext>
            </a:extLst>
          </p:cNvPr>
          <p:cNvSpPr txBox="1"/>
          <p:nvPr/>
        </p:nvSpPr>
        <p:spPr>
          <a:xfrm>
            <a:off x="895350" y="5047667"/>
            <a:ext cx="8724900" cy="407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343434"/>
                </a:solidFill>
                <a:latin typeface="Cooper Hewitt Bold" panose="020B0604020202020204" charset="0"/>
                <a:ea typeface="Cooper Hewitt Bold" panose="020B0604020202020204" charset="0"/>
              </a:rPr>
              <a:t> Monitor sprint progress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343434"/>
                </a:solidFill>
                <a:latin typeface="Cooper Hewitt Bold" panose="020B0604020202020204" charset="0"/>
                <a:ea typeface="Cooper Hewitt Bold" panose="020B0604020202020204" charset="0"/>
              </a:rPr>
              <a:t> bug reports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343434"/>
                </a:solidFill>
                <a:latin typeface="Cooper Hewitt Bold" panose="020B0604020202020204" charset="0"/>
                <a:ea typeface="Cooper Hewitt Bold" panose="020B0604020202020204" charset="0"/>
              </a:rPr>
              <a:t> code commits 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67D1C4AE-B7EC-DDAF-C3F4-83D277DB8D6B}"/>
              </a:ext>
            </a:extLst>
          </p:cNvPr>
          <p:cNvSpPr/>
          <p:nvPr/>
        </p:nvSpPr>
        <p:spPr>
          <a:xfrm>
            <a:off x="10877550" y="5040047"/>
            <a:ext cx="5257800" cy="4844688"/>
          </a:xfrm>
          <a:custGeom>
            <a:avLst/>
            <a:gdLst/>
            <a:ahLst/>
            <a:cxnLst/>
            <a:rect l="l" t="t" r="r" b="b"/>
            <a:pathLst>
              <a:path w="5610468" h="6246472">
                <a:moveTo>
                  <a:pt x="0" y="0"/>
                </a:moveTo>
                <a:lnTo>
                  <a:pt x="5610467" y="0"/>
                </a:lnTo>
                <a:lnTo>
                  <a:pt x="5610467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A042FC-6579-0D5A-F0D4-DB1050BDB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EA6015A-8B42-A896-7AA0-5FB2BBE748EF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685F8-F25F-D9E6-486E-122EF547F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"/>
            <a:ext cx="18288000" cy="971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5CFA5-1FD2-969A-097E-9674E5381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750"/>
            <a:ext cx="18288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9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AAE039-B86A-86F8-3E7A-118393B83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26F200B-3814-B91A-D423-335A72F986AE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F7953-A1CE-BD09-818D-3CCB7B711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"/>
            <a:ext cx="18288000" cy="971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1C58F-1D56-3C16-CD85-7F5D312C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750"/>
            <a:ext cx="18288000" cy="971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8FEACD-DD5D-537C-256A-4FF13F10F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5750"/>
            <a:ext cx="18288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5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6432D2-037B-5087-3852-BB923C74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0738F42-48CF-07D2-EC42-55CDAEDBCF48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69D88-ED26-F5F1-7127-88DE90B57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914400"/>
            <a:ext cx="5249918" cy="845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2160B-DC75-9452-3579-A8C913A13926}"/>
              </a:ext>
            </a:extLst>
          </p:cNvPr>
          <p:cNvSpPr txBox="1"/>
          <p:nvPr/>
        </p:nvSpPr>
        <p:spPr>
          <a:xfrm>
            <a:off x="6172200" y="1096238"/>
            <a:ext cx="115824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Avg Bug Fix Time =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AVERAGEX(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FILTER(bugs, bugs[Status] = "Resolved"),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DATEDIFF(bugs[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Reported_Date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], bugs[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Resolved_Date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], DAY)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Bug Fixes per Developer =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CALCULATE(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COUNTROWS(bugs),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FILTER(bugs, bugs[Status] = "Resolved")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Bug Resolution Rate =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DIVIDE(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COUNTROWS(FILTER(bugs, bugs[Status] = "Resolved")),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COUNTROWS(bugs),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0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* 100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 Progress Bugs = COUNTROWS(FILTER(bugs, bugs[Status] = "In Progress"))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Open Bugs = COUNTROWS(FILTER(bugs, bugs[Status] = "Open"))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Resolved Bugs = COUNTROWS(FILTER(bugs, bugs[Status] = "Resolved"))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 Bugs = COUNTROWS(bugs)</a:t>
            </a:r>
          </a:p>
        </p:txBody>
      </p:sp>
    </p:spTree>
    <p:extLst>
      <p:ext uri="{BB962C8B-B14F-4D97-AF65-F5344CB8AC3E}">
        <p14:creationId xmlns:p14="http://schemas.microsoft.com/office/powerpoint/2010/main" val="3838342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55AA1-2905-4199-0B05-5EECA7CF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1D6BE84-C00A-E6B6-81AC-B849C312B5CE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A9505-C40B-E4F4-C4B4-3D8793430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53200" y="914400"/>
            <a:ext cx="5249918" cy="845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8D145-2DFA-97E0-C872-D394EB817B19}"/>
              </a:ext>
            </a:extLst>
          </p:cNvPr>
          <p:cNvSpPr txBox="1"/>
          <p:nvPr/>
        </p:nvSpPr>
        <p:spPr>
          <a:xfrm>
            <a:off x="19735800" y="1096238"/>
            <a:ext cx="115824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Avg Bug Fix Time =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AVERAGEX(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FILTER(bugs, bugs[Status] = "Resolved"),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DATEDIFF(bugs[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Reported_Date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], bugs[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Resolved_Date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], DAY)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Bug Fixes per Developer =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CALCULATE(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COUNTROWS(bugs),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FILTER(bugs, bugs[Status] = "Resolved")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Bug Resolution Rate =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DIVIDE(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COUNTROWS(FILTER(bugs, bugs[Status] = "Resolved")),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COUNTROWS(bugs),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0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* 100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 Progress Bugs = COUNTROWS(FILTER(bugs, bugs[Status] = "In Progress"))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Open Bugs = COUNTROWS(FILTER(bugs, bugs[Status] = "Open"))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Resolved Bugs = COUNTROWS(FILTER(bugs, bugs[Status] = "Resolved"))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 Bugs = COUNTROWS(bugs)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9C72D-E78E-6588-B4A0-E28A0CE1E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71500"/>
            <a:ext cx="8649907" cy="25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CFF74-8B4A-BEA6-3E4F-69E465A7B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333" y="878798"/>
            <a:ext cx="8530467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96D24D-C8A0-3057-7582-A608E5D75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3611714"/>
            <a:ext cx="8066622" cy="61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16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0F5C6-1D9D-6A30-D1C0-D3393A541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B38E097-BEC0-D3E9-14F2-13E0E03B2CB3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01603-BCF2-E285-8216-15AAD64A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2600" y="571500"/>
            <a:ext cx="8649907" cy="25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ABE4A0-C93F-8D5A-6B81-3879315D7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2533" y="878798"/>
            <a:ext cx="8530467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5BAED3-31C2-C779-D855-A80EBABF3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11384114"/>
            <a:ext cx="8066622" cy="6103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FF69B-C635-64E7-068E-5F1A2FAED7CE}"/>
              </a:ext>
            </a:extLst>
          </p:cNvPr>
          <p:cNvSpPr txBox="1"/>
          <p:nvPr/>
        </p:nvSpPr>
        <p:spPr>
          <a:xfrm>
            <a:off x="3891489" y="1790700"/>
            <a:ext cx="10505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spc="2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Thank</a:t>
            </a:r>
          </a:p>
          <a:p>
            <a:pPr algn="ctr"/>
            <a:r>
              <a:rPr lang="en-US" sz="12000" spc="2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You</a:t>
            </a:r>
            <a:endParaRPr lang="en-IN" sz="12000" spc="20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hlinkClick r:id="rId7"/>
            <a:extLst>
              <a:ext uri="{FF2B5EF4-FFF2-40B4-BE49-F238E27FC236}">
                <a16:creationId xmlns:a16="http://schemas.microsoft.com/office/drawing/2014/main" id="{77200D96-A6A2-3740-2747-EAF11F386CF6}"/>
              </a:ext>
            </a:extLst>
          </p:cNvPr>
          <p:cNvSpPr txBox="1"/>
          <p:nvPr/>
        </p:nvSpPr>
        <p:spPr>
          <a:xfrm>
            <a:off x="2057400" y="6591300"/>
            <a:ext cx="141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070C0"/>
                </a:solidFill>
              </a:rPr>
              <a:t>Power BI Project 2 – Software Development Tracking</a:t>
            </a:r>
          </a:p>
        </p:txBody>
      </p:sp>
    </p:spTree>
    <p:extLst>
      <p:ext uri="{BB962C8B-B14F-4D97-AF65-F5344CB8AC3E}">
        <p14:creationId xmlns:p14="http://schemas.microsoft.com/office/powerpoint/2010/main" val="1779669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C324D9-70DE-4815-B901-34DDD2FA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6713B94-494B-879F-1364-01E1ED88EDC5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4F453B-EA92-69D1-1D35-A8D14904A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78392"/>
              </p:ext>
            </p:extLst>
          </p:nvPr>
        </p:nvGraphicFramePr>
        <p:xfrm>
          <a:off x="457200" y="571500"/>
          <a:ext cx="17373600" cy="9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303">
                  <a:extLst>
                    <a:ext uri="{9D8B030D-6E8A-4147-A177-3AD203B41FA5}">
                      <a16:colId xmlns:a16="http://schemas.microsoft.com/office/drawing/2014/main" val="1934296931"/>
                    </a:ext>
                  </a:extLst>
                </a:gridCol>
                <a:gridCol w="11767297">
                  <a:extLst>
                    <a:ext uri="{9D8B030D-6E8A-4147-A177-3AD203B41FA5}">
                      <a16:colId xmlns:a16="http://schemas.microsoft.com/office/drawing/2014/main" val="86289578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514350" indent="-5143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What is the purpose of this project?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To track sprint progress, tasks, bugs, and developer contributions in software development.</a:t>
                      </a:r>
                      <a:endParaRPr lang="en-IN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53968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514350" indent="-5143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How is this project useful for Agile teams?</a:t>
                      </a:r>
                      <a:endParaRPr lang="en-IN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/>
                        <a:t>Helps teams monitor progress, identify bottlenecks, and improve efficiency using real-time insights.</a:t>
                      </a:r>
                      <a:endParaRPr lang="en-IN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33956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514350" indent="-5143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What are the key use cases?</a:t>
                      </a:r>
                      <a:endParaRPr lang="en-IN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/>
                        <a:t>Sprint tracking, bug monitoring, developer performance analysis, and task management.</a:t>
                      </a:r>
                      <a:endParaRPr lang="en-IN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7207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514350" indent="-5143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How does this improve decision-making?</a:t>
                      </a:r>
                      <a:endParaRPr lang="en-IN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/>
                        <a:t>Provides data-driven insights to optimize resource allocation, detect delays, and boost productivity.</a:t>
                      </a:r>
                      <a:endParaRPr lang="en-IN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067686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514350" indent="-5143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What are the key features?</a:t>
                      </a:r>
                      <a:endParaRPr lang="en-IN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/>
                        <a:t>Task tracking, bug reports, sprint velocity, developer activity, and interactive filters.</a:t>
                      </a:r>
                      <a:endParaRPr lang="en-IN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2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659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27890-5DE8-B389-E126-2DC579D22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FFB1C1-AC8E-ECEC-B3D6-FF909705072A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5D720-3DCC-7E3F-9BB3-EB492901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62952"/>
            <a:ext cx="17449800" cy="9761096"/>
          </a:xfrm>
          <a:prstGeom prst="roundRect">
            <a:avLst>
              <a:gd name="adj" fmla="val 1679"/>
            </a:avLst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9BA92D-EAB2-DE33-8FEB-EB5FFB865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" b="215"/>
          <a:stretch/>
        </p:blipFill>
        <p:spPr>
          <a:xfrm>
            <a:off x="400050" y="10927204"/>
            <a:ext cx="17487900" cy="9761096"/>
          </a:xfrm>
          <a:prstGeom prst="roundRect">
            <a:avLst>
              <a:gd name="adj" fmla="val 1679"/>
            </a:avLst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34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3E51A-F2E4-350A-E84C-29E53015A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2FF1B6-ACB3-C2E3-73A1-18BA8D9C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0" y="262952"/>
            <a:ext cx="17449800" cy="9761096"/>
          </a:xfrm>
          <a:prstGeom prst="roundRect">
            <a:avLst>
              <a:gd name="adj" fmla="val 1679"/>
            </a:avLst>
          </a:prstGeom>
          <a:ln w="38100">
            <a:solidFill>
              <a:schemeClr val="tx1"/>
            </a:solidFill>
          </a:ln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1A179CA0-BEAA-31D8-F5F4-44432ACAC6DA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55A53-5852-1F19-4684-3458AF927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" b="455"/>
          <a:stretch/>
        </p:blipFill>
        <p:spPr>
          <a:xfrm>
            <a:off x="419100" y="11613004"/>
            <a:ext cx="17449800" cy="9761096"/>
          </a:xfrm>
          <a:prstGeom prst="roundRect">
            <a:avLst>
              <a:gd name="adj" fmla="val 1679"/>
            </a:avLst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3EB22-B968-CBE7-8C77-F15240DA2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" b="215"/>
          <a:stretch/>
        </p:blipFill>
        <p:spPr>
          <a:xfrm>
            <a:off x="400050" y="262952"/>
            <a:ext cx="17487900" cy="9761096"/>
          </a:xfrm>
          <a:prstGeom prst="roundRect">
            <a:avLst>
              <a:gd name="adj" fmla="val 1679"/>
            </a:avLst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6144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EE797-E5BF-6FEA-061A-E0BC47D6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04EC983-BF70-B39C-8EA7-39F85EFA98A9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822D3-DFA5-5272-8547-2888729C2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" b="215"/>
          <a:stretch/>
        </p:blipFill>
        <p:spPr>
          <a:xfrm>
            <a:off x="19164300" y="262952"/>
            <a:ext cx="17487900" cy="9761096"/>
          </a:xfrm>
          <a:prstGeom prst="roundRect">
            <a:avLst>
              <a:gd name="adj" fmla="val 1679"/>
            </a:avLst>
          </a:prstGeom>
          <a:ln w="381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FDCA6B-E45E-BFC1-9630-E2FC3AFF8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72200" y="1235668"/>
            <a:ext cx="4934418" cy="7815664"/>
          </a:xfrm>
          <a:prstGeom prst="roundRect">
            <a:avLst>
              <a:gd name="adj" fmla="val 3386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C6244-04CE-8456-A785-520199E6DFC5}"/>
              </a:ext>
            </a:extLst>
          </p:cNvPr>
          <p:cNvSpPr txBox="1"/>
          <p:nvPr/>
        </p:nvSpPr>
        <p:spPr>
          <a:xfrm>
            <a:off x="5562600" y="-8420100"/>
            <a:ext cx="12649200" cy="77521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Active Sprints = COUNTROWS(FILTER(sprints, sprints[Status] = "Active"))</a:t>
            </a: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 Sprints = COUNTROWS(FILTER(sprints, sprints[Status] = "Closed"))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Planned Sprints = COUNTROWS(FILTER(sprints, sprints[Status] = "Planned"))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Remaining Story Points = </a:t>
            </a: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 - 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Sprint Completion % = DIVIDE</a:t>
            </a: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]), </a:t>
            </a: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    						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]), 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</a:t>
            </a: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0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</a:t>
            </a: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) * 100</a:t>
            </a:r>
          </a:p>
          <a:p>
            <a:pPr>
              <a:lnSpc>
                <a:spcPts val="1350"/>
              </a:lnSpc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IN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Target Completion % = 80</a:t>
            </a:r>
          </a:p>
          <a:p>
            <a:pPr>
              <a:lnSpc>
                <a:spcPts val="1350"/>
              </a:lnSpc>
            </a:pPr>
            <a:br>
              <a:rPr lang="en-IN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IN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 Sprints = COUNT(sprints[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Sprint_ID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</a:t>
            </a: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52CF9-933B-FBBC-0D61-BDF765FBCA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" b="455"/>
          <a:stretch/>
        </p:blipFill>
        <p:spPr>
          <a:xfrm>
            <a:off x="419100" y="262952"/>
            <a:ext cx="17449800" cy="9761096"/>
          </a:xfrm>
          <a:prstGeom prst="roundRect">
            <a:avLst>
              <a:gd name="adj" fmla="val 1679"/>
            </a:avLst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6292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20225-E7A5-76A2-21C7-14101FCF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A12F8D-E99C-40AF-E8DD-3E3638D89D62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DFCD3-3CF9-811E-4FE9-6153079A45E2}"/>
              </a:ext>
            </a:extLst>
          </p:cNvPr>
          <p:cNvSpPr txBox="1"/>
          <p:nvPr/>
        </p:nvSpPr>
        <p:spPr>
          <a:xfrm>
            <a:off x="5562600" y="1267439"/>
            <a:ext cx="12649200" cy="77521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Active Sprints = COUNTROWS(FILTER(sprints, sprints[Status] = "Active"))</a:t>
            </a: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 Sprints = COUNTROWS(FILTER(sprints, sprints[Status] = "Closed"))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Planned Sprints = COUNTROWS(FILTER(sprints, sprints[Status] = "Planned"))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Remaining Story Points = </a:t>
            </a: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 - 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Sprint Completion % = DIVIDE</a:t>
            </a: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]), </a:t>
            </a: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    						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]), 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</a:t>
            </a: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0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</a:t>
            </a: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) * 100</a:t>
            </a:r>
          </a:p>
          <a:p>
            <a:pPr>
              <a:lnSpc>
                <a:spcPts val="1350"/>
              </a:lnSpc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IN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Target Completion % = 80</a:t>
            </a:r>
          </a:p>
          <a:p>
            <a:pPr>
              <a:lnSpc>
                <a:spcPts val="1350"/>
              </a:lnSpc>
            </a:pPr>
            <a:br>
              <a:rPr lang="en-IN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IN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 Sprints = COUNT(sprints[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Sprint_ID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</a:t>
            </a: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72308-74C3-E81E-0AF1-5C320C032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235668"/>
            <a:ext cx="4934418" cy="7815664"/>
          </a:xfrm>
          <a:prstGeom prst="roundRect">
            <a:avLst>
              <a:gd name="adj" fmla="val 3386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18481-4321-E2BC-8A6A-3119CA8E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56" y="-8953500"/>
            <a:ext cx="8487991" cy="792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E9ADA-0564-083A-A0B8-EF57DF6C8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667" y="-7734300"/>
            <a:ext cx="895732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3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01957-9C03-AD70-DF6F-7EC64052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524DD8-F618-39EF-27B2-86651ACA5EC6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A4BF6-362F-CCBA-79FA-9139D09CD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6" y="1181100"/>
            <a:ext cx="8487991" cy="792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5BE48-BAFF-A54C-99F1-86C5CE7B0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667" y="2247900"/>
            <a:ext cx="8957324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FF736-9A04-6E48-9FD2-E482E6FF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1272436"/>
            <a:ext cx="4934418" cy="7815664"/>
          </a:xfrm>
          <a:prstGeom prst="roundRect">
            <a:avLst>
              <a:gd name="adj" fmla="val 3386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D5DB8A-7623-414F-ED6B-E356D501BAA8}"/>
              </a:ext>
            </a:extLst>
          </p:cNvPr>
          <p:cNvSpPr txBox="1"/>
          <p:nvPr/>
        </p:nvSpPr>
        <p:spPr>
          <a:xfrm>
            <a:off x="19431000" y="1267439"/>
            <a:ext cx="12649200" cy="77521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Active Sprints = COUNTROWS(FILTER(sprints, sprints[Status] = "Active"))</a:t>
            </a: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 Sprints = COUNTROWS(FILTER(sprints, sprints[Status] = "Closed"))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Planned Sprints = COUNTROWS(FILTER(sprints, sprints[Status] = "Planned"))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Remaining Story Points = </a:t>
            </a: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 - 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Sprint Completion % = DIVIDE</a:t>
            </a: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Completed_Story_Points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]), </a:t>
            </a:r>
          </a:p>
          <a:p>
            <a:pPr>
              <a:lnSpc>
                <a:spcPts val="1350"/>
              </a:lnSpc>
              <a:buNone/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    						SUM(sprints[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Total_Story_Points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]), 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</a:t>
            </a: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	0</a:t>
            </a:r>
          </a:p>
          <a:p>
            <a:pPr>
              <a:lnSpc>
                <a:spcPts val="135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</a:t>
            </a: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				) * 100</a:t>
            </a:r>
          </a:p>
          <a:p>
            <a:pPr>
              <a:lnSpc>
                <a:spcPts val="1350"/>
              </a:lnSpc>
            </a:pP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IN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Target Completion % = 80</a:t>
            </a:r>
          </a:p>
          <a:p>
            <a:pPr>
              <a:lnSpc>
                <a:spcPts val="1350"/>
              </a:lnSpc>
            </a:pPr>
            <a:br>
              <a:rPr lang="en-IN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IN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Total Sprints = COUNT(sprints[</a:t>
            </a:r>
            <a:r>
              <a:rPr 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Sprint_ID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])</a:t>
            </a:r>
            <a:br>
              <a:rPr 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220322-6581-8968-61FE-AC259D31D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-9867900"/>
            <a:ext cx="16535400" cy="88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0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43E176-4EBC-9ACA-2D00-C1AD1C75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5E29D6-735B-86AD-7EEF-5C0CB09AF9A7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BAF67-EF5F-59B3-F11C-59EB3B29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709894"/>
            <a:ext cx="16535400" cy="88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2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8B3FB-CFAF-44AC-BF44-3A91B536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F4CC55-544A-6F9F-EE63-8B4CD7FB46EF}"/>
              </a:ext>
            </a:extLst>
          </p:cNvPr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8C34C-33CF-1F36-6C86-3CD448476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"/>
            <a:ext cx="18288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0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951</Words>
  <Application>Microsoft Office PowerPoint</Application>
  <PresentationFormat>Custom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Consolas</vt:lpstr>
      <vt:lpstr>Calibri</vt:lpstr>
      <vt:lpstr>Cooper Hewitt Bold</vt:lpstr>
      <vt:lpstr>Comic Sans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himesh sharma</cp:lastModifiedBy>
  <cp:revision>3</cp:revision>
  <dcterms:created xsi:type="dcterms:W3CDTF">2006-08-16T00:00:00Z</dcterms:created>
  <dcterms:modified xsi:type="dcterms:W3CDTF">2025-03-23T11:48:21Z</dcterms:modified>
  <dc:identifier>DAGigw_rt88</dc:identifier>
</cp:coreProperties>
</file>