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sldIdLst>
    <p:sldId id="256" r:id="rId2"/>
    <p:sldId id="297" r:id="rId3"/>
    <p:sldId id="296" r:id="rId4"/>
    <p:sldId id="295" r:id="rId5"/>
    <p:sldId id="294" r:id="rId6"/>
    <p:sldId id="279" r:id="rId7"/>
    <p:sldId id="280" r:id="rId8"/>
    <p:sldId id="281" r:id="rId9"/>
    <p:sldId id="282" r:id="rId10"/>
    <p:sldId id="283" r:id="rId11"/>
    <p:sldId id="286" r:id="rId12"/>
    <p:sldId id="285" r:id="rId13"/>
    <p:sldId id="284" r:id="rId14"/>
    <p:sldId id="288" r:id="rId15"/>
    <p:sldId id="287" r:id="rId16"/>
    <p:sldId id="292" r:id="rId17"/>
    <p:sldId id="293" r:id="rId18"/>
    <p:sldId id="29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tin" initials="Y" lastIdx="1" clrIdx="0">
    <p:extLst>
      <p:ext uri="{19B8F6BF-5375-455C-9EA6-DF929625EA0E}">
        <p15:presenceInfo xmlns:p15="http://schemas.microsoft.com/office/powerpoint/2012/main" userId="Ya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0E51-C56C-4012-806D-5784D7847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4379B-293E-4460-9C51-DB12A9909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BF51B-4BD0-4EFE-AE73-C138811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4C22-4A7D-4C9A-9CFB-38C755C53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507E8-2023-4990-8637-E5D00E0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6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F586-8A25-41D4-8C2E-A3434F62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F7208-F6E4-40C9-9DBD-0A4A2B3F0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37182-6D42-46B7-9BC2-096EAD796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1B30F-2E64-439F-818B-EE5F17C6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AA50A-C3EE-4C37-A933-644D5F5C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72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B6088-550A-4188-9DBC-3B7286E4E8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1EF74-59A3-4CC0-B0AA-9849CA3A8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22DB-1934-4868-9A18-DE9C3838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8EE36-E064-4B6C-B0FF-AC899DD94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1C-47C4-4916-A962-0F59B686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9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9576C-F80A-4EAB-8C8F-BBDB9ABAC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0900F-C6DE-4F69-A2BA-DF10BB697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B3157-F27B-4E63-9DBB-F58DFC8E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40A0F-97C9-48CA-86FD-74CD55FD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4BB5-872F-4F5A-85AA-564C00A7D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84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F1EC-FC81-4484-87E7-E755229D3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46B2B-3192-42FE-A955-BFD867C1B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A8737-1000-40BD-A6B6-6D0DD42C2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A54A-5D85-4FD9-A979-E3542C09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CB490-7906-41ED-9796-2BDD2F19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32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43D2-FF36-453B-BFB2-0BAF1257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CC102-52DD-4C30-A01D-01C50E787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C59A3-0F71-40FD-AE38-27AEFD525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38265-0A1E-4331-A213-9F2F0EA8B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DDC3-7FE5-4D90-ABA8-48992D9E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B236-AC6B-4345-8250-CB025677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2233-9661-479E-B116-39CB9AD26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C6FC3-3BA6-423F-8A38-4F8C54239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72EAD-6D99-43F7-8A5A-1304FC623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4D30BD-792F-4459-AFB1-0E34283D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994802-92B6-4B74-A588-D2C02C3C5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734C5-CC55-417E-B20B-0D85C2C8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A36EB8-1E6A-4066-B5FF-FEE35BB4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5B4D-5530-4FDB-8291-C541AB1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4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C82-8A81-4F85-A55B-A40F53F09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72AE1-0C47-4584-889B-AEBE8210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0E063-B543-43FC-824B-6183254E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7A85CE-2C75-4DA9-BD1A-FBC45000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83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5073DA-4C5F-45F6-AB02-6DEC4325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604056-00C2-4DBD-A7AB-E087651E2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7FF6C-2B52-4E44-8D13-DBF19555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AF36-3EBC-4FE3-B8C3-0E6A6D99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2237-82C3-4D96-977B-4B769A95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755EB-FBA9-4DE0-BAFB-FD61FCB03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2DDD3-39D1-488E-B7E7-95B41C02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A3D10-0174-4FE0-BF7C-0409B6BFD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EECE4-A754-46BD-8627-FF868E05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3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840A0-2E4B-4DA6-8627-02A5156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EB7FAF-CDC7-4A9C-8142-8CB33CF4C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06981-476F-430D-BD63-D75784F9E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8D206-CEED-4E4C-88AB-83BE01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C3683-34E4-4696-A4F0-E13EC85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5D75B-65CC-4FF8-AF4B-D0248120D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1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53473-5C74-47DD-BB3A-C0331A19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A47-974E-40BA-818D-94E00BF59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29963-70E6-424D-BFF3-7AF57E1F4B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C6EE-CA8B-4DE3-83BE-5C755E0F92FF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E6BC-D404-4281-AE8C-F5B0845383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071C-F454-49A8-AD03-C934581D5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6037A-8712-42E1-A4A2-11AB8AC9F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3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766D5-9C13-43FA-B2C8-4C219B2CF2F3}"/>
              </a:ext>
            </a:extLst>
          </p:cNvPr>
          <p:cNvSpPr txBox="1"/>
          <p:nvPr/>
        </p:nvSpPr>
        <p:spPr>
          <a:xfrm>
            <a:off x="9252857" y="6457332"/>
            <a:ext cx="3540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venir LT Pro 65 Medium" panose="020B0603020203020204" pitchFamily="34" charset="0"/>
              </a:rPr>
              <a:t>Presented by Yatin Lokhande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9E00953-C2C2-4FC6-B302-A1F5D53DD0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1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1" y="414570"/>
            <a:ext cx="9897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a report which contains the top 5 customers who received an average high pre invoice discount_pct for the fiscal year 202I and in the Indian market. The final output contains these fields</a:t>
            </a:r>
          </a:p>
          <a:p>
            <a:r>
              <a:rPr lang="en-GB" b="1" dirty="0">
                <a:solidFill>
                  <a:schemeClr val="accent5"/>
                </a:solidFill>
              </a:rPr>
              <a:t>customer_code customer average_discount_percentage.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E14BB-17DA-4114-A005-1B48F27E6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721365"/>
            <a:ext cx="8049748" cy="26768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BBD9927-A530-4CC7-B397-8CA820B66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890" y="4398264"/>
            <a:ext cx="347711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60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20800" y="540000"/>
            <a:ext cx="105954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complete report of the Gross sales amount for the customer "Atliq Exclusive "for each month. This analysis helps to get an idea of low and high-performing months and take strategic decisions. The final</a:t>
            </a:r>
          </a:p>
          <a:p>
            <a:r>
              <a:rPr lang="en-GB" b="1" dirty="0">
                <a:solidFill>
                  <a:schemeClr val="accent5"/>
                </a:solidFill>
              </a:rPr>
              <a:t>report contains these columns: Month Year Gross sales Amount.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313745-8B76-4CEC-AF5B-19A5535AB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276" y="1874002"/>
            <a:ext cx="3600953" cy="36390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68FE27-7DBC-414E-A66B-DA2D62D88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874002"/>
            <a:ext cx="6963747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349136" y="395946"/>
            <a:ext cx="9389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quarter of 2020, got the maximum total_sold_quantity? The final output contains these fields sorted by the total_sold_quantiy, Quarter, total_sold_quantity.</a:t>
            </a:r>
          </a:p>
          <a:p>
            <a:endParaRPr lang="en-GB" b="1" dirty="0">
              <a:solidFill>
                <a:schemeClr val="accent5"/>
              </a:solidFill>
            </a:endParaRP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10094-8AED-4F97-BBD1-E41D64045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136" y="1242214"/>
            <a:ext cx="6677957" cy="41058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B6A03C-22F3-4DEC-94A8-27FA11E93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8194" y="4004850"/>
            <a:ext cx="258163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36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47315" y="380052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Which channel helped to bring more gross sales in the fiscal year 2021 and the percentage of contribution? The final output contains these fields, channel gross sales min percentage.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FEFD8-3E2F-4E75-AD37-C88FB3B7E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256118"/>
            <a:ext cx="9392961" cy="3686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662A25-3372-4B4B-8056-22F2B2A16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288" y="4942807"/>
            <a:ext cx="3162741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07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316729"/>
            <a:ext cx="9389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Top 3 products in each division that have a high total_sold_quantity in the </a:t>
            </a:r>
            <a:r>
              <a:rPr lang="en-GB" b="1" dirty="0" err="1">
                <a:solidFill>
                  <a:schemeClr val="accent5"/>
                </a:solidFill>
              </a:rPr>
              <a:t>fiscal_year</a:t>
            </a:r>
            <a:r>
              <a:rPr lang="en-GB" b="1" dirty="0">
                <a:solidFill>
                  <a:schemeClr val="accent5"/>
                </a:solidFill>
              </a:rPr>
              <a:t> 2021? The final output contains these fields, division product_code.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C41DDB-039B-4C18-8029-579FCAF96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134" y="1138955"/>
            <a:ext cx="6030167" cy="4029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C1C908-C7CC-42E1-AD53-35871EED08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287" y="3153774"/>
            <a:ext cx="5593139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509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275115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all the sales transaction data from fact_sales_monthly table for that customer(croma: 90002002) in the fiscal_year 2021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8D40C-E820-4DA9-B262-532CA704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99" y="1200227"/>
            <a:ext cx="7106057" cy="19008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0AFA3A-055B-417C-A74E-8A2F9FC538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3251434"/>
            <a:ext cx="6138168" cy="29004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EBB39E-92E6-40B5-8621-3C4D65D15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015" y="3225800"/>
            <a:ext cx="5300900" cy="3220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0D99E3-1425-4FA8-9DF9-E85E825EBA1D}"/>
              </a:ext>
            </a:extLst>
          </p:cNvPr>
          <p:cNvSpPr txBox="1"/>
          <p:nvPr/>
        </p:nvSpPr>
        <p:spPr>
          <a:xfrm>
            <a:off x="6715557" y="2737476"/>
            <a:ext cx="364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Create function for fiscal_year</a:t>
            </a:r>
          </a:p>
        </p:txBody>
      </p:sp>
    </p:spTree>
    <p:extLst>
      <p:ext uri="{BB962C8B-B14F-4D97-AF65-F5344CB8AC3E}">
        <p14:creationId xmlns:p14="http://schemas.microsoft.com/office/powerpoint/2010/main" val="1327877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976196" y="647009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  <a:p>
            <a:endParaRPr lang="en-GB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834D9C-E4DF-47A3-8A42-C2E4D8B8D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196" y="1518971"/>
            <a:ext cx="7006661" cy="3820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85494-7756-409C-8553-3C9DA599C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5616052"/>
            <a:ext cx="791638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62BE8B-31BE-4C47-A9FC-42E6386A9D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2576" y="1518971"/>
            <a:ext cx="242921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214782" y="661153"/>
            <a:ext cx="9389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Generate monthly gross sales report for any customer using stored procedure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F0FAE9-CEDD-4AE2-A67C-A10628A2A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573630"/>
            <a:ext cx="5039428" cy="38962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8190AC-FD26-4DE8-B64C-146C6F22A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432" y="2650105"/>
            <a:ext cx="464884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4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20CD7-C6DD-4DE9-9D10-DE089B5BEB87}"/>
              </a:ext>
            </a:extLst>
          </p:cNvPr>
          <p:cNvSpPr txBox="1"/>
          <p:nvPr/>
        </p:nvSpPr>
        <p:spPr>
          <a:xfrm>
            <a:off x="3868057" y="2875002"/>
            <a:ext cx="44558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dirty="0">
                <a:solidFill>
                  <a:srgbClr val="0070C0"/>
                </a:solidFill>
                <a:latin typeface="Avenir LT Pro 65 Medium" panose="020B06030202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8502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630017" y="1045788"/>
            <a:ext cx="9289774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0070C0"/>
                </a:solidFill>
                <a:effectLst/>
                <a:latin typeface="Söhne"/>
              </a:rPr>
              <a:t>Unveiling Insights: Leveraging Data for Strategic Decision-Making</a:t>
            </a:r>
          </a:p>
          <a:p>
            <a:pPr algn="l">
              <a:lnSpc>
                <a:spcPct val="15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</a:pPr>
            <a:r>
              <a:rPr lang="en-GB" b="1" i="0" dirty="0">
                <a:solidFill>
                  <a:srgbClr val="0070C0"/>
                </a:solidFill>
                <a:effectLst/>
                <a:latin typeface="Söhne"/>
              </a:rPr>
              <a:t>Problem Statement:</a:t>
            </a:r>
            <a:r>
              <a:rPr lang="en-GB" b="0" i="0" dirty="0">
                <a:solidFill>
                  <a:srgbClr val="0070C0"/>
                </a:solidFill>
                <a:effectLst/>
                <a:latin typeface="Söhne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GB" b="0" i="0" dirty="0">
                <a:solidFill>
                  <a:srgbClr val="0070C0"/>
                </a:solidFill>
                <a:effectLst/>
                <a:latin typeface="Söhne"/>
              </a:rPr>
              <a:t>Atliq Hardware's, a leading computer hardware producer, faced a critical challenge. They needed quick and data-informed decisions to stay competitive in the ever-evolving market. The management noticed that they were missing crucial insights for strategic moves.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7CEAD26-F594-4B07-820E-422A7D38754C}"/>
              </a:ext>
            </a:extLst>
          </p:cNvPr>
          <p:cNvSpPr txBox="1"/>
          <p:nvPr/>
        </p:nvSpPr>
        <p:spPr>
          <a:xfrm>
            <a:off x="1630016" y="3897338"/>
            <a:ext cx="928977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0070C0"/>
                </a:solidFill>
                <a:latin typeface="Söhne"/>
              </a:rPr>
              <a:t>To tackle this, they hired a data analytics team, and I took on the SQL challenge. My aim? Answer 10 ad-hoc requests, translating data into valuable insights for strategic decision-making.</a:t>
            </a:r>
            <a:endParaRPr lang="en-IN" dirty="0">
              <a:solidFill>
                <a:srgbClr val="0070C0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051409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47BAB9B-4784-4EA9-A754-5D2A8944176C}"/>
              </a:ext>
            </a:extLst>
          </p:cNvPr>
          <p:cNvSpPr txBox="1"/>
          <p:nvPr/>
        </p:nvSpPr>
        <p:spPr>
          <a:xfrm>
            <a:off x="1214782" y="1080000"/>
            <a:ext cx="9758018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GB" b="1" dirty="0">
                <a:solidFill>
                  <a:srgbClr val="0070C0"/>
                </a:solidFill>
                <a:latin typeface="Söhne"/>
              </a:rPr>
              <a:t>Key Insights: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Significant increase in unique products, with 334 in 2021 compared to 245 in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"Notebook" segment boasts the highest product count, with 129 products.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"Accessories" segment saw a notable increase in product counts, with 34 more products in 2021 compared to 2020.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"Flipkart" leads with the highest average pre-invoice discount percentage at 30.83%.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Fiscal year 2020's low sales in March and April improved in fiscal year 2021.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70C0"/>
                </a:solidFill>
                <a:latin typeface="Söhne"/>
              </a:rPr>
              <a:t>The "Retailer" channel contributes to 73.22% of gross sales, making it the key driver.</a:t>
            </a:r>
          </a:p>
          <a:p>
            <a:pPr algn="l">
              <a:lnSpc>
                <a:spcPct val="200000"/>
              </a:lnSpc>
            </a:pPr>
            <a:endParaRPr lang="en-GB" b="0" i="0" dirty="0">
              <a:solidFill>
                <a:srgbClr val="0070C0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45696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214782" y="533664"/>
            <a:ext cx="6019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Database Overview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28F06-B180-40D2-A904-8652F2A6E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5245411"/>
            <a:ext cx="6725589" cy="638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44CFC-C9E3-4C01-8CA6-6FD0408BA5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3581767"/>
            <a:ext cx="6658904" cy="1390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552DC7-E91A-435B-B6D3-683A5392E7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782" y="1460012"/>
            <a:ext cx="6420746" cy="19814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2960BBE-758E-47C7-BDEB-9DABD96278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93" y="4988200"/>
            <a:ext cx="1914792" cy="895475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5BED3F1-C45E-448B-B04A-BAA77905F53C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4" y="1923692"/>
            <a:ext cx="1534931" cy="52705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9810AF2E-F1B3-4B35-8400-5DCCE33FC121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1" y="2452058"/>
            <a:ext cx="1974193" cy="18251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ADFCD5FC-C1AB-43CB-9DB8-BEDB08EAA45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40373" y="3161761"/>
            <a:ext cx="2462584" cy="23232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0C5134-91E8-4CD9-8D54-C047ED9561FB}"/>
              </a:ext>
            </a:extLst>
          </p:cNvPr>
          <p:cNvSpPr txBox="1"/>
          <p:nvPr/>
        </p:nvSpPr>
        <p:spPr>
          <a:xfrm>
            <a:off x="9475305" y="1723637"/>
            <a:ext cx="1974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Tables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3F9F13-424F-471E-A1D7-7F0A5ED05B82}"/>
              </a:ext>
            </a:extLst>
          </p:cNvPr>
          <p:cNvSpPr txBox="1"/>
          <p:nvPr/>
        </p:nvSpPr>
        <p:spPr>
          <a:xfrm>
            <a:off x="9913470" y="2144676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Stored Procedures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DB3F12-DB18-4A0E-85B0-C4B8B53438E8}"/>
              </a:ext>
            </a:extLst>
          </p:cNvPr>
          <p:cNvSpPr txBox="1"/>
          <p:nvPr/>
        </p:nvSpPr>
        <p:spPr>
          <a:xfrm>
            <a:off x="10402957" y="2939158"/>
            <a:ext cx="1974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Functions 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5D2728C-8E07-4EFB-BBBD-10912F7A7E10}"/>
              </a:ext>
            </a:extLst>
          </p:cNvPr>
          <p:cNvCxnSpPr>
            <a:cxnSpLocks/>
          </p:cNvCxnSpPr>
          <p:nvPr/>
        </p:nvCxnSpPr>
        <p:spPr>
          <a:xfrm flipV="1">
            <a:off x="7635528" y="5453201"/>
            <a:ext cx="1536137" cy="741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FC11E20-DD06-4710-BA0A-BCF4A3C18CB8}"/>
              </a:ext>
            </a:extLst>
          </p:cNvPr>
          <p:cNvSpPr txBox="1"/>
          <p:nvPr/>
        </p:nvSpPr>
        <p:spPr>
          <a:xfrm>
            <a:off x="6953274" y="5963460"/>
            <a:ext cx="9870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Views</a:t>
            </a:r>
            <a:r>
              <a:rPr lang="en-IN" sz="2000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998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395C1C-5C6E-4267-8579-728DEA313AE6}"/>
              </a:ext>
            </a:extLst>
          </p:cNvPr>
          <p:cNvSpPr txBox="1"/>
          <p:nvPr/>
        </p:nvSpPr>
        <p:spPr>
          <a:xfrm>
            <a:off x="1346807" y="589486"/>
            <a:ext cx="6019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Provide the list of market in which customer </a:t>
            </a:r>
          </a:p>
          <a:p>
            <a:r>
              <a:rPr lang="en-GB" sz="2000" b="1" dirty="0">
                <a:solidFill>
                  <a:schemeClr val="accent5"/>
                </a:solidFill>
              </a:rPr>
              <a:t>“Atliq Exclusive” operates its business in APAC region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25A02-54B4-4085-AA74-7172D6F15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0A814-AE87-4AAF-B243-7F076C8D156A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C1567-611E-471D-BB18-610783ADE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293" y="2162402"/>
            <a:ext cx="6033740" cy="1907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9081C2-0C66-4A57-BD32-229A329C5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260" y="2162402"/>
            <a:ext cx="1811763" cy="37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592F0B-8A7F-49EA-8655-BD8AD79E67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1" y="1457358"/>
            <a:ext cx="7544853" cy="2984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06CA19-541B-4ED5-A5BC-3DD51FCBAE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412" y="4952676"/>
            <a:ext cx="5515745" cy="5715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1" y="545943"/>
            <a:ext cx="9389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5"/>
                </a:solidFill>
              </a:rPr>
              <a:t>What is the percentage of unique product increase in 2021vs.2020?</a:t>
            </a:r>
          </a:p>
        </p:txBody>
      </p:sp>
    </p:spTree>
    <p:extLst>
      <p:ext uri="{BB962C8B-B14F-4D97-AF65-F5344CB8AC3E}">
        <p14:creationId xmlns:p14="http://schemas.microsoft.com/office/powerpoint/2010/main" val="19099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080000" y="693758"/>
            <a:ext cx="9389456" cy="1047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Provide  a  report  with  all  the  unique  product  counts  for  each  segment</a:t>
            </a:r>
            <a:endParaRPr lang="en-IN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and  sort  them  in  descending  order  of  product  counts. </a:t>
            </a: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endParaRPr lang="en-US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5"/>
              </a:spcBef>
              <a:spcAft>
                <a:spcPts val="0"/>
              </a:spcAft>
            </a:pPr>
            <a:r>
              <a:rPr lang="en-US" b="1" dirty="0">
                <a:solidFill>
                  <a:schemeClr val="accent5"/>
                </a:solidFill>
              </a:rPr>
              <a:t>The  final  output</a:t>
            </a:r>
            <a:r>
              <a:rPr lang="en-IN" b="1" dirty="0">
                <a:solidFill>
                  <a:schemeClr val="accent5"/>
                </a:solidFill>
              </a:rPr>
              <a:t> </a:t>
            </a:r>
            <a:r>
              <a:rPr lang="en-US" b="1" dirty="0">
                <a:solidFill>
                  <a:schemeClr val="accent5"/>
                </a:solidFill>
              </a:rPr>
              <a:t>contains  2  fields, segment   product count.</a:t>
            </a:r>
            <a:endParaRPr lang="en-IN" b="1" dirty="0">
              <a:solidFill>
                <a:schemeClr val="accent5"/>
              </a:solidFill>
            </a:endParaRPr>
          </a:p>
          <a:p>
            <a:pPr marL="374015" eaLnBrk="0">
              <a:lnSpc>
                <a:spcPts val="1295"/>
              </a:lnSpc>
              <a:spcBef>
                <a:spcPts val="520"/>
              </a:spcBef>
              <a:spcAft>
                <a:spcPts val="0"/>
              </a:spcAft>
            </a:pPr>
            <a:endParaRPr lang="en-IN" sz="1800" b="1" dirty="0">
              <a:solidFill>
                <a:schemeClr val="accent1"/>
              </a:solidFill>
              <a:effectLst/>
              <a:ea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5269E-E143-4C38-AFC2-0DA91A209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070" y="2258374"/>
            <a:ext cx="2825244" cy="2341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59C2FE-5B14-4061-8C32-C13D037F6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69" y="2258374"/>
            <a:ext cx="6201640" cy="234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3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540000" y="132674"/>
            <a:ext cx="9818272" cy="1044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115" marR="130810" indent="-526415" eaLnBrk="0">
              <a:lnSpc>
                <a:spcPct val="117000"/>
              </a:lnSpc>
              <a:spcBef>
                <a:spcPts val="700"/>
              </a:spcBef>
              <a:spcAft>
                <a:spcPts val="0"/>
              </a:spcAft>
            </a:pPr>
            <a:r>
              <a:rPr lang="en-US" sz="1800" b="1" spc="-5" dirty="0">
                <a:solidFill>
                  <a:schemeClr val="accent1"/>
                </a:solidFill>
                <a:effectLst/>
                <a:ea typeface="Arial" panose="020B0604020202020204" pitchFamily="34" charset="0"/>
              </a:rPr>
              <a:t>          </a:t>
            </a:r>
            <a:r>
              <a:rPr lang="en-US" b="1" dirty="0">
                <a:solidFill>
                  <a:schemeClr val="accent5"/>
                </a:solidFill>
              </a:rPr>
              <a:t>Follow-up: Which segment  had the  most  increase  in  unique  products  in 2021 vs 2020?          The final output contains these fields, segment</a:t>
            </a:r>
            <a:r>
              <a:rPr lang="en-IN" b="1" dirty="0">
                <a:solidFill>
                  <a:schemeClr val="accent5"/>
                </a:solidFill>
              </a:rPr>
              <a:t>, </a:t>
            </a:r>
            <a:r>
              <a:rPr lang="en-US" b="1" dirty="0">
                <a:solidFill>
                  <a:schemeClr val="accent5"/>
                </a:solidFill>
              </a:rPr>
              <a:t>product   count    2020    product_count_202I      difference.</a:t>
            </a:r>
            <a:endParaRPr lang="en-IN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D6AB9-D5FD-4454-82FE-D2A77FBB4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00" y="1274255"/>
            <a:ext cx="7754432" cy="3191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56830-2469-4ECF-8FA7-12C09322B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2243" y="4465575"/>
            <a:ext cx="5744377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44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06B63-109F-48F1-85F2-496E9BF2E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80000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90F760-FB28-46C0-BEE6-D9628C66C701}"/>
              </a:ext>
            </a:extLst>
          </p:cNvPr>
          <p:cNvSpPr txBox="1"/>
          <p:nvPr/>
        </p:nvSpPr>
        <p:spPr>
          <a:xfrm>
            <a:off x="101600" y="6412040"/>
            <a:ext cx="222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venir LT Pro 65 Medium" panose="020B0603020203020204" pitchFamily="34" charset="0"/>
              </a:rPr>
              <a:t>AtliQ Hardwares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8F2B6D-05D6-41FE-BF97-BFFB0A8034A0}"/>
              </a:ext>
            </a:extLst>
          </p:cNvPr>
          <p:cNvSpPr txBox="1"/>
          <p:nvPr/>
        </p:nvSpPr>
        <p:spPr>
          <a:xfrm>
            <a:off x="1401272" y="375674"/>
            <a:ext cx="9389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</a:rPr>
              <a:t>Get the products The final output that have the highest and lowest manufacturing costs</a:t>
            </a:r>
          </a:p>
          <a:p>
            <a:r>
              <a:rPr lang="en-GB" b="1" dirty="0">
                <a:solidFill>
                  <a:schemeClr val="accent5"/>
                </a:solidFill>
              </a:rPr>
              <a:t>should contain these fields, product_code, product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6FBA8-AD9F-4FCA-9B0D-D51498085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272" y="1644390"/>
            <a:ext cx="5839640" cy="3048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F2B9CF-DFC5-40BE-966B-FFA2AD14B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678" y="4988351"/>
            <a:ext cx="509658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97423"/>
      </p:ext>
    </p:extLst>
  </p:cSld>
  <p:clrMapOvr>
    <a:masterClrMapping/>
  </p:clrMapOvr>
</p:sld>
</file>

<file path=ppt/theme/theme1.xml><?xml version="1.0" encoding="utf-8"?>
<a:theme xmlns:a="http://schemas.openxmlformats.org/drawingml/2006/main" name="11111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11111" id="{7E65B1E8-BFFE-4A81-A9BF-CD895C7ECE66}" vid="{5FDA63A6-45D5-4DB4-9E59-A8D93E609B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111111</Template>
  <TotalTime>285</TotalTime>
  <Words>622</Words>
  <Application>Microsoft Office PowerPoint</Application>
  <PresentationFormat>Widescreen</PresentationFormat>
  <Paragraphs>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 LT Pro 65 Medium</vt:lpstr>
      <vt:lpstr>Calibri</vt:lpstr>
      <vt:lpstr>Calibri Light</vt:lpstr>
      <vt:lpstr>Söhne</vt:lpstr>
      <vt:lpstr>111111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Yatin</dc:creator>
  <cp:lastModifiedBy>MiM-Essay</cp:lastModifiedBy>
  <cp:revision>52</cp:revision>
  <dcterms:created xsi:type="dcterms:W3CDTF">2024-04-27T19:30:57Z</dcterms:created>
  <dcterms:modified xsi:type="dcterms:W3CDTF">2025-07-14T18:53:31Z</dcterms:modified>
</cp:coreProperties>
</file>