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2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43891200" cy="24688800"/>
  <p:notesSz cx="6858000" cy="9144000"/>
  <p:embeddedFontLst>
    <p:embeddedFont>
      <p:font typeface="Anek Latin" panose="020B0604020202020204" charset="0"/>
      <p:regular r:id="rId17"/>
      <p:bold r:id="rId18"/>
    </p:embeddedFont>
    <p:embeddedFont>
      <p:font typeface="Anek Latin ExtraBold" panose="020B0604020202020204" charset="0"/>
      <p:bold r:id="rId19"/>
    </p:embeddedFont>
    <p:embeddedFont>
      <p:font typeface="Helvetica Neue" panose="020B0604020202020204" charset="0"/>
      <p:regular r:id="rId20"/>
      <p:bold r:id="rId21"/>
      <p:italic r:id="rId22"/>
      <p:boldItalic r:id="rId23"/>
    </p:embeddedFont>
    <p:embeddedFont>
      <p:font typeface="Lato" panose="020F0502020204030203" pitchFamily="34" charset="0"/>
      <p:regular r:id="rId24"/>
      <p:bold r:id="rId25"/>
      <p:italic r:id="rId26"/>
      <p:boldItalic r:id="rId27"/>
    </p:embeddedFont>
    <p:embeddedFont>
      <p:font typeface="Lato Black" panose="020F0502020204030203" pitchFamily="34" charset="0"/>
      <p:bold r:id="rId28"/>
      <p:boldItalic r:id="rId29"/>
    </p:embeddedFont>
    <p:embeddedFont>
      <p:font typeface="Play" panose="020B0604020202020204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733">
          <p15:clr>
            <a:srgbClr val="000000"/>
          </p15:clr>
        </p15:guide>
        <p15:guide id="2" pos="1577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hfDuTbk2ehHSRHbj0UuIj39cWG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57BE3FB-A700-4853-80D1-63424BA91F93}">
  <a:tblStyle styleId="{A57BE3FB-A700-4853-80D1-63424BA91F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" d="100"/>
          <a:sy n="16" d="100"/>
        </p:scale>
        <p:origin x="972" y="72"/>
      </p:cViewPr>
      <p:guideLst>
        <p:guide orient="horz" pos="1733"/>
        <p:guide pos="157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d57b0a7e0e_0_3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" name="Google Shape;91;g1d57b0a7e0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c5d3d2a8f_1_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g22c5d3d2a8f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03258f0647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g203258f06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" name="Google Shape;115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d57b0a7e0e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" name="Google Shape;30;g1d57b0a7e0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fc4b4c9ede_1_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" name="Google Shape;38;g1fc4b4c9ede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219f99326b7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" name="Google Shape;45;g219f99326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19f99326b7_0_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" name="Google Shape;53;g219f99326b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03258f0647_0_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" name="Google Shape;60;g203258f064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d57b0a7e0e_0_6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" name="Google Shape;68;g1d57b0a7e0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d57b0a7e0e_0_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6" name="Google Shape;76;g1d57b0a7e0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c5d3d2a8f_1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3" name="Google Shape;83;g22c5d3d2a8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63"/>
          <p:cNvSpPr/>
          <p:nvPr/>
        </p:nvSpPr>
        <p:spPr>
          <a:xfrm>
            <a:off x="-281700" y="0"/>
            <a:ext cx="44454600" cy="24873900"/>
          </a:xfrm>
          <a:prstGeom prst="rect">
            <a:avLst/>
          </a:prstGeom>
          <a:solidFill>
            <a:srgbClr val="F2BB0C"/>
          </a:solidFill>
          <a:ln w="9525" cap="flat" cmpd="sng">
            <a:solidFill>
              <a:srgbClr val="F2BB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8;p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976475" y="22760550"/>
            <a:ext cx="4053350" cy="10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Title and Content_1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7078268666_1_5"/>
          <p:cNvSpPr/>
          <p:nvPr/>
        </p:nvSpPr>
        <p:spPr>
          <a:xfrm>
            <a:off x="-281700" y="-92550"/>
            <a:ext cx="44454600" cy="25040400"/>
          </a:xfrm>
          <a:prstGeom prst="rect">
            <a:avLst/>
          </a:prstGeom>
          <a:solidFill>
            <a:srgbClr val="F4410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1;g17078268666_1_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976475" y="22760550"/>
            <a:ext cx="4053350" cy="10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2">
  <p:cSld name="Title and Content_2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g17078268666_1_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976475" y="22760550"/>
            <a:ext cx="4053350" cy="10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5"/>
          <p:cNvSpPr>
            <a:spLocks noGrp="1"/>
          </p:cNvSpPr>
          <p:nvPr>
            <p:ph type="pic" idx="2"/>
          </p:nvPr>
        </p:nvSpPr>
        <p:spPr>
          <a:xfrm>
            <a:off x="2503170" y="2751773"/>
            <a:ext cx="38756400" cy="16073400"/>
          </a:xfrm>
          <a:prstGeom prst="rect">
            <a:avLst/>
          </a:prstGeom>
          <a:noFill/>
          <a:ln>
            <a:noFill/>
          </a:ln>
        </p:spPr>
      </p:sp>
      <p:sp>
        <p:nvSpPr>
          <p:cNvPr id="21" name="Google Shape;21;p65"/>
          <p:cNvSpPr txBox="1">
            <a:spLocks noGrp="1"/>
          </p:cNvSpPr>
          <p:nvPr>
            <p:ph type="sldNum" idx="12"/>
          </p:nvPr>
        </p:nvSpPr>
        <p:spPr>
          <a:xfrm>
            <a:off x="1077277" y="23102887"/>
            <a:ext cx="7143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"/>
              <a:buNone/>
              <a:defRPr sz="3600" b="0" i="0" u="none" strike="noStrike" cap="none">
                <a:solidFill>
                  <a:schemeClr val="dk2"/>
                </a:solidFill>
                <a:latin typeface="Play"/>
                <a:ea typeface="Play"/>
                <a:cs typeface="Play"/>
                <a:sym typeface="Play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"/>
              <a:buNone/>
              <a:defRPr sz="3600" b="0" i="0" u="none" strike="noStrike" cap="none">
                <a:solidFill>
                  <a:schemeClr val="dk2"/>
                </a:solidFill>
                <a:latin typeface="Play"/>
                <a:ea typeface="Play"/>
                <a:cs typeface="Play"/>
                <a:sym typeface="Play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"/>
              <a:buNone/>
              <a:defRPr sz="3600" b="0" i="0" u="none" strike="noStrike" cap="none">
                <a:solidFill>
                  <a:schemeClr val="dk2"/>
                </a:solidFill>
                <a:latin typeface="Play"/>
                <a:ea typeface="Play"/>
                <a:cs typeface="Play"/>
                <a:sym typeface="Play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"/>
              <a:buNone/>
              <a:defRPr sz="3600" b="0" i="0" u="none" strike="noStrike" cap="none">
                <a:solidFill>
                  <a:schemeClr val="dk2"/>
                </a:solidFill>
                <a:latin typeface="Play"/>
                <a:ea typeface="Play"/>
                <a:cs typeface="Play"/>
                <a:sym typeface="Play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"/>
              <a:buNone/>
              <a:defRPr sz="3600" b="0" i="0" u="none" strike="noStrike" cap="none">
                <a:solidFill>
                  <a:schemeClr val="dk2"/>
                </a:solidFill>
                <a:latin typeface="Play"/>
                <a:ea typeface="Play"/>
                <a:cs typeface="Play"/>
                <a:sym typeface="Play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"/>
              <a:buNone/>
              <a:defRPr sz="3600" b="0" i="0" u="none" strike="noStrike" cap="none">
                <a:solidFill>
                  <a:schemeClr val="dk2"/>
                </a:solidFill>
                <a:latin typeface="Play"/>
                <a:ea typeface="Play"/>
                <a:cs typeface="Play"/>
                <a:sym typeface="Play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"/>
              <a:buNone/>
              <a:defRPr sz="3600" b="0" i="0" u="none" strike="noStrike" cap="none">
                <a:solidFill>
                  <a:schemeClr val="dk2"/>
                </a:solidFill>
                <a:latin typeface="Play"/>
                <a:ea typeface="Play"/>
                <a:cs typeface="Play"/>
                <a:sym typeface="Play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"/>
              <a:buNone/>
              <a:defRPr sz="3600" b="0" i="0" u="none" strike="noStrike" cap="none">
                <a:solidFill>
                  <a:schemeClr val="dk2"/>
                </a:solidFill>
                <a:latin typeface="Play"/>
                <a:ea typeface="Play"/>
                <a:cs typeface="Play"/>
                <a:sym typeface="Play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"/>
              <a:buNone/>
              <a:defRPr sz="3600" b="0" i="0" u="none" strike="noStrike" cap="none">
                <a:solidFill>
                  <a:schemeClr val="dk2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6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733412" y="22439947"/>
            <a:ext cx="3957638" cy="105156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64"/>
          <p:cNvSpPr txBox="1">
            <a:spLocks noGrp="1"/>
          </p:cNvSpPr>
          <p:nvPr>
            <p:ph type="title"/>
          </p:nvPr>
        </p:nvSpPr>
        <p:spPr>
          <a:xfrm>
            <a:off x="2171700" y="1943100"/>
            <a:ext cx="18859500" cy="25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sz="54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sz="54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sz="54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sz="54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sz="54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sz="54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sz="54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sz="54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 sz="54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7" name="Google Shape;17;p64"/>
          <p:cNvSpPr txBox="1">
            <a:spLocks noGrp="1"/>
          </p:cNvSpPr>
          <p:nvPr>
            <p:ph type="body" idx="1"/>
          </p:nvPr>
        </p:nvSpPr>
        <p:spPr>
          <a:xfrm>
            <a:off x="2171700" y="7646670"/>
            <a:ext cx="18859500" cy="148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t" anchorCtr="0">
            <a:noAutofit/>
          </a:bodyPr>
          <a:lstStyle>
            <a:lvl1pPr marL="457200" marR="0" lvl="0" indent="-163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100"/>
              <a:buFont typeface="Helvetica Neue"/>
              <a:buChar char="•"/>
              <a:defRPr sz="1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163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100"/>
              <a:buFont typeface="Helvetica Neue"/>
              <a:buChar char="•"/>
              <a:defRPr sz="1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163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100"/>
              <a:buFont typeface="Helvetica Neue"/>
              <a:buChar char="•"/>
              <a:defRPr sz="1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163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100"/>
              <a:buFont typeface="Helvetica Neue"/>
              <a:buChar char="•"/>
              <a:defRPr sz="1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163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100"/>
              <a:buFont typeface="Helvetica Neue"/>
              <a:buChar char="•"/>
              <a:defRPr sz="1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4318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4318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4318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4318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8" name="Google Shape;18;p64"/>
          <p:cNvSpPr txBox="1">
            <a:spLocks noGrp="1"/>
          </p:cNvSpPr>
          <p:nvPr>
            <p:ph type="sldNum" idx="12"/>
          </p:nvPr>
        </p:nvSpPr>
        <p:spPr>
          <a:xfrm>
            <a:off x="1077277" y="23102887"/>
            <a:ext cx="7143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"/>
              <a:buNone/>
              <a:defRPr sz="3600" b="0" i="0" u="none" strike="noStrike" cap="none">
                <a:solidFill>
                  <a:schemeClr val="dk2"/>
                </a:solidFill>
                <a:latin typeface="Play"/>
                <a:ea typeface="Play"/>
                <a:cs typeface="Play"/>
                <a:sym typeface="Play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"/>
              <a:buNone/>
              <a:defRPr sz="3600" b="0" i="0" u="none" strike="noStrike" cap="none">
                <a:solidFill>
                  <a:schemeClr val="dk2"/>
                </a:solidFill>
                <a:latin typeface="Play"/>
                <a:ea typeface="Play"/>
                <a:cs typeface="Play"/>
                <a:sym typeface="Play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"/>
              <a:buNone/>
              <a:defRPr sz="3600" b="0" i="0" u="none" strike="noStrike" cap="none">
                <a:solidFill>
                  <a:schemeClr val="dk2"/>
                </a:solidFill>
                <a:latin typeface="Play"/>
                <a:ea typeface="Play"/>
                <a:cs typeface="Play"/>
                <a:sym typeface="Play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"/>
              <a:buNone/>
              <a:defRPr sz="3600" b="0" i="0" u="none" strike="noStrike" cap="none">
                <a:solidFill>
                  <a:schemeClr val="dk2"/>
                </a:solidFill>
                <a:latin typeface="Play"/>
                <a:ea typeface="Play"/>
                <a:cs typeface="Play"/>
                <a:sym typeface="Play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"/>
              <a:buNone/>
              <a:defRPr sz="3600" b="0" i="0" u="none" strike="noStrike" cap="none">
                <a:solidFill>
                  <a:schemeClr val="dk2"/>
                </a:solidFill>
                <a:latin typeface="Play"/>
                <a:ea typeface="Play"/>
                <a:cs typeface="Play"/>
                <a:sym typeface="Play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"/>
              <a:buNone/>
              <a:defRPr sz="3600" b="0" i="0" u="none" strike="noStrike" cap="none">
                <a:solidFill>
                  <a:schemeClr val="dk2"/>
                </a:solidFill>
                <a:latin typeface="Play"/>
                <a:ea typeface="Play"/>
                <a:cs typeface="Play"/>
                <a:sym typeface="Play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"/>
              <a:buNone/>
              <a:defRPr sz="3600" b="0" i="0" u="none" strike="noStrike" cap="none">
                <a:solidFill>
                  <a:schemeClr val="dk2"/>
                </a:solidFill>
                <a:latin typeface="Play"/>
                <a:ea typeface="Play"/>
                <a:cs typeface="Play"/>
                <a:sym typeface="Play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"/>
              <a:buNone/>
              <a:defRPr sz="3600" b="0" i="0" u="none" strike="noStrike" cap="none">
                <a:solidFill>
                  <a:schemeClr val="dk2"/>
                </a:solidFill>
                <a:latin typeface="Play"/>
                <a:ea typeface="Play"/>
                <a:cs typeface="Play"/>
                <a:sym typeface="Play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"/>
              <a:buNone/>
              <a:defRPr sz="3600" b="0" i="0" u="none" strike="noStrike" cap="none">
                <a:solidFill>
                  <a:schemeClr val="dk2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9388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"/>
          <p:cNvSpPr txBox="1"/>
          <p:nvPr/>
        </p:nvSpPr>
        <p:spPr>
          <a:xfrm>
            <a:off x="1931398" y="2039600"/>
            <a:ext cx="40028400" cy="101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0"/>
              <a:buFont typeface="Play"/>
              <a:buNone/>
            </a:pPr>
            <a:r>
              <a:rPr lang="en-US" sz="36000" b="0" i="0" u="none" strike="noStrike" cap="none">
                <a:solidFill>
                  <a:schemeClr val="dk2"/>
                </a:solidFill>
                <a:latin typeface="Anek Latin ExtraBold"/>
                <a:ea typeface="Anek Latin ExtraBold"/>
                <a:cs typeface="Anek Latin ExtraBold"/>
                <a:sym typeface="Anek Latin ExtraBold"/>
              </a:rPr>
              <a:t>Case Study: </a:t>
            </a:r>
            <a:endParaRPr sz="36000" b="0" i="0" u="none" strike="noStrike" cap="none">
              <a:solidFill>
                <a:schemeClr val="dk2"/>
              </a:solidFill>
              <a:latin typeface="Anek Latin ExtraBold"/>
              <a:ea typeface="Anek Latin ExtraBold"/>
              <a:cs typeface="Anek Latin ExtraBold"/>
              <a:sym typeface="Anek Latin ExtraBold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0"/>
              <a:buFont typeface="Play"/>
              <a:buNone/>
            </a:pPr>
            <a:r>
              <a:rPr lang="en-US" sz="36000" b="0" i="0" u="none" strike="noStrike" cap="none">
                <a:solidFill>
                  <a:srgbClr val="F4410B"/>
                </a:solidFill>
                <a:latin typeface="Anek Latin ExtraBold"/>
                <a:ea typeface="Anek Latin ExtraBold"/>
                <a:cs typeface="Anek Latin ExtraBold"/>
                <a:sym typeface="Anek Latin ExtraBold"/>
              </a:rPr>
              <a:t>Bajaj Motors</a:t>
            </a:r>
            <a:endParaRPr sz="36000" b="0" i="0" u="none" strike="noStrike" cap="none">
              <a:solidFill>
                <a:srgbClr val="F4410B"/>
              </a:solidFill>
              <a:latin typeface="Anek Latin ExtraBold"/>
              <a:ea typeface="Anek Latin ExtraBold"/>
              <a:cs typeface="Anek Latin ExtraBold"/>
              <a:sym typeface="Anek Latin Extra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d57b0a7e0e_0_35"/>
          <p:cNvSpPr txBox="1"/>
          <p:nvPr/>
        </p:nvSpPr>
        <p:spPr>
          <a:xfrm>
            <a:off x="2374570" y="2234575"/>
            <a:ext cx="41028600" cy="76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410B"/>
              </a:buClr>
              <a:buSzPts val="27000"/>
              <a:buFont typeface="Play"/>
              <a:buNone/>
            </a:pPr>
            <a:r>
              <a:rPr lang="en-US" sz="27000" b="0" i="0" u="none" strike="noStrike" cap="none">
                <a:solidFill>
                  <a:srgbClr val="F4410B"/>
                </a:solidFill>
                <a:latin typeface="Anek Latin ExtraBold"/>
                <a:ea typeface="Anek Latin ExtraBold"/>
                <a:cs typeface="Anek Latin ExtraBold"/>
                <a:sym typeface="Anek Latin ExtraBold"/>
              </a:rPr>
              <a:t>Products (Scooters and Motorcycles)</a:t>
            </a:r>
            <a:endParaRPr sz="2500" b="0" i="0" u="none" strike="noStrike" cap="none">
              <a:solidFill>
                <a:srgbClr val="000000"/>
              </a:solidFill>
              <a:latin typeface="Anek Latin ExtraBold"/>
              <a:ea typeface="Anek Latin ExtraBold"/>
              <a:cs typeface="Anek Latin ExtraBold"/>
              <a:sym typeface="Anek Latin ExtraBold"/>
            </a:endParaRPr>
          </a:p>
        </p:txBody>
      </p:sp>
      <p:sp>
        <p:nvSpPr>
          <p:cNvPr id="94" name="Google Shape;94;g1d57b0a7e0e_0_35"/>
          <p:cNvSpPr txBox="1"/>
          <p:nvPr/>
        </p:nvSpPr>
        <p:spPr>
          <a:xfrm>
            <a:off x="2685975" y="10521475"/>
            <a:ext cx="32250300" cy="25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0" b="1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rPr>
              <a:t>Motorcycles</a:t>
            </a:r>
            <a:endParaRPr sz="8500" b="1">
              <a:solidFill>
                <a:schemeClr val="dk1"/>
              </a:solidFill>
              <a:latin typeface="Anek Latin"/>
              <a:ea typeface="Anek Latin"/>
              <a:cs typeface="Anek Latin"/>
              <a:sym typeface="Anek Latin"/>
            </a:endParaRPr>
          </a:p>
          <a:p>
            <a:pPr marL="457200" lvl="0" indent="-768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nek Latin"/>
              <a:buChar char="●"/>
            </a:pPr>
            <a:r>
              <a:rPr lang="en-US" sz="8500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rPr>
              <a:t>Avenger Cruise</a:t>
            </a:r>
            <a:endParaRPr sz="8500">
              <a:solidFill>
                <a:schemeClr val="dk1"/>
              </a:solidFill>
              <a:latin typeface="Anek Latin"/>
              <a:ea typeface="Anek Latin"/>
              <a:cs typeface="Anek Latin"/>
              <a:sym typeface="Anek Latin"/>
            </a:endParaRPr>
          </a:p>
          <a:p>
            <a:pPr marL="457200" lvl="0" indent="-768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nek Latin"/>
              <a:buChar char="●"/>
            </a:pPr>
            <a:r>
              <a:rPr lang="en-US" sz="8500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rPr>
              <a:t>CT 100</a:t>
            </a:r>
            <a:endParaRPr sz="8500">
              <a:solidFill>
                <a:schemeClr val="dk1"/>
              </a:solidFill>
              <a:latin typeface="Anek Latin"/>
              <a:ea typeface="Anek Latin"/>
              <a:cs typeface="Anek Latin"/>
              <a:sym typeface="Anek Latin"/>
            </a:endParaRPr>
          </a:p>
          <a:p>
            <a:pPr marL="457200" lvl="0" indent="-768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nek Latin"/>
              <a:buChar char="●"/>
            </a:pPr>
            <a:r>
              <a:rPr lang="en-US" sz="8500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rPr>
              <a:t>Pulsar</a:t>
            </a:r>
            <a:endParaRPr sz="8500">
              <a:solidFill>
                <a:schemeClr val="dk1"/>
              </a:solidFill>
              <a:latin typeface="Anek Latin"/>
              <a:ea typeface="Anek Latin"/>
              <a:cs typeface="Anek Latin"/>
              <a:sym typeface="Anek Latin"/>
            </a:endParaRPr>
          </a:p>
          <a:p>
            <a:pPr marL="457200" lvl="0" indent="-768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nek Latin"/>
              <a:buChar char="●"/>
            </a:pPr>
            <a:r>
              <a:rPr lang="en-US" sz="8500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rPr>
              <a:t>Platina</a:t>
            </a:r>
            <a:endParaRPr sz="8500">
              <a:solidFill>
                <a:schemeClr val="dk1"/>
              </a:solidFill>
              <a:latin typeface="Anek Latin"/>
              <a:ea typeface="Anek Latin"/>
              <a:cs typeface="Anek Latin"/>
              <a:sym typeface="Anek Latin"/>
            </a:endParaRPr>
          </a:p>
          <a:p>
            <a:pPr marL="457200" lvl="0" indent="-768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nek Latin"/>
              <a:buChar char="●"/>
            </a:pPr>
            <a:r>
              <a:rPr lang="en-US" sz="8500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rPr>
              <a:t>Discover</a:t>
            </a:r>
            <a:endParaRPr sz="8500">
              <a:solidFill>
                <a:schemeClr val="dk1"/>
              </a:solidFill>
              <a:latin typeface="Anek Latin"/>
              <a:ea typeface="Anek Latin"/>
              <a:cs typeface="Anek Latin"/>
              <a:sym typeface="Anek Lat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0" b="1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rPr>
              <a:t>Scooters</a:t>
            </a:r>
            <a:endParaRPr sz="8500" b="1">
              <a:solidFill>
                <a:schemeClr val="dk1"/>
              </a:solidFill>
              <a:latin typeface="Anek Latin"/>
              <a:ea typeface="Anek Latin"/>
              <a:cs typeface="Anek Latin"/>
              <a:sym typeface="Anek Latin"/>
            </a:endParaRPr>
          </a:p>
          <a:p>
            <a:pPr marL="457200" lvl="0" indent="-768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nek Latin"/>
              <a:buChar char="●"/>
            </a:pPr>
            <a:r>
              <a:rPr lang="en-US" sz="8500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rPr>
              <a:t>Bajaj Chetak</a:t>
            </a:r>
            <a:endParaRPr sz="8500">
              <a:solidFill>
                <a:schemeClr val="dk1"/>
              </a:solidFill>
              <a:latin typeface="Anek Latin"/>
              <a:ea typeface="Anek Latin"/>
              <a:cs typeface="Anek Latin"/>
              <a:sym typeface="Anek Latin"/>
            </a:endParaRPr>
          </a:p>
          <a:p>
            <a:pPr marL="457200" lvl="0" indent="-768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nek Latin"/>
              <a:buChar char="●"/>
            </a:pPr>
            <a:r>
              <a:rPr lang="en-US" sz="8500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rPr>
              <a:t>Bravo</a:t>
            </a:r>
            <a:endParaRPr sz="8500">
              <a:solidFill>
                <a:schemeClr val="dk1"/>
              </a:solidFill>
              <a:latin typeface="Anek Latin"/>
              <a:ea typeface="Anek Latin"/>
              <a:cs typeface="Anek Latin"/>
              <a:sym typeface="Anek Latin"/>
            </a:endParaRPr>
          </a:p>
          <a:p>
            <a:pPr marL="457200" lvl="0" indent="-768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nek Latin"/>
              <a:buChar char="●"/>
            </a:pPr>
            <a:r>
              <a:rPr lang="en-US" sz="8500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rPr>
              <a:t>Legend</a:t>
            </a:r>
            <a:endParaRPr sz="8500">
              <a:solidFill>
                <a:schemeClr val="dk1"/>
              </a:solidFill>
              <a:latin typeface="Anek Latin"/>
              <a:ea typeface="Anek Latin"/>
              <a:cs typeface="Anek Latin"/>
              <a:sym typeface="Anek Latin"/>
            </a:endParaRPr>
          </a:p>
          <a:p>
            <a:pPr marL="457200" lvl="0" indent="-768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nek Latin"/>
              <a:buChar char="●"/>
            </a:pPr>
            <a:r>
              <a:rPr lang="en-US" sz="8500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rPr>
              <a:t>Sunny</a:t>
            </a:r>
            <a:endParaRPr sz="8500">
              <a:solidFill>
                <a:schemeClr val="dk1"/>
              </a:solidFill>
              <a:latin typeface="Anek Latin"/>
              <a:ea typeface="Anek Latin"/>
              <a:cs typeface="Anek Latin"/>
              <a:sym typeface="Anek Latin"/>
            </a:endParaRPr>
          </a:p>
          <a:p>
            <a:pPr marL="457200" lvl="0" indent="-768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nek Latin"/>
              <a:buChar char="●"/>
            </a:pPr>
            <a:r>
              <a:rPr lang="en-US" sz="8500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rPr>
              <a:t>Spirit</a:t>
            </a:r>
            <a:endParaRPr sz="8500">
              <a:solidFill>
                <a:schemeClr val="dk1"/>
              </a:solidFill>
              <a:latin typeface="Anek Latin"/>
              <a:ea typeface="Anek Latin"/>
              <a:cs typeface="Anek Latin"/>
              <a:sym typeface="Anek Lat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0" b="1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rPr>
              <a:t>Partnerships</a:t>
            </a:r>
            <a:endParaRPr sz="8500" b="1">
              <a:solidFill>
                <a:schemeClr val="dk1"/>
              </a:solidFill>
              <a:latin typeface="Anek Latin"/>
              <a:ea typeface="Anek Latin"/>
              <a:cs typeface="Anek Latin"/>
              <a:sym typeface="Anek Latin"/>
            </a:endParaRPr>
          </a:p>
          <a:p>
            <a:pPr marL="457200" lvl="0" indent="-768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nek Latin"/>
              <a:buChar char="●"/>
            </a:pPr>
            <a:r>
              <a:rPr lang="en-US" sz="8500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rPr>
              <a:t>KTM AG</a:t>
            </a:r>
            <a:endParaRPr sz="8500">
              <a:solidFill>
                <a:schemeClr val="dk1"/>
              </a:solidFill>
              <a:latin typeface="Anek Latin"/>
              <a:ea typeface="Anek Latin"/>
              <a:cs typeface="Anek Latin"/>
              <a:sym typeface="Anek Latin"/>
            </a:endParaRPr>
          </a:p>
          <a:p>
            <a:pPr marL="457200" lvl="0" indent="-768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nek Latin"/>
              <a:buChar char="●"/>
            </a:pPr>
            <a:r>
              <a:rPr lang="en-US" sz="8500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rPr>
              <a:t>Husqvarna</a:t>
            </a:r>
            <a:endParaRPr sz="8500">
              <a:solidFill>
                <a:schemeClr val="dk1"/>
              </a:solidFill>
              <a:latin typeface="Anek Latin"/>
              <a:ea typeface="Anek Latin"/>
              <a:cs typeface="Anek Latin"/>
              <a:sym typeface="Anek Latin"/>
            </a:endParaRPr>
          </a:p>
          <a:p>
            <a:pPr marL="457200" lvl="0" indent="-768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nek Latin"/>
              <a:buChar char="●"/>
            </a:pPr>
            <a:r>
              <a:rPr lang="en-US" sz="8500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rPr>
              <a:t>Triumph</a:t>
            </a:r>
            <a:endParaRPr sz="8500">
              <a:solidFill>
                <a:schemeClr val="dk1"/>
              </a:solidFill>
              <a:latin typeface="Anek Latin"/>
              <a:ea typeface="Anek Latin"/>
              <a:cs typeface="Anek Latin"/>
              <a:sym typeface="Anek Latin"/>
            </a:endParaRPr>
          </a:p>
          <a:p>
            <a:pPr marL="457200" lvl="0" indent="-768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nek Latin"/>
              <a:buChar char="●"/>
            </a:pPr>
            <a:r>
              <a:rPr lang="en-US" sz="8500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rPr>
              <a:t>Yulu bikes</a:t>
            </a:r>
            <a:endParaRPr sz="8500">
              <a:solidFill>
                <a:schemeClr val="dk1"/>
              </a:solidFill>
              <a:latin typeface="Anek Latin"/>
              <a:ea typeface="Anek Latin"/>
              <a:cs typeface="Anek Latin"/>
              <a:sym typeface="Anek Latin"/>
            </a:endParaRPr>
          </a:p>
        </p:txBody>
      </p:sp>
      <p:sp>
        <p:nvSpPr>
          <p:cNvPr id="95" name="Google Shape;95;g1d57b0a7e0e_0_35"/>
          <p:cNvSpPr txBox="1"/>
          <p:nvPr/>
        </p:nvSpPr>
        <p:spPr>
          <a:xfrm>
            <a:off x="1077277" y="23102887"/>
            <a:ext cx="7143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"/>
              <a:buNone/>
            </a:pPr>
            <a:fld id="{00000000-1234-1234-1234-123412341234}" type="slidenum">
              <a:rPr lang="en-US" sz="3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10</a:t>
            </a:fld>
            <a:endParaRPr sz="25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g1d57b0a7e0e_0_35"/>
          <p:cNvSpPr txBox="1"/>
          <p:nvPr/>
        </p:nvSpPr>
        <p:spPr>
          <a:xfrm>
            <a:off x="2685975" y="17561575"/>
            <a:ext cx="29679900" cy="15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00"/>
              <a:buFont typeface="Arial"/>
              <a:buNone/>
            </a:pPr>
            <a:endParaRPr sz="8700" b="0" i="0" u="none" strike="noStrike" cap="none">
              <a:solidFill>
                <a:srgbClr val="F4410B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9388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c5d3d2a8f_1_7"/>
          <p:cNvSpPr/>
          <p:nvPr/>
        </p:nvSpPr>
        <p:spPr>
          <a:xfrm>
            <a:off x="-232800" y="19614100"/>
            <a:ext cx="43891200" cy="4792800"/>
          </a:xfrm>
          <a:prstGeom prst="rect">
            <a:avLst/>
          </a:prstGeom>
          <a:solidFill>
            <a:srgbClr val="F4410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22c5d3d2a8f_1_7"/>
          <p:cNvSpPr txBox="1"/>
          <p:nvPr/>
        </p:nvSpPr>
        <p:spPr>
          <a:xfrm>
            <a:off x="0" y="23102887"/>
            <a:ext cx="7143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"/>
              <a:buNone/>
            </a:pPr>
            <a:endParaRPr sz="2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22c5d3d2a8f_1_7"/>
          <p:cNvSpPr txBox="1"/>
          <p:nvPr/>
        </p:nvSpPr>
        <p:spPr>
          <a:xfrm>
            <a:off x="2114550" y="2105975"/>
            <a:ext cx="30685200" cy="101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0"/>
              <a:buFont typeface="Play"/>
              <a:buNone/>
            </a:pPr>
            <a:r>
              <a:rPr lang="en-US" sz="36000" b="0" i="0" u="none" strike="noStrike" cap="none">
                <a:solidFill>
                  <a:schemeClr val="lt1"/>
                </a:solidFill>
                <a:latin typeface="Anek Latin ExtraBold"/>
                <a:ea typeface="Anek Latin ExtraBold"/>
                <a:cs typeface="Anek Latin ExtraBold"/>
                <a:sym typeface="Anek Latin ExtraBold"/>
              </a:rPr>
              <a:t>Market Metrics</a:t>
            </a:r>
            <a:endParaRPr sz="36000" b="0" i="0" u="none" strike="noStrike" cap="none">
              <a:solidFill>
                <a:schemeClr val="lt1"/>
              </a:solidFill>
              <a:latin typeface="Anek Latin ExtraBold"/>
              <a:ea typeface="Anek Latin ExtraBold"/>
              <a:cs typeface="Anek Latin ExtraBold"/>
              <a:sym typeface="Anek Latin Extra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03258f0647_0_0"/>
          <p:cNvSpPr txBox="1"/>
          <p:nvPr/>
        </p:nvSpPr>
        <p:spPr>
          <a:xfrm>
            <a:off x="2374570" y="2234575"/>
            <a:ext cx="41028600" cy="3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410B"/>
              </a:buClr>
              <a:buSzPts val="27000"/>
              <a:buFont typeface="Play"/>
              <a:buNone/>
            </a:pPr>
            <a:r>
              <a:rPr lang="en-US" sz="27000" b="0" i="0" u="none" strike="noStrike" cap="none">
                <a:solidFill>
                  <a:srgbClr val="F4410B"/>
                </a:solidFill>
                <a:latin typeface="Anek Latin ExtraBold"/>
                <a:ea typeface="Anek Latin ExtraBold"/>
                <a:cs typeface="Anek Latin ExtraBold"/>
                <a:sym typeface="Anek Latin ExtraBold"/>
              </a:rPr>
              <a:t>Market Metrics: India</a:t>
            </a:r>
            <a:endParaRPr sz="2500" b="0" i="0" u="none" strike="noStrike" cap="none">
              <a:solidFill>
                <a:srgbClr val="000000"/>
              </a:solidFill>
              <a:latin typeface="Anek Latin ExtraBold"/>
              <a:ea typeface="Anek Latin ExtraBold"/>
              <a:cs typeface="Anek Latin ExtraBold"/>
              <a:sym typeface="Anek Latin ExtraBold"/>
            </a:endParaRPr>
          </a:p>
        </p:txBody>
      </p:sp>
      <p:sp>
        <p:nvSpPr>
          <p:cNvPr id="110" name="Google Shape;110;g203258f0647_0_0"/>
          <p:cNvSpPr txBox="1"/>
          <p:nvPr/>
        </p:nvSpPr>
        <p:spPr>
          <a:xfrm>
            <a:off x="1077277" y="23102887"/>
            <a:ext cx="7143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"/>
              <a:buNone/>
            </a:pPr>
            <a:fld id="{00000000-1234-1234-1234-123412341234}" type="slidenum">
              <a:rPr lang="en-US" sz="3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12</a:t>
            </a:fld>
            <a:endParaRPr sz="25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g203258f0647_0_0"/>
          <p:cNvSpPr txBox="1"/>
          <p:nvPr/>
        </p:nvSpPr>
        <p:spPr>
          <a:xfrm>
            <a:off x="2837454" y="6425575"/>
            <a:ext cx="32250300" cy="80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00"/>
              <a:buFont typeface="Arial"/>
              <a:buNone/>
            </a:pPr>
            <a:endParaRPr sz="87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7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00"/>
              <a:buFont typeface="Arial"/>
              <a:buNone/>
            </a:pPr>
            <a:endParaRPr sz="87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410B"/>
              </a:buClr>
              <a:buSzPts val="7200"/>
              <a:buFont typeface="Play"/>
              <a:buNone/>
            </a:pPr>
            <a:endParaRPr sz="8700" b="0" i="0" u="none" strike="noStrike" cap="none">
              <a:solidFill>
                <a:srgbClr val="F4410B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410B"/>
              </a:buClr>
              <a:buSzPts val="7200"/>
              <a:buFont typeface="Play"/>
              <a:buNone/>
            </a:pPr>
            <a:endParaRPr sz="8700" b="0" i="0" u="none" strike="noStrike" cap="none">
              <a:solidFill>
                <a:srgbClr val="F4410B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410B"/>
              </a:buClr>
              <a:buSzPts val="7200"/>
              <a:buFont typeface="Play"/>
              <a:buNone/>
            </a:pPr>
            <a:endParaRPr sz="8700" b="0" i="0" u="none" strike="noStrike" cap="none">
              <a:solidFill>
                <a:srgbClr val="F4410B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graphicFrame>
        <p:nvGraphicFramePr>
          <p:cNvPr id="112" name="Google Shape;112;g203258f0647_0_0"/>
          <p:cNvGraphicFramePr/>
          <p:nvPr/>
        </p:nvGraphicFramePr>
        <p:xfrm>
          <a:off x="952500" y="7351900"/>
          <a:ext cx="41986200" cy="14607625"/>
        </p:xfrm>
        <a:graphic>
          <a:graphicData uri="http://schemas.openxmlformats.org/drawingml/2006/table">
            <a:tbl>
              <a:tblPr>
                <a:noFill/>
                <a:tableStyleId>{A57BE3FB-A700-4853-80D1-63424BA91F93}</a:tableStyleId>
              </a:tblPr>
              <a:tblGrid>
                <a:gridCol w="2099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9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0">
                          <a:latin typeface="Anek Latin"/>
                          <a:ea typeface="Anek Latin"/>
                          <a:cs typeface="Anek Latin"/>
                          <a:sym typeface="Anek Latin"/>
                        </a:rPr>
                        <a:t>Star Product of Bajaj</a:t>
                      </a:r>
                      <a:endParaRPr sz="8500">
                        <a:latin typeface="Anek Latin"/>
                        <a:ea typeface="Anek Latin"/>
                        <a:cs typeface="Anek Latin"/>
                        <a:sym typeface="Anek Lati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0">
                          <a:latin typeface="Anek Latin"/>
                          <a:ea typeface="Anek Latin"/>
                          <a:cs typeface="Anek Latin"/>
                          <a:sym typeface="Anek Latin"/>
                        </a:rPr>
                        <a:t>Pulsar</a:t>
                      </a:r>
                      <a:endParaRPr sz="8500">
                        <a:latin typeface="Anek Latin"/>
                        <a:ea typeface="Anek Latin"/>
                        <a:cs typeface="Anek Latin"/>
                        <a:sym typeface="Anek Lati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0">
                          <a:latin typeface="Anek Latin"/>
                          <a:ea typeface="Anek Latin"/>
                          <a:cs typeface="Anek Latin"/>
                          <a:sym typeface="Anek Latin"/>
                        </a:rPr>
                        <a:t>Largest exporter of what and where</a:t>
                      </a:r>
                      <a:endParaRPr sz="8500">
                        <a:latin typeface="Anek Latin"/>
                        <a:ea typeface="Anek Latin"/>
                        <a:cs typeface="Anek Latin"/>
                        <a:sym typeface="Anek Lati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0">
                          <a:latin typeface="Anek Latin"/>
                          <a:ea typeface="Anek Latin"/>
                          <a:cs typeface="Anek Latin"/>
                          <a:sym typeface="Anek Latin"/>
                        </a:rPr>
                        <a:t>Three wheeler in India</a:t>
                      </a:r>
                      <a:endParaRPr sz="8500">
                        <a:latin typeface="Anek Latin"/>
                        <a:ea typeface="Anek Latin"/>
                        <a:cs typeface="Anek Latin"/>
                        <a:sym typeface="Anek Lati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0">
                          <a:latin typeface="Anek Latin"/>
                          <a:ea typeface="Anek Latin"/>
                          <a:cs typeface="Anek Latin"/>
                          <a:sym typeface="Anek Latin"/>
                        </a:rPr>
                        <a:t>Fall in market share from FY’11 to FY’14</a:t>
                      </a:r>
                      <a:endParaRPr sz="8500">
                        <a:latin typeface="Anek Latin"/>
                        <a:ea typeface="Anek Latin"/>
                        <a:cs typeface="Anek Latin"/>
                        <a:sym typeface="Anek Lati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0">
                          <a:latin typeface="Anek Latin"/>
                          <a:ea typeface="Anek Latin"/>
                          <a:cs typeface="Anek Latin"/>
                          <a:sym typeface="Anek Latin"/>
                        </a:rPr>
                        <a:t>Lost 4.4 percent of market share in this period</a:t>
                      </a:r>
                      <a:endParaRPr sz="8500">
                        <a:latin typeface="Anek Latin"/>
                        <a:ea typeface="Anek Latin"/>
                        <a:cs typeface="Anek Latin"/>
                        <a:sym typeface="Anek Lati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0">
                          <a:latin typeface="Anek Latin"/>
                          <a:ea typeface="Anek Latin"/>
                          <a:cs typeface="Anek Latin"/>
                          <a:sym typeface="Anek Latin"/>
                        </a:rPr>
                        <a:t>Biggest competitors in three-wheelers</a:t>
                      </a:r>
                      <a:endParaRPr sz="8500">
                        <a:latin typeface="Anek Latin"/>
                        <a:ea typeface="Anek Latin"/>
                        <a:cs typeface="Anek Latin"/>
                        <a:sym typeface="Anek Lati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0">
                          <a:latin typeface="Anek Latin"/>
                          <a:ea typeface="Anek Latin"/>
                          <a:cs typeface="Anek Latin"/>
                          <a:sym typeface="Anek Latin"/>
                        </a:rPr>
                        <a:t>Piaggio and Mahindra</a:t>
                      </a:r>
                      <a:endParaRPr sz="8500">
                        <a:latin typeface="Anek Latin"/>
                        <a:ea typeface="Anek Latin"/>
                        <a:cs typeface="Anek Latin"/>
                        <a:sym typeface="Anek Lati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0">
                          <a:latin typeface="Anek Latin"/>
                          <a:ea typeface="Anek Latin"/>
                          <a:cs typeface="Anek Latin"/>
                          <a:sym typeface="Anek Latin"/>
                        </a:rPr>
                        <a:t>First motorcycle and year of its launch</a:t>
                      </a:r>
                      <a:endParaRPr sz="8500">
                        <a:latin typeface="Anek Latin"/>
                        <a:ea typeface="Anek Latin"/>
                        <a:cs typeface="Anek Latin"/>
                        <a:sym typeface="Anek Lati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500">
                          <a:latin typeface="Anek Latin"/>
                          <a:ea typeface="Anek Latin"/>
                          <a:cs typeface="Anek Latin"/>
                          <a:sym typeface="Anek Latin"/>
                        </a:rPr>
                        <a:t>KB100 in 1986</a:t>
                      </a:r>
                      <a:endParaRPr sz="8500">
                        <a:latin typeface="Anek Latin"/>
                        <a:ea typeface="Anek Latin"/>
                        <a:cs typeface="Anek Latin"/>
                        <a:sym typeface="Anek Lati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5DD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9"/>
          <p:cNvSpPr/>
          <p:nvPr/>
        </p:nvSpPr>
        <p:spPr>
          <a:xfrm>
            <a:off x="38462975" y="22331275"/>
            <a:ext cx="5195400" cy="2274600"/>
          </a:xfrm>
          <a:prstGeom prst="rect">
            <a:avLst/>
          </a:prstGeom>
          <a:solidFill>
            <a:srgbClr val="F2BB0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9"/>
          <p:cNvSpPr txBox="1"/>
          <p:nvPr/>
        </p:nvSpPr>
        <p:spPr>
          <a:xfrm>
            <a:off x="2108835" y="2237422"/>
            <a:ext cx="32272500" cy="101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0"/>
              <a:buFont typeface="Play"/>
              <a:buNone/>
            </a:pPr>
            <a:r>
              <a:rPr lang="en-US" sz="36000" b="0" i="0" u="none" strike="noStrike" cap="none">
                <a:solidFill>
                  <a:schemeClr val="dk2"/>
                </a:solidFill>
                <a:latin typeface="Anek Latin ExtraBold"/>
                <a:ea typeface="Anek Latin ExtraBold"/>
                <a:cs typeface="Anek Latin ExtraBold"/>
                <a:sym typeface="Anek Latin ExtraBold"/>
              </a:rPr>
              <a:t>Thank</a:t>
            </a:r>
            <a:br>
              <a:rPr lang="en-US" sz="36000" b="0" i="0" u="none" strike="noStrike" cap="none">
                <a:solidFill>
                  <a:schemeClr val="dk2"/>
                </a:solidFill>
                <a:latin typeface="Anek Latin ExtraBold"/>
                <a:ea typeface="Anek Latin ExtraBold"/>
                <a:cs typeface="Anek Latin ExtraBold"/>
                <a:sym typeface="Anek Latin ExtraBold"/>
              </a:rPr>
            </a:br>
            <a:r>
              <a:rPr lang="en-US" sz="36000" b="0" i="0" u="none" strike="noStrike" cap="none">
                <a:solidFill>
                  <a:schemeClr val="dk2"/>
                </a:solidFill>
                <a:latin typeface="Anek Latin ExtraBold"/>
                <a:ea typeface="Anek Latin ExtraBold"/>
                <a:cs typeface="Anek Latin ExtraBold"/>
                <a:sym typeface="Anek Latin ExtraBold"/>
              </a:rPr>
              <a:t>you!</a:t>
            </a:r>
            <a:endParaRPr sz="2500" b="0" i="0" u="none" strike="noStrike" cap="none">
              <a:solidFill>
                <a:srgbClr val="000000"/>
              </a:solidFill>
              <a:latin typeface="Anek Latin ExtraBold"/>
              <a:ea typeface="Anek Latin ExtraBold"/>
              <a:cs typeface="Anek Latin ExtraBold"/>
              <a:sym typeface="Anek Latin ExtraBold"/>
            </a:endParaRPr>
          </a:p>
        </p:txBody>
      </p:sp>
      <p:sp>
        <p:nvSpPr>
          <p:cNvPr id="121" name="Google Shape;121;p49"/>
          <p:cNvSpPr txBox="1"/>
          <p:nvPr/>
        </p:nvSpPr>
        <p:spPr>
          <a:xfrm>
            <a:off x="1077277" y="23102887"/>
            <a:ext cx="7143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"/>
              <a:buNone/>
            </a:pPr>
            <a:endParaRPr sz="2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9388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d57b0a7e0e_0_0"/>
          <p:cNvSpPr/>
          <p:nvPr/>
        </p:nvSpPr>
        <p:spPr>
          <a:xfrm>
            <a:off x="-232800" y="19614100"/>
            <a:ext cx="43891200" cy="4792800"/>
          </a:xfrm>
          <a:prstGeom prst="rect">
            <a:avLst/>
          </a:prstGeom>
          <a:solidFill>
            <a:srgbClr val="F4410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g1d57b0a7e0e_0_0"/>
          <p:cNvSpPr txBox="1"/>
          <p:nvPr/>
        </p:nvSpPr>
        <p:spPr>
          <a:xfrm>
            <a:off x="0" y="23102887"/>
            <a:ext cx="7143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"/>
              <a:buNone/>
            </a:pPr>
            <a:endParaRPr sz="2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g1d57b0a7e0e_0_0"/>
          <p:cNvSpPr txBox="1"/>
          <p:nvPr/>
        </p:nvSpPr>
        <p:spPr>
          <a:xfrm>
            <a:off x="2114550" y="2105977"/>
            <a:ext cx="25411800" cy="15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0"/>
              <a:buFont typeface="Play"/>
              <a:buNone/>
            </a:pPr>
            <a:r>
              <a:rPr lang="en-US" sz="36000" b="0" i="0" u="none" strike="noStrike" cap="none">
                <a:solidFill>
                  <a:schemeClr val="lt1"/>
                </a:solidFill>
                <a:latin typeface="Anek Latin ExtraBold"/>
                <a:ea typeface="Anek Latin ExtraBold"/>
                <a:cs typeface="Anek Latin ExtraBold"/>
                <a:sym typeface="Anek Latin ExtraBold"/>
              </a:rPr>
              <a:t>All about Bajaj Motors</a:t>
            </a:r>
            <a:endParaRPr sz="36000" b="0" i="0" u="none" strike="noStrike" cap="none">
              <a:solidFill>
                <a:schemeClr val="lt1"/>
              </a:solidFill>
              <a:latin typeface="Anek Latin ExtraBold"/>
              <a:ea typeface="Anek Latin ExtraBold"/>
              <a:cs typeface="Anek Latin ExtraBold"/>
              <a:sym typeface="Anek Latin Extra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fc4b4c9ede_1_30"/>
          <p:cNvSpPr txBox="1"/>
          <p:nvPr/>
        </p:nvSpPr>
        <p:spPr>
          <a:xfrm>
            <a:off x="2503496" y="1364150"/>
            <a:ext cx="37190700" cy="3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410B"/>
              </a:buClr>
              <a:buSzPts val="27000"/>
              <a:buFont typeface="Play"/>
              <a:buNone/>
            </a:pPr>
            <a:r>
              <a:rPr lang="en-US" sz="27000" b="0" i="0" u="none" strike="noStrike" cap="none">
                <a:solidFill>
                  <a:srgbClr val="F4410B"/>
                </a:solidFill>
                <a:latin typeface="Anek Latin ExtraBold"/>
                <a:ea typeface="Anek Latin ExtraBold"/>
                <a:cs typeface="Anek Latin ExtraBold"/>
                <a:sym typeface="Anek Latin ExtraBold"/>
              </a:rPr>
              <a:t>About Bajaj</a:t>
            </a:r>
            <a:endParaRPr sz="2500" b="0" i="0" u="none" strike="noStrike" cap="none">
              <a:solidFill>
                <a:srgbClr val="000000"/>
              </a:solidFill>
              <a:latin typeface="Anek Latin ExtraBold"/>
              <a:ea typeface="Anek Latin ExtraBold"/>
              <a:cs typeface="Anek Latin ExtraBold"/>
              <a:sym typeface="Anek Latin ExtraBold"/>
            </a:endParaRPr>
          </a:p>
        </p:txBody>
      </p:sp>
      <p:sp>
        <p:nvSpPr>
          <p:cNvPr id="41" name="Google Shape;41;g1fc4b4c9ede_1_30"/>
          <p:cNvSpPr txBox="1"/>
          <p:nvPr/>
        </p:nvSpPr>
        <p:spPr>
          <a:xfrm>
            <a:off x="2685975" y="4951775"/>
            <a:ext cx="35455200" cy="18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Arial"/>
              <a:buNone/>
            </a:pPr>
            <a:endParaRPr sz="8500" b="0" i="0" u="none" strike="noStrike" cap="none">
              <a:solidFill>
                <a:schemeClr val="dk1"/>
              </a:solidFill>
              <a:latin typeface="Anek Latin"/>
              <a:ea typeface="Anek Latin"/>
              <a:cs typeface="Anek Latin"/>
              <a:sym typeface="Anek Latin"/>
            </a:endParaRPr>
          </a:p>
          <a:p>
            <a:pPr marL="457200" marR="0" lvl="0" indent="-539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nek Latin"/>
              <a:buChar char="●"/>
            </a:pPr>
            <a:r>
              <a:rPr lang="en-US" sz="8500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rPr>
              <a:t>Bajaj Auto Limited is a leading two-wheller and three wheeler manufacturer in India.</a:t>
            </a:r>
            <a:endParaRPr sz="8500">
              <a:solidFill>
                <a:schemeClr val="dk1"/>
              </a:solidFill>
              <a:latin typeface="Anek Latin"/>
              <a:ea typeface="Anek Latin"/>
              <a:cs typeface="Anek Latin"/>
              <a:sym typeface="Anek Latin"/>
            </a:endParaRPr>
          </a:p>
          <a:p>
            <a:pPr marL="457200" marR="0" lvl="0" indent="-539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nek Latin"/>
              <a:buChar char="●"/>
            </a:pPr>
            <a:r>
              <a:rPr lang="en-US" sz="8500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rPr>
              <a:t>Bajaj group’s flagship company, Bajaj Auto, is ranked as the world’s fourth -largest three and two-wheeler manufacturer.</a:t>
            </a:r>
            <a:endParaRPr sz="8500">
              <a:solidFill>
                <a:schemeClr val="dk1"/>
              </a:solidFill>
              <a:latin typeface="Anek Latin"/>
              <a:ea typeface="Anek Latin"/>
              <a:cs typeface="Anek Latin"/>
              <a:sym typeface="Anek Latin"/>
            </a:endParaRPr>
          </a:p>
          <a:p>
            <a:pPr marL="457200" marR="0" lvl="0" indent="-539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nek Latin"/>
              <a:buChar char="●"/>
            </a:pPr>
            <a:r>
              <a:rPr lang="en-US" sz="8500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rPr>
              <a:t>Jamnalal Bajaj , the founder of the group.</a:t>
            </a:r>
            <a:endParaRPr sz="8500">
              <a:solidFill>
                <a:schemeClr val="dk1"/>
              </a:solidFill>
              <a:latin typeface="Anek Latin"/>
              <a:ea typeface="Anek Latin"/>
              <a:cs typeface="Anek Latin"/>
              <a:sym typeface="Anek Latin"/>
            </a:endParaRPr>
          </a:p>
          <a:p>
            <a:pPr marL="457200" marR="0" lvl="0" indent="-539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nek Latin"/>
              <a:buChar char="●"/>
            </a:pPr>
            <a:r>
              <a:rPr lang="en-US" sz="8500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rPr>
              <a:t>Tagline- “Hamara Bajaj”</a:t>
            </a:r>
            <a:endParaRPr sz="8500">
              <a:solidFill>
                <a:schemeClr val="dk1"/>
              </a:solidFill>
              <a:latin typeface="Anek Latin"/>
              <a:ea typeface="Anek Latin"/>
              <a:cs typeface="Anek Latin"/>
              <a:sym typeface="Anek Latin"/>
            </a:endParaRPr>
          </a:p>
          <a:p>
            <a:pPr marL="457200" marR="0" lvl="0" indent="-539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nek Latin"/>
              <a:buChar char="●"/>
            </a:pPr>
            <a:r>
              <a:rPr lang="en-US" sz="8500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rPr>
              <a:t>Qualities Bajaj Motors known for:</a:t>
            </a:r>
            <a:endParaRPr sz="8500">
              <a:solidFill>
                <a:schemeClr val="dk1"/>
              </a:solidFill>
              <a:latin typeface="Anek Latin"/>
              <a:ea typeface="Anek Latin"/>
              <a:cs typeface="Anek Latin"/>
              <a:sym typeface="Anek Latin"/>
            </a:endParaRPr>
          </a:p>
          <a:p>
            <a:pPr marL="914400" marR="0" lvl="1" indent="-768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nek Latin"/>
              <a:buChar char="○"/>
            </a:pPr>
            <a:r>
              <a:rPr lang="en-US" sz="8500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rPr>
              <a:t>Affordable and reliable scooters that were well suited to India’s congested roads and limited infrastructure</a:t>
            </a:r>
            <a:endParaRPr sz="8500">
              <a:solidFill>
                <a:schemeClr val="dk1"/>
              </a:solidFill>
              <a:latin typeface="Anek Latin"/>
              <a:ea typeface="Anek Latin"/>
              <a:cs typeface="Anek Latin"/>
              <a:sym typeface="Anek Latin"/>
            </a:endParaRPr>
          </a:p>
          <a:p>
            <a:pPr marL="914400" marR="0" lvl="1" indent="-768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nek Latin"/>
              <a:buChar char="○"/>
            </a:pPr>
            <a:r>
              <a:rPr lang="en-US" sz="8500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rPr>
              <a:t>Diversified product portfolio and expansion into other segments</a:t>
            </a:r>
            <a:endParaRPr sz="8500">
              <a:solidFill>
                <a:schemeClr val="dk1"/>
              </a:solidFill>
              <a:latin typeface="Anek Latin"/>
              <a:ea typeface="Anek Latin"/>
              <a:cs typeface="Anek Latin"/>
              <a:sym typeface="Anek Latin"/>
            </a:endParaRPr>
          </a:p>
          <a:p>
            <a:pPr marL="914400" marR="0" lvl="1" indent="-768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nek Latin"/>
              <a:buChar char="○"/>
            </a:pPr>
            <a:r>
              <a:rPr lang="en-US" sz="8500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rPr>
              <a:t>India’s leading automobile manufacturer with a strong brand presence both domestically and internationally</a:t>
            </a:r>
            <a:endParaRPr sz="8500">
              <a:solidFill>
                <a:schemeClr val="dk1"/>
              </a:solidFill>
              <a:latin typeface="Anek Latin"/>
              <a:ea typeface="Anek Latin"/>
              <a:cs typeface="Anek Latin"/>
              <a:sym typeface="Anek Lat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410B"/>
              </a:buClr>
              <a:buSzPts val="7200"/>
              <a:buFont typeface="Play"/>
              <a:buNone/>
            </a:pPr>
            <a:endParaRPr sz="8700" b="0" i="0" u="none" strike="noStrike" cap="none">
              <a:solidFill>
                <a:srgbClr val="F4410B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42" name="Google Shape;42;g1fc4b4c9ede_1_30"/>
          <p:cNvSpPr txBox="1"/>
          <p:nvPr/>
        </p:nvSpPr>
        <p:spPr>
          <a:xfrm>
            <a:off x="1077277" y="23102887"/>
            <a:ext cx="7143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"/>
              <a:buNone/>
            </a:pPr>
            <a:fld id="{00000000-1234-1234-1234-123412341234}" type="slidenum">
              <a:rPr lang="en-US" sz="3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3</a:t>
            </a:fld>
            <a:endParaRPr sz="25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9388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19f99326b7_0_0"/>
          <p:cNvSpPr/>
          <p:nvPr/>
        </p:nvSpPr>
        <p:spPr>
          <a:xfrm>
            <a:off x="-232800" y="19614100"/>
            <a:ext cx="43891200" cy="4792800"/>
          </a:xfrm>
          <a:prstGeom prst="rect">
            <a:avLst/>
          </a:prstGeom>
          <a:solidFill>
            <a:srgbClr val="F4410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g219f99326b7_0_0"/>
          <p:cNvSpPr txBox="1"/>
          <p:nvPr/>
        </p:nvSpPr>
        <p:spPr>
          <a:xfrm>
            <a:off x="0" y="23102887"/>
            <a:ext cx="7143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"/>
              <a:buNone/>
            </a:pPr>
            <a:endParaRPr sz="2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g219f99326b7_0_0"/>
          <p:cNvSpPr txBox="1"/>
          <p:nvPr/>
        </p:nvSpPr>
        <p:spPr>
          <a:xfrm>
            <a:off x="2114550" y="2105977"/>
            <a:ext cx="25411800" cy="15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0"/>
              <a:buFont typeface="Play"/>
              <a:buNone/>
            </a:pPr>
            <a:r>
              <a:rPr lang="en-US" sz="36000" b="0" i="0" u="none" strike="noStrike" cap="none">
                <a:solidFill>
                  <a:schemeClr val="lt1"/>
                </a:solidFill>
                <a:latin typeface="Anek Latin ExtraBold"/>
                <a:ea typeface="Anek Latin ExtraBold"/>
                <a:cs typeface="Anek Latin ExtraBold"/>
                <a:sym typeface="Anek Latin ExtraBold"/>
              </a:rPr>
              <a:t>History of Bajaj Motors</a:t>
            </a:r>
            <a:endParaRPr sz="36000" b="0" i="0" u="none" strike="noStrike" cap="none">
              <a:solidFill>
                <a:schemeClr val="lt1"/>
              </a:solidFill>
              <a:latin typeface="Anek Latin ExtraBold"/>
              <a:ea typeface="Anek Latin ExtraBold"/>
              <a:cs typeface="Anek Latin ExtraBold"/>
              <a:sym typeface="Anek Latin Extra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19f99326b7_0_7"/>
          <p:cNvSpPr txBox="1"/>
          <p:nvPr/>
        </p:nvSpPr>
        <p:spPr>
          <a:xfrm>
            <a:off x="2503496" y="1364150"/>
            <a:ext cx="37190700" cy="3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410B"/>
              </a:buClr>
              <a:buSzPts val="27000"/>
              <a:buFont typeface="Play"/>
              <a:buNone/>
            </a:pPr>
            <a:r>
              <a:rPr lang="en-US" sz="27000" b="0" i="0" u="none" strike="noStrike" cap="none">
                <a:solidFill>
                  <a:srgbClr val="F4410B"/>
                </a:solidFill>
                <a:latin typeface="Anek Latin ExtraBold"/>
                <a:ea typeface="Anek Latin ExtraBold"/>
                <a:cs typeface="Anek Latin ExtraBold"/>
                <a:sym typeface="Anek Latin ExtraBold"/>
              </a:rPr>
              <a:t>History</a:t>
            </a:r>
            <a:endParaRPr sz="2500" b="0" i="0" u="none" strike="noStrike" cap="none">
              <a:solidFill>
                <a:srgbClr val="000000"/>
              </a:solidFill>
              <a:latin typeface="Anek Latin ExtraBold"/>
              <a:ea typeface="Anek Latin ExtraBold"/>
              <a:cs typeface="Anek Latin ExtraBold"/>
              <a:sym typeface="Anek Latin ExtraBold"/>
            </a:endParaRPr>
          </a:p>
        </p:txBody>
      </p:sp>
      <p:sp>
        <p:nvSpPr>
          <p:cNvPr id="56" name="Google Shape;56;g219f99326b7_0_7"/>
          <p:cNvSpPr txBox="1"/>
          <p:nvPr/>
        </p:nvSpPr>
        <p:spPr>
          <a:xfrm>
            <a:off x="2685975" y="4951775"/>
            <a:ext cx="35455200" cy="196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Arial"/>
              <a:buNone/>
            </a:pPr>
            <a:endParaRPr sz="8500" b="0" i="0" u="none" strike="noStrike" cap="none">
              <a:solidFill>
                <a:schemeClr val="dk1"/>
              </a:solidFill>
              <a:latin typeface="Anek Latin"/>
              <a:ea typeface="Anek Latin"/>
              <a:cs typeface="Anek Latin"/>
              <a:sym typeface="Anek Latin"/>
            </a:endParaRPr>
          </a:p>
          <a:p>
            <a:pPr marL="457200" marR="0" lvl="0" indent="-539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nek Latin"/>
              <a:buChar char="●"/>
            </a:pPr>
            <a:r>
              <a:rPr lang="en-US" sz="8500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rPr>
              <a:t>Bajaj Motor’s began producing scooters back in 1948</a:t>
            </a:r>
            <a:endParaRPr sz="8500">
              <a:solidFill>
                <a:schemeClr val="dk1"/>
              </a:solidFill>
              <a:latin typeface="Anek Latin"/>
              <a:ea typeface="Anek Latin"/>
              <a:cs typeface="Anek Latin"/>
              <a:sym typeface="Anek Latin"/>
            </a:endParaRPr>
          </a:p>
          <a:p>
            <a:pPr marL="457200" marR="0" lvl="0" indent="-539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nek Latin"/>
              <a:buChar char="●"/>
            </a:pPr>
            <a:r>
              <a:rPr lang="en-US" sz="8500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rPr>
              <a:t> “Hero Honda” biggest competitor and launch of gearless scooter called Activa disrupted Bajaj business</a:t>
            </a:r>
            <a:endParaRPr sz="8500">
              <a:solidFill>
                <a:schemeClr val="dk1"/>
              </a:solidFill>
              <a:latin typeface="Anek Latin"/>
              <a:ea typeface="Anek Latin"/>
              <a:cs typeface="Anek Latin"/>
              <a:sym typeface="Anek Latin"/>
            </a:endParaRPr>
          </a:p>
          <a:p>
            <a:pPr marL="457200" marR="0" lvl="0" indent="-539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nek Latin"/>
              <a:buChar char="●"/>
            </a:pPr>
            <a:r>
              <a:rPr lang="en-US" sz="8500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rPr>
              <a:t>3 mistakes Bajaj did:</a:t>
            </a:r>
            <a:endParaRPr sz="8500">
              <a:solidFill>
                <a:schemeClr val="dk1"/>
              </a:solidFill>
              <a:latin typeface="Anek Latin"/>
              <a:ea typeface="Anek Latin"/>
              <a:cs typeface="Anek Latin"/>
              <a:sym typeface="Anek Latin"/>
            </a:endParaRPr>
          </a:p>
          <a:p>
            <a:pPr marL="914400" marR="0" lvl="1" indent="-768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nek Latin"/>
              <a:buChar char="○"/>
            </a:pPr>
            <a:r>
              <a:rPr lang="en-US" sz="8500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rPr>
              <a:t>Completely backoff from scooters despite of extremely strong image of scooter manufacturer with a high brand recall.</a:t>
            </a:r>
            <a:endParaRPr sz="8500">
              <a:solidFill>
                <a:schemeClr val="dk1"/>
              </a:solidFill>
              <a:latin typeface="Anek Latin"/>
              <a:ea typeface="Anek Latin"/>
              <a:cs typeface="Anek Latin"/>
              <a:sym typeface="Anek Latin"/>
            </a:endParaRPr>
          </a:p>
          <a:p>
            <a:pPr marL="914400" marR="0" lvl="1" indent="-768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nek Latin"/>
              <a:buChar char="○"/>
            </a:pPr>
            <a:r>
              <a:rPr lang="en-US" sz="8500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rPr>
              <a:t>Undisputed leadership leads to indifference and ignorance</a:t>
            </a:r>
            <a:endParaRPr sz="8500">
              <a:solidFill>
                <a:schemeClr val="dk1"/>
              </a:solidFill>
              <a:latin typeface="Anek Latin"/>
              <a:ea typeface="Anek Latin"/>
              <a:cs typeface="Anek Latin"/>
              <a:sym typeface="Anek Latin"/>
            </a:endParaRPr>
          </a:p>
          <a:p>
            <a:pPr marL="914400" marR="0" lvl="1" indent="-768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nek Latin"/>
              <a:buChar char="○"/>
            </a:pPr>
            <a:r>
              <a:rPr lang="en-US" sz="8500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rPr>
              <a:t>Lack of innovation approach in scooter segment</a:t>
            </a:r>
            <a:endParaRPr sz="8500">
              <a:solidFill>
                <a:schemeClr val="dk1"/>
              </a:solidFill>
              <a:latin typeface="Anek Latin"/>
              <a:ea typeface="Anek Latin"/>
              <a:cs typeface="Anek Latin"/>
              <a:sym typeface="Anek Latin"/>
            </a:endParaRPr>
          </a:p>
          <a:p>
            <a:pPr marL="457200" marR="0" lvl="0" indent="-539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nek Latin"/>
              <a:buChar char="●"/>
            </a:pPr>
            <a:r>
              <a:rPr lang="en-US" sz="8500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rPr>
              <a:t>Bajaj than ventured into motorcycle segment after scooters and entered in the Premium bike segment with Pulsar and Eliminators in 2001</a:t>
            </a:r>
            <a:endParaRPr sz="8500">
              <a:solidFill>
                <a:schemeClr val="dk1"/>
              </a:solidFill>
              <a:latin typeface="Anek Latin"/>
              <a:ea typeface="Anek Latin"/>
              <a:cs typeface="Anek Latin"/>
              <a:sym typeface="Anek Latin"/>
            </a:endParaRPr>
          </a:p>
          <a:p>
            <a:pPr marL="457200" marR="0" lvl="0" indent="-539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nek Latin"/>
              <a:buChar char="●"/>
            </a:pPr>
            <a:r>
              <a:rPr lang="en-US" sz="8500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rPr>
              <a:t>Discover brand is responsible for the downfall of Bajaj because of presence in three different segments confused customer regards what Discover actually stands for</a:t>
            </a:r>
            <a:endParaRPr sz="8500">
              <a:solidFill>
                <a:schemeClr val="dk1"/>
              </a:solidFill>
              <a:latin typeface="Anek Latin"/>
              <a:ea typeface="Anek Latin"/>
              <a:cs typeface="Anek Latin"/>
              <a:sym typeface="Anek Lat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410B"/>
              </a:buClr>
              <a:buSzPts val="7200"/>
              <a:buFont typeface="Play"/>
              <a:buNone/>
            </a:pPr>
            <a:endParaRPr sz="8700" b="0" i="0" u="none" strike="noStrike" cap="none">
              <a:solidFill>
                <a:srgbClr val="F4410B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57" name="Google Shape;57;g219f99326b7_0_7"/>
          <p:cNvSpPr txBox="1"/>
          <p:nvPr/>
        </p:nvSpPr>
        <p:spPr>
          <a:xfrm>
            <a:off x="1077277" y="23102887"/>
            <a:ext cx="7143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"/>
              <a:buNone/>
            </a:pPr>
            <a:fld id="{00000000-1234-1234-1234-123412341234}" type="slidenum">
              <a:rPr lang="en-US" sz="3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5</a:t>
            </a:fld>
            <a:endParaRPr sz="25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9388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03258f0647_0_9"/>
          <p:cNvSpPr/>
          <p:nvPr/>
        </p:nvSpPr>
        <p:spPr>
          <a:xfrm>
            <a:off x="-232800" y="19614100"/>
            <a:ext cx="43891200" cy="4792800"/>
          </a:xfrm>
          <a:prstGeom prst="rect">
            <a:avLst/>
          </a:prstGeom>
          <a:solidFill>
            <a:srgbClr val="F4410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203258f0647_0_9"/>
          <p:cNvSpPr txBox="1"/>
          <p:nvPr/>
        </p:nvSpPr>
        <p:spPr>
          <a:xfrm>
            <a:off x="0" y="23102887"/>
            <a:ext cx="7143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"/>
              <a:buNone/>
            </a:pPr>
            <a:endParaRPr sz="2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g203258f0647_0_9"/>
          <p:cNvSpPr txBox="1"/>
          <p:nvPr/>
        </p:nvSpPr>
        <p:spPr>
          <a:xfrm>
            <a:off x="2114550" y="2105975"/>
            <a:ext cx="30685200" cy="51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0"/>
              <a:buFont typeface="Play"/>
              <a:buNone/>
            </a:pPr>
            <a:r>
              <a:rPr lang="en-US" sz="36000" b="0" i="0" u="none" strike="noStrike" cap="none">
                <a:solidFill>
                  <a:schemeClr val="lt1"/>
                </a:solidFill>
                <a:latin typeface="Anek Latin ExtraBold"/>
                <a:ea typeface="Anek Latin ExtraBold"/>
                <a:cs typeface="Anek Latin ExtraBold"/>
                <a:sym typeface="Anek Latin ExtraBold"/>
              </a:rPr>
              <a:t>Strategies</a:t>
            </a:r>
            <a:endParaRPr sz="36000" b="0" i="0" u="none" strike="noStrike" cap="none">
              <a:solidFill>
                <a:schemeClr val="lt1"/>
              </a:solidFill>
              <a:latin typeface="Anek Latin ExtraBold"/>
              <a:ea typeface="Anek Latin ExtraBold"/>
              <a:cs typeface="Anek Latin ExtraBold"/>
              <a:sym typeface="Anek Latin Extra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d57b0a7e0e_0_61"/>
          <p:cNvSpPr txBox="1"/>
          <p:nvPr/>
        </p:nvSpPr>
        <p:spPr>
          <a:xfrm>
            <a:off x="2374575" y="2234575"/>
            <a:ext cx="41226600" cy="3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410B"/>
              </a:buClr>
              <a:buSzPts val="27000"/>
              <a:buFont typeface="Play"/>
              <a:buNone/>
            </a:pPr>
            <a:r>
              <a:rPr lang="en-US" sz="27000" b="0" i="0" u="none" strike="noStrike" cap="none">
                <a:solidFill>
                  <a:srgbClr val="F4410B"/>
                </a:solidFill>
                <a:latin typeface="Anek Latin ExtraBold"/>
                <a:ea typeface="Anek Latin ExtraBold"/>
                <a:cs typeface="Anek Latin ExtraBold"/>
                <a:sym typeface="Anek Latin ExtraBold"/>
              </a:rPr>
              <a:t>Strategy of Bajaj</a:t>
            </a:r>
            <a:endParaRPr sz="2500" b="0" i="0" u="none" strike="noStrike" cap="none">
              <a:solidFill>
                <a:srgbClr val="000000"/>
              </a:solidFill>
              <a:latin typeface="Anek Latin ExtraBold"/>
              <a:ea typeface="Anek Latin ExtraBold"/>
              <a:cs typeface="Anek Latin ExtraBold"/>
              <a:sym typeface="Anek Latin ExtraBold"/>
            </a:endParaRPr>
          </a:p>
        </p:txBody>
      </p:sp>
      <p:sp>
        <p:nvSpPr>
          <p:cNvPr id="71" name="Google Shape;71;g1d57b0a7e0e_0_61"/>
          <p:cNvSpPr txBox="1"/>
          <p:nvPr/>
        </p:nvSpPr>
        <p:spPr>
          <a:xfrm>
            <a:off x="2685974" y="6425575"/>
            <a:ext cx="38145600" cy="13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828800" marR="0" lvl="0" indent="-768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nek Latin"/>
              <a:buChar char="●"/>
            </a:pPr>
            <a:r>
              <a:rPr lang="en-US" sz="8500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rPr>
              <a:t>Entered in the premium bike segment with Pulsar and Eliminator in 2001</a:t>
            </a:r>
            <a:endParaRPr sz="8500">
              <a:solidFill>
                <a:schemeClr val="dk1"/>
              </a:solidFill>
              <a:latin typeface="Anek Latin"/>
              <a:ea typeface="Anek Latin"/>
              <a:cs typeface="Anek Latin"/>
              <a:sym typeface="Anek Latin"/>
            </a:endParaRPr>
          </a:p>
          <a:p>
            <a:pPr marL="1828800" marR="0" lvl="0" indent="-768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nek Latin"/>
              <a:buChar char="●"/>
            </a:pPr>
            <a:r>
              <a:rPr lang="en-US" sz="8500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rPr>
              <a:t>Partnerships with sporty bike brands like KTM, holds 48% of stake in it.</a:t>
            </a:r>
            <a:endParaRPr sz="8500">
              <a:solidFill>
                <a:schemeClr val="dk1"/>
              </a:solidFill>
              <a:latin typeface="Anek Latin"/>
              <a:ea typeface="Anek Latin"/>
              <a:cs typeface="Anek Latin"/>
              <a:sym typeface="Anek Latin"/>
            </a:endParaRPr>
          </a:p>
          <a:p>
            <a:pPr marL="1828800" marR="0" lvl="0" indent="-768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nek Latin"/>
              <a:buChar char="●"/>
            </a:pPr>
            <a:r>
              <a:rPr lang="en-US" sz="8500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rPr>
              <a:t>Collaboration with Kawasaki of Japan to start journey as a motorcycle brand</a:t>
            </a:r>
            <a:endParaRPr sz="8500">
              <a:solidFill>
                <a:schemeClr val="dk1"/>
              </a:solidFill>
              <a:latin typeface="Anek Latin"/>
              <a:ea typeface="Anek Latin"/>
              <a:cs typeface="Anek Latin"/>
              <a:sym typeface="Anek Latin"/>
            </a:endParaRPr>
          </a:p>
          <a:p>
            <a:pPr marL="1828800" marR="0" lvl="0" indent="-768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nek Latin"/>
              <a:buChar char="●"/>
            </a:pPr>
            <a:r>
              <a:rPr lang="en-US" sz="8500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rPr>
              <a:t>Extension of brand in both upper 150cc and lower 100cc segments along with tens of variants</a:t>
            </a:r>
            <a:endParaRPr sz="8500">
              <a:solidFill>
                <a:schemeClr val="dk1"/>
              </a:solidFill>
              <a:latin typeface="Anek Latin"/>
              <a:ea typeface="Anek Latin"/>
              <a:cs typeface="Anek Latin"/>
              <a:sym typeface="Anek Latin"/>
            </a:endParaRPr>
          </a:p>
          <a:p>
            <a:pPr marL="1828800" marR="0" lvl="0" indent="-768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nek Latin"/>
              <a:buChar char="●"/>
            </a:pPr>
            <a:r>
              <a:rPr lang="en-US" sz="8500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rPr>
              <a:t>Rebranding exercise for Bajaj - Individuals brands have their own identity</a:t>
            </a:r>
            <a:endParaRPr sz="8500">
              <a:solidFill>
                <a:schemeClr val="dk1"/>
              </a:solidFill>
              <a:latin typeface="Anek Latin"/>
              <a:ea typeface="Anek Latin"/>
              <a:cs typeface="Anek Latin"/>
              <a:sym typeface="Anek Latin"/>
            </a:endParaRPr>
          </a:p>
          <a:p>
            <a:pPr marL="1828800" marR="0" lvl="0" indent="-768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nek Latin"/>
              <a:buChar char="●"/>
            </a:pPr>
            <a:r>
              <a:rPr lang="en-US" sz="8500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rPr>
              <a:t>Diversification of Bajaj groups in different areas like finance, electrical etc</a:t>
            </a:r>
            <a:endParaRPr sz="8500">
              <a:solidFill>
                <a:schemeClr val="dk1"/>
              </a:solidFill>
              <a:latin typeface="Anek Latin"/>
              <a:ea typeface="Anek Latin"/>
              <a:cs typeface="Anek Latin"/>
              <a:sym typeface="Anek Lat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410B"/>
              </a:buClr>
              <a:buSzPts val="7200"/>
              <a:buFont typeface="Play"/>
              <a:buNone/>
            </a:pPr>
            <a:endParaRPr sz="8700" b="0" i="0" u="none" strike="noStrike" cap="none">
              <a:solidFill>
                <a:srgbClr val="F4410B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410B"/>
              </a:buClr>
              <a:buSzPts val="7200"/>
              <a:buFont typeface="Play"/>
              <a:buNone/>
            </a:pPr>
            <a:endParaRPr sz="8700" b="0" i="0" u="none" strike="noStrike" cap="none">
              <a:solidFill>
                <a:srgbClr val="F4410B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410B"/>
              </a:buClr>
              <a:buSzPts val="7200"/>
              <a:buFont typeface="Play"/>
              <a:buNone/>
            </a:pPr>
            <a:endParaRPr sz="8700" b="0" i="0" u="none" strike="noStrike" cap="none">
              <a:solidFill>
                <a:srgbClr val="F4410B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72" name="Google Shape;72;g1d57b0a7e0e_0_61"/>
          <p:cNvSpPr txBox="1"/>
          <p:nvPr/>
        </p:nvSpPr>
        <p:spPr>
          <a:xfrm>
            <a:off x="1077277" y="23102887"/>
            <a:ext cx="7143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"/>
              <a:buNone/>
            </a:pPr>
            <a:fld id="{00000000-1234-1234-1234-123412341234}" type="slidenum">
              <a:rPr lang="en-US" sz="3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7</a:t>
            </a:fld>
            <a:endParaRPr sz="25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" name="Google Shape;73;g1d57b0a7e0e_0_61"/>
          <p:cNvSpPr txBox="1"/>
          <p:nvPr/>
        </p:nvSpPr>
        <p:spPr>
          <a:xfrm>
            <a:off x="2685975" y="17561575"/>
            <a:ext cx="29679900" cy="15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00"/>
              <a:buFont typeface="Arial"/>
              <a:buNone/>
            </a:pPr>
            <a:endParaRPr sz="8700" b="0" i="0" u="none" strike="noStrike" cap="none">
              <a:solidFill>
                <a:srgbClr val="F4410B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d57b0a7e0e_0_7"/>
          <p:cNvSpPr txBox="1"/>
          <p:nvPr/>
        </p:nvSpPr>
        <p:spPr>
          <a:xfrm>
            <a:off x="2503496" y="1364150"/>
            <a:ext cx="37190700" cy="39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410B"/>
              </a:buClr>
              <a:buSzPts val="27000"/>
              <a:buFont typeface="Play"/>
              <a:buNone/>
            </a:pPr>
            <a:r>
              <a:rPr lang="en-US" sz="27000" b="0" i="0" u="none" strike="noStrike" cap="none">
                <a:solidFill>
                  <a:srgbClr val="F4410B"/>
                </a:solidFill>
                <a:latin typeface="Anek Latin ExtraBold"/>
                <a:ea typeface="Anek Latin ExtraBold"/>
                <a:cs typeface="Anek Latin ExtraBold"/>
                <a:sym typeface="Anek Latin ExtraBold"/>
              </a:rPr>
              <a:t>Operating Model</a:t>
            </a:r>
            <a:endParaRPr sz="2500" b="0" i="0" u="none" strike="noStrike" cap="none">
              <a:solidFill>
                <a:srgbClr val="000000"/>
              </a:solidFill>
              <a:latin typeface="Anek Latin ExtraBold"/>
              <a:ea typeface="Anek Latin ExtraBold"/>
              <a:cs typeface="Anek Latin ExtraBold"/>
              <a:sym typeface="Anek Latin ExtraBold"/>
            </a:endParaRPr>
          </a:p>
        </p:txBody>
      </p:sp>
      <p:sp>
        <p:nvSpPr>
          <p:cNvPr id="79" name="Google Shape;79;g1d57b0a7e0e_0_7"/>
          <p:cNvSpPr txBox="1"/>
          <p:nvPr/>
        </p:nvSpPr>
        <p:spPr>
          <a:xfrm>
            <a:off x="2503500" y="4771125"/>
            <a:ext cx="35455200" cy="91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00"/>
              <a:buFont typeface="Arial"/>
              <a:buNone/>
            </a:pPr>
            <a:endParaRPr sz="87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1828800" marR="0" lvl="0" indent="-768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nek Latin"/>
              <a:buChar char="●"/>
            </a:pPr>
            <a:r>
              <a:rPr lang="en-US" sz="8500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rPr>
              <a:t>Innovation in product according to th demand of time</a:t>
            </a:r>
            <a:endParaRPr sz="8500">
              <a:solidFill>
                <a:schemeClr val="dk1"/>
              </a:solidFill>
              <a:latin typeface="Anek Latin"/>
              <a:ea typeface="Anek Latin"/>
              <a:cs typeface="Anek Latin"/>
              <a:sym typeface="Anek Latin"/>
            </a:endParaRPr>
          </a:p>
          <a:p>
            <a:pPr marL="1828800" marR="0" lvl="0" indent="-768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nek Latin"/>
              <a:buChar char="●"/>
            </a:pPr>
            <a:r>
              <a:rPr lang="en-US" sz="8500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rPr>
              <a:t>Pricing of product and their services always be low or varies according to the segment or brand image of product</a:t>
            </a:r>
            <a:endParaRPr sz="8500">
              <a:solidFill>
                <a:schemeClr val="dk1"/>
              </a:solidFill>
              <a:latin typeface="Anek Latin"/>
              <a:ea typeface="Anek Latin"/>
              <a:cs typeface="Anek Latin"/>
              <a:sym typeface="Anek Latin"/>
            </a:endParaRPr>
          </a:p>
          <a:p>
            <a:pPr marL="1828800" marR="0" lvl="0" indent="-768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nek Latin"/>
              <a:buChar char="●"/>
            </a:pPr>
            <a:r>
              <a:rPr lang="en-US" sz="8500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rPr>
              <a:t>Continuous improvement or upgradation in product leads the market</a:t>
            </a:r>
            <a:endParaRPr sz="8500">
              <a:solidFill>
                <a:schemeClr val="dk1"/>
              </a:solidFill>
              <a:latin typeface="Anek Latin"/>
              <a:ea typeface="Anek Latin"/>
              <a:cs typeface="Anek Latin"/>
              <a:sym typeface="Anek Latin"/>
            </a:endParaRPr>
          </a:p>
          <a:p>
            <a:pPr marL="1828800" marR="0" lvl="0" indent="-768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nek Latin"/>
              <a:buChar char="●"/>
            </a:pPr>
            <a:r>
              <a:rPr lang="en-US" sz="8500">
                <a:solidFill>
                  <a:schemeClr val="dk1"/>
                </a:solidFill>
                <a:latin typeface="Anek Latin"/>
                <a:ea typeface="Anek Latin"/>
                <a:cs typeface="Anek Latin"/>
                <a:sym typeface="Anek Latin"/>
              </a:rPr>
              <a:t>Diversification in products portfolios caters the needs of large groups of people with different thought process.</a:t>
            </a:r>
            <a:endParaRPr sz="8500">
              <a:solidFill>
                <a:schemeClr val="dk1"/>
              </a:solidFill>
              <a:latin typeface="Anek Latin"/>
              <a:ea typeface="Anek Latin"/>
              <a:cs typeface="Anek Latin"/>
              <a:sym typeface="Anek Latin"/>
            </a:endParaRPr>
          </a:p>
        </p:txBody>
      </p:sp>
      <p:sp>
        <p:nvSpPr>
          <p:cNvPr id="80" name="Google Shape;80;g1d57b0a7e0e_0_7"/>
          <p:cNvSpPr txBox="1"/>
          <p:nvPr/>
        </p:nvSpPr>
        <p:spPr>
          <a:xfrm>
            <a:off x="1077277" y="23102887"/>
            <a:ext cx="7143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"/>
              <a:buNone/>
            </a:pPr>
            <a:fld id="{00000000-1234-1234-1234-123412341234}" type="slidenum">
              <a:rPr lang="en-US" sz="3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8</a:t>
            </a:fld>
            <a:endParaRPr sz="25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9388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2c5d3d2a8f_1_0"/>
          <p:cNvSpPr/>
          <p:nvPr/>
        </p:nvSpPr>
        <p:spPr>
          <a:xfrm>
            <a:off x="-232800" y="19614100"/>
            <a:ext cx="43891200" cy="4792800"/>
          </a:xfrm>
          <a:prstGeom prst="rect">
            <a:avLst/>
          </a:prstGeom>
          <a:solidFill>
            <a:srgbClr val="F4410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22c5d3d2a8f_1_0"/>
          <p:cNvSpPr txBox="1"/>
          <p:nvPr/>
        </p:nvSpPr>
        <p:spPr>
          <a:xfrm>
            <a:off x="0" y="23102887"/>
            <a:ext cx="7143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"/>
              <a:buNone/>
            </a:pPr>
            <a:endParaRPr sz="2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22c5d3d2a8f_1_0"/>
          <p:cNvSpPr txBox="1"/>
          <p:nvPr/>
        </p:nvSpPr>
        <p:spPr>
          <a:xfrm>
            <a:off x="2114550" y="2105975"/>
            <a:ext cx="30685200" cy="51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0"/>
              <a:buFont typeface="Play"/>
              <a:buNone/>
            </a:pPr>
            <a:r>
              <a:rPr lang="en-US" sz="36000" b="0" i="0" u="none" strike="noStrike" cap="none">
                <a:solidFill>
                  <a:schemeClr val="lt1"/>
                </a:solidFill>
                <a:latin typeface="Anek Latin ExtraBold"/>
                <a:ea typeface="Anek Latin ExtraBold"/>
                <a:cs typeface="Anek Latin ExtraBold"/>
                <a:sym typeface="Anek Latin ExtraBold"/>
              </a:rPr>
              <a:t>Products</a:t>
            </a:r>
            <a:endParaRPr sz="36000" b="0" i="0" u="none" strike="noStrike" cap="none">
              <a:solidFill>
                <a:schemeClr val="lt1"/>
              </a:solidFill>
              <a:latin typeface="Anek Latin ExtraBold"/>
              <a:ea typeface="Anek Latin ExtraBold"/>
              <a:cs typeface="Anek Latin ExtraBold"/>
              <a:sym typeface="Anek Latin Extra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2_BasicWhite">
  <a:themeElements>
    <a:clrScheme name="Grayscale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6_BasicWhite">
  <a:themeElements>
    <a:clrScheme name="Grayscale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453</Words>
  <Application>Microsoft Office PowerPoint</Application>
  <PresentationFormat>Benutzerdefiniert</PresentationFormat>
  <Paragraphs>86</Paragraphs>
  <Slides>13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13</vt:i4>
      </vt:variant>
    </vt:vector>
  </HeadingPairs>
  <TitlesOfParts>
    <vt:vector size="22" baseType="lpstr">
      <vt:lpstr>Arial</vt:lpstr>
      <vt:lpstr>Play</vt:lpstr>
      <vt:lpstr>Lato</vt:lpstr>
      <vt:lpstr>Anek Latin ExtraBold</vt:lpstr>
      <vt:lpstr>Helvetica Neue</vt:lpstr>
      <vt:lpstr>Anek Latin</vt:lpstr>
      <vt:lpstr>Lato Black</vt:lpstr>
      <vt:lpstr>22_BasicWhite</vt:lpstr>
      <vt:lpstr>26_BasicWhite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PulakB Laptop 2</dc:creator>
  <cp:lastModifiedBy>Rana, Himesh</cp:lastModifiedBy>
  <cp:revision>1</cp:revision>
  <dcterms:modified xsi:type="dcterms:W3CDTF">2025-07-04T15:10:06Z</dcterms:modified>
</cp:coreProperties>
</file>