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20F0502020204030204" pitchFamily="2" charset="0"/>
      <p:regular r:id="rId17"/>
      <p:bold r:id="rId18"/>
      <p:italic r:id="rId19"/>
      <p:boldItalic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639fc1e7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639fc1e7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639fc1e7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639fc1e7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639fc1e7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639fc1e7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4010f43d5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4010f43d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639fc1e7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639fc1e7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3d485297d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3d485297d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eb7b82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eb7b82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fa9a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fa9a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0b5b83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0b5b83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8e0625e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8e0625e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50b5b834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50b5b83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4010f43d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4010f43d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4010f43d5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4010f43d5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dirty="0"/>
              <a:t>PRESENTATION ON</a:t>
            </a:r>
            <a:endParaRPr b="1" dirty="0"/>
          </a:p>
          <a:p>
            <a:pPr marL="0" lvl="0" indent="0" algn="l" rtl="0">
              <a:spcBef>
                <a:spcPts val="0"/>
              </a:spcBef>
              <a:spcAft>
                <a:spcPts val="0"/>
              </a:spcAft>
              <a:buNone/>
            </a:pPr>
            <a:r>
              <a:rPr lang="en" b="1" dirty="0">
                <a:highlight>
                  <a:srgbClr val="FF0000"/>
                </a:highlight>
              </a:rPr>
              <a:t>Da-lal</a:t>
            </a:r>
            <a:r>
              <a:rPr lang="en" sz="2200" dirty="0">
                <a:highlight>
                  <a:schemeClr val="dk1"/>
                </a:highlight>
              </a:rPr>
              <a:t>( A platform which connect everyone serving development 		of sustainable world) </a:t>
            </a:r>
            <a:endParaRPr sz="2200" dirty="0">
              <a:highlight>
                <a:schemeClr val="dk1"/>
              </a:highlight>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 : Himesh Rana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Principles to follow</a:t>
            </a:r>
            <a:r>
              <a:rPr lang="en" dirty="0"/>
              <a:t>:</a:t>
            </a:r>
            <a:endParaRPr dirty="0"/>
          </a:p>
        </p:txBody>
      </p:sp>
      <p:sp>
        <p:nvSpPr>
          <p:cNvPr id="155" name="Google Shape;15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2"/>
          <p:cNvPicPr preferRelativeResize="0"/>
          <p:nvPr/>
        </p:nvPicPr>
        <p:blipFill>
          <a:blip r:embed="rId3">
            <a:alphaModFix/>
          </a:blip>
          <a:stretch>
            <a:fillRect/>
          </a:stretch>
        </p:blipFill>
        <p:spPr>
          <a:xfrm>
            <a:off x="311700" y="1152475"/>
            <a:ext cx="8520600" cy="38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Funding: </a:t>
            </a:r>
            <a:endParaRPr b="1" dirty="0"/>
          </a:p>
        </p:txBody>
      </p:sp>
      <p:sp>
        <p:nvSpPr>
          <p:cNvPr id="162" name="Google Shape;16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Really work hard and smart to build this masterplan. 100% sure, we will be successful in this work together. Your little support will help us to achieve huge profit. Best time to execute this plan. So, be quick in taking smart decision.This is definitely be the future call.</a:t>
            </a:r>
            <a:endParaRPr/>
          </a:p>
          <a:p>
            <a:pPr marL="0" lvl="0" indent="0" algn="ctr" rtl="0">
              <a:spcBef>
                <a:spcPts val="1200"/>
              </a:spcBef>
              <a:spcAft>
                <a:spcPts val="0"/>
              </a:spcAft>
              <a:buNone/>
            </a:pPr>
            <a:r>
              <a:rPr lang="en"/>
              <a:t>Seeking a little amount of investment for the execution:</a:t>
            </a:r>
            <a:br>
              <a:rPr lang="en"/>
            </a:br>
            <a:r>
              <a:rPr lang="en" sz="2200" b="1"/>
              <a:t>UNDER THE CATEGORY OF VISA WAIVER PROGRAM</a:t>
            </a:r>
            <a:endParaRPr sz="2200" b="1"/>
          </a:p>
          <a:p>
            <a:pPr marL="0" lvl="0" indent="0" algn="ctr" rtl="0">
              <a:spcBef>
                <a:spcPts val="1200"/>
              </a:spcBef>
              <a:spcAft>
                <a:spcPts val="1200"/>
              </a:spcAft>
              <a:buNone/>
            </a:pPr>
            <a:endParaRPr sz="2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points ( Future will ours) / Summary : </a:t>
            </a:r>
            <a:endParaRPr/>
          </a:p>
        </p:txBody>
      </p:sp>
      <p:sp>
        <p:nvSpPr>
          <p:cNvPr id="168" name="Google Shape;16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68300" algn="l" rtl="0">
              <a:spcBef>
                <a:spcPts val="0"/>
              </a:spcBef>
              <a:spcAft>
                <a:spcPts val="0"/>
              </a:spcAft>
              <a:buSzPts val="2200"/>
              <a:buChar char="●"/>
            </a:pPr>
            <a:r>
              <a:rPr lang="en" sz="2200" b="1"/>
              <a:t>SUSTAINABILITY IS</a:t>
            </a:r>
            <a:r>
              <a:rPr lang="en" sz="1700"/>
              <a:t> </a:t>
            </a:r>
            <a:r>
              <a:rPr lang="en" sz="2200" b="1"/>
              <a:t>FUTURE.</a:t>
            </a:r>
            <a:endParaRPr sz="2200" b="1"/>
          </a:p>
          <a:p>
            <a:pPr marL="457200" lvl="0" indent="-368300" algn="l" rtl="0">
              <a:spcBef>
                <a:spcPts val="0"/>
              </a:spcBef>
              <a:spcAft>
                <a:spcPts val="0"/>
              </a:spcAft>
              <a:buSzPts val="2200"/>
              <a:buChar char="●"/>
            </a:pPr>
            <a:r>
              <a:rPr lang="en" sz="2200" b="1"/>
              <a:t>SCRAP ANY</a:t>
            </a:r>
            <a:r>
              <a:rPr lang="en" sz="1700"/>
              <a:t> </a:t>
            </a:r>
            <a:r>
              <a:rPr lang="en" sz="2200" b="1"/>
              <a:t>WASTE OR E-WASTE.</a:t>
            </a:r>
            <a:endParaRPr sz="2200" b="1"/>
          </a:p>
          <a:p>
            <a:pPr marL="457200" lvl="0" indent="-368300" algn="l" rtl="0">
              <a:spcBef>
                <a:spcPts val="0"/>
              </a:spcBef>
              <a:spcAft>
                <a:spcPts val="0"/>
              </a:spcAft>
              <a:buSzPts val="2200"/>
              <a:buChar char="●"/>
            </a:pPr>
            <a:r>
              <a:rPr lang="en" sz="2200" b="1"/>
              <a:t>SWITCHING TO E-CARS.</a:t>
            </a:r>
            <a:endParaRPr sz="2200" b="1"/>
          </a:p>
          <a:p>
            <a:pPr marL="457200" lvl="0" indent="-368300" algn="l" rtl="0">
              <a:spcBef>
                <a:spcPts val="0"/>
              </a:spcBef>
              <a:spcAft>
                <a:spcPts val="0"/>
              </a:spcAft>
              <a:buSzPts val="2200"/>
              <a:buChar char="●"/>
            </a:pPr>
            <a:r>
              <a:rPr lang="en" sz="2200" b="1"/>
              <a:t>PEOPLE SWITCHING TOWARDS ECO-FRIENDLY PRODUCT. OR SUSTAIN WASTE PRODUCT.</a:t>
            </a:r>
            <a:endParaRPr sz="2200" b="1"/>
          </a:p>
          <a:p>
            <a:pPr marL="457200" lvl="0" indent="-368300" algn="l" rtl="0">
              <a:spcBef>
                <a:spcPts val="0"/>
              </a:spcBef>
              <a:spcAft>
                <a:spcPts val="0"/>
              </a:spcAft>
              <a:buSzPts val="2200"/>
              <a:buChar char="●"/>
            </a:pPr>
            <a:r>
              <a:rPr lang="en" sz="2200" b="1"/>
              <a:t>BEST TIME TO START.</a:t>
            </a:r>
            <a:endParaRPr sz="2200" b="1"/>
          </a:p>
          <a:p>
            <a:pPr marL="457200" lvl="0" indent="-368300" algn="l" rtl="0">
              <a:spcBef>
                <a:spcPts val="0"/>
              </a:spcBef>
              <a:spcAft>
                <a:spcPts val="0"/>
              </a:spcAft>
              <a:buSzPts val="2200"/>
              <a:buChar char="●"/>
            </a:pPr>
            <a:r>
              <a:rPr lang="en" sz="2200" b="1"/>
              <a:t>KNOWLEDGE ABOUT WASTE IS THE KEY TO SUCCESS.</a:t>
            </a:r>
            <a:endParaRPr sz="2200" b="1"/>
          </a:p>
          <a:p>
            <a:pPr marL="457200" lvl="0" indent="-368300" algn="l" rtl="0">
              <a:spcBef>
                <a:spcPts val="0"/>
              </a:spcBef>
              <a:spcAft>
                <a:spcPts val="0"/>
              </a:spcAft>
              <a:buSzPts val="2200"/>
              <a:buChar char="●"/>
            </a:pPr>
            <a:r>
              <a:rPr lang="en" sz="2200" b="1"/>
              <a:t>BEING MEDIATOR IN ANY FIELD IS ACHIEVING HYPE.</a:t>
            </a:r>
            <a:endParaRPr sz="2200" b="1"/>
          </a:p>
          <a:p>
            <a:pPr marL="457200" lvl="0" indent="-368300" algn="l" rtl="0">
              <a:spcBef>
                <a:spcPts val="0"/>
              </a:spcBef>
              <a:spcAft>
                <a:spcPts val="0"/>
              </a:spcAft>
              <a:buSzPts val="2200"/>
              <a:buChar char="●"/>
            </a:pPr>
            <a:r>
              <a:rPr lang="en" sz="2200" b="1"/>
              <a:t>MORE AND MORE STARTUPS ARE BETTING IN THIS INDUSTRY.</a:t>
            </a:r>
            <a:endParaRPr sz="2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800"/>
              </a:spcAft>
              <a:buNone/>
            </a:pPr>
            <a:r>
              <a:rPr lang="en" sz="2650" b="1">
                <a:solidFill>
                  <a:srgbClr val="000000"/>
                </a:solidFill>
                <a:highlight>
                  <a:srgbClr val="FFFFFF"/>
                </a:highlight>
                <a:latin typeface="Merriweather"/>
                <a:ea typeface="Merriweather"/>
                <a:cs typeface="Merriweather"/>
                <a:sym typeface="Merriweather"/>
              </a:rPr>
              <a:t>Conclusion</a:t>
            </a:r>
            <a:endParaRPr sz="4100"/>
          </a:p>
        </p:txBody>
      </p:sp>
      <p:sp>
        <p:nvSpPr>
          <p:cNvPr id="174" name="Google Shape;174;p25"/>
          <p:cNvSpPr txBox="1">
            <a:spLocks noGrp="1"/>
          </p:cNvSpPr>
          <p:nvPr>
            <p:ph type="body" idx="1"/>
          </p:nvPr>
        </p:nvSpPr>
        <p:spPr>
          <a:xfrm>
            <a:off x="311700" y="919500"/>
            <a:ext cx="8520600" cy="4037100"/>
          </a:xfrm>
          <a:prstGeom prst="rect">
            <a:avLst/>
          </a:prstGeom>
        </p:spPr>
        <p:txBody>
          <a:bodyPr spcFirstLastPara="1" wrap="square" lIns="91425" tIns="91425" rIns="91425" bIns="91425" anchor="t" anchorCtr="0">
            <a:normAutofit fontScale="62500" lnSpcReduction="20000"/>
          </a:bodyPr>
          <a:lstStyle/>
          <a:p>
            <a:pPr marL="0" lvl="0" indent="0" algn="l" rtl="0">
              <a:lnSpc>
                <a:spcPct val="150000"/>
              </a:lnSpc>
              <a:spcBef>
                <a:spcPts val="1500"/>
              </a:spcBef>
              <a:spcAft>
                <a:spcPts val="0"/>
              </a:spcAft>
              <a:buNone/>
            </a:pPr>
            <a:endParaRPr sz="1350" b="1">
              <a:solidFill>
                <a:srgbClr val="000000"/>
              </a:solidFill>
              <a:highlight>
                <a:srgbClr val="FFFFFF"/>
              </a:highlight>
              <a:latin typeface="Merriweather"/>
              <a:ea typeface="Merriweather"/>
              <a:cs typeface="Merriweather"/>
              <a:sym typeface="Merriweather"/>
            </a:endParaRPr>
          </a:p>
          <a:p>
            <a:pPr marL="0" lvl="0" indent="0" algn="ctr" rtl="0">
              <a:spcBef>
                <a:spcPts val="800"/>
              </a:spcBef>
              <a:spcAft>
                <a:spcPts val="0"/>
              </a:spcAft>
              <a:buNone/>
            </a:pPr>
            <a:r>
              <a:rPr lang="en" sz="2944" b="1">
                <a:solidFill>
                  <a:srgbClr val="262626"/>
                </a:solidFill>
                <a:highlight>
                  <a:srgbClr val="FFFFFF"/>
                </a:highlight>
                <a:latin typeface="Merriweather"/>
                <a:ea typeface="Merriweather"/>
                <a:cs typeface="Merriweather"/>
                <a:sym typeface="Merriweather"/>
              </a:rPr>
              <a:t>In conclusion, I would like to say the profit in his industry is immense. It’s our way that how uniquely and broadly we adapt this industry. And this is the best time to adopt this trend. For being a giant in his industry either by building connections or by our strategies or unique plans.</a:t>
            </a:r>
            <a:endParaRPr sz="2944" b="1">
              <a:solidFill>
                <a:srgbClr val="262626"/>
              </a:solidFill>
              <a:highlight>
                <a:srgbClr val="FFFFFF"/>
              </a:highlight>
              <a:latin typeface="Merriweather"/>
              <a:ea typeface="Merriweather"/>
              <a:cs typeface="Merriweather"/>
              <a:sym typeface="Merriweather"/>
            </a:endParaRPr>
          </a:p>
          <a:p>
            <a:pPr marL="0" lvl="0" indent="0" algn="ctr" rtl="0">
              <a:spcBef>
                <a:spcPts val="0"/>
              </a:spcBef>
              <a:spcAft>
                <a:spcPts val="0"/>
              </a:spcAft>
              <a:buNone/>
            </a:pPr>
            <a:r>
              <a:rPr lang="en" sz="2944" b="1">
                <a:solidFill>
                  <a:srgbClr val="262626"/>
                </a:solidFill>
                <a:highlight>
                  <a:srgbClr val="FFFFFF"/>
                </a:highlight>
                <a:latin typeface="Merriweather"/>
                <a:ea typeface="Merriweather"/>
                <a:cs typeface="Merriweather"/>
                <a:sym typeface="Merriweather"/>
              </a:rPr>
              <a:t>Not only in India, but the trade of recycling is also increasing rapidly in all countries because it will be possible for the human race to survive in the future. If we talk about business, nowadays many companies are earning billions of rupees. Investment from the top is also very less. If you want, adopt this business because, in this nature, you and the people benefit all three. Apart from this, the recycling business is growing well all over the world, so it is safe to invest in this business.</a:t>
            </a:r>
            <a:endParaRPr sz="2944" b="1">
              <a:solidFill>
                <a:srgbClr val="262626"/>
              </a:solidFill>
              <a:highlight>
                <a:srgbClr val="FFFFFF"/>
              </a:highlight>
              <a:latin typeface="Merriweather"/>
              <a:ea typeface="Merriweather"/>
              <a:cs typeface="Merriweather"/>
              <a:sym typeface="Merriweather"/>
            </a:endParaRPr>
          </a:p>
          <a:p>
            <a:pPr marL="0" lvl="0" indent="0" algn="ctr" rtl="0">
              <a:spcBef>
                <a:spcPts val="0"/>
              </a:spcBef>
              <a:spcAft>
                <a:spcPts val="1200"/>
              </a:spcAft>
              <a:buNone/>
            </a:pPr>
            <a:endParaRPr sz="2944"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p:nvPr/>
        </p:nvSpPr>
        <p:spPr>
          <a:xfrm>
            <a:off x="57475" y="3634925"/>
            <a:ext cx="90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181" name="Google Shape;181;p26"/>
          <p:cNvSpPr txBox="1"/>
          <p:nvPr/>
        </p:nvSpPr>
        <p:spPr>
          <a:xfrm>
            <a:off x="37175" y="1003900"/>
            <a:ext cx="90864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600">
                <a:latin typeface="Proxima Nova"/>
                <a:ea typeface="Proxima Nova"/>
                <a:cs typeface="Proxima Nova"/>
                <a:sym typeface="Proxima Nova"/>
              </a:rPr>
              <a:t>THANK’S A LOT</a:t>
            </a:r>
            <a:endParaRPr sz="6600">
              <a:latin typeface="Proxima Nova"/>
              <a:ea typeface="Proxima Nova"/>
              <a:cs typeface="Proxima Nova"/>
              <a:sym typeface="Proxima Nova"/>
            </a:endParaRPr>
          </a:p>
          <a:p>
            <a:pPr marL="0" lvl="0" indent="0" algn="ctr" rtl="0">
              <a:spcBef>
                <a:spcPts val="0"/>
              </a:spcBef>
              <a:spcAft>
                <a:spcPts val="0"/>
              </a:spcAft>
              <a:buNone/>
            </a:pPr>
            <a:r>
              <a:rPr lang="en" sz="2400" b="1">
                <a:latin typeface="Proxima Nova"/>
                <a:ea typeface="Proxima Nova"/>
                <a:cs typeface="Proxima Nova"/>
                <a:sym typeface="Proxima Nova"/>
              </a:rPr>
              <a:t>FOR GIVING YOUR PRECIOUS TIME AND KEEP EYE ON IT</a:t>
            </a:r>
            <a:endParaRPr sz="2400" b="1">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PROBLEM</a:t>
            </a:r>
            <a:endParaRPr b="1" dirty="0"/>
          </a:p>
        </p:txBody>
      </p:sp>
      <p:sp>
        <p:nvSpPr>
          <p:cNvPr id="66" name="Google Shape;66;p14"/>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n" sz="4250" b="1">
                <a:solidFill>
                  <a:srgbClr val="444444"/>
                </a:solidFill>
                <a:highlight>
                  <a:srgbClr val="FBFBFB"/>
                </a:highlight>
                <a:latin typeface="Arial"/>
                <a:ea typeface="Arial"/>
                <a:cs typeface="Arial"/>
                <a:sym typeface="Arial"/>
              </a:rPr>
              <a:t>A BIG GAP</a:t>
            </a:r>
            <a:endParaRPr sz="4250" b="1">
              <a:solidFill>
                <a:srgbClr val="444444"/>
              </a:solidFill>
              <a:highlight>
                <a:srgbClr val="FBFBFB"/>
              </a:highlight>
              <a:latin typeface="Arial"/>
              <a:ea typeface="Arial"/>
              <a:cs typeface="Arial"/>
              <a:sym typeface="Arial"/>
            </a:endParaRPr>
          </a:p>
          <a:p>
            <a:pPr marL="457200" lvl="0" indent="-393223" algn="just" rtl="0">
              <a:spcBef>
                <a:spcPts val="1200"/>
              </a:spcBef>
              <a:spcAft>
                <a:spcPts val="0"/>
              </a:spcAft>
              <a:buClr>
                <a:srgbClr val="444444"/>
              </a:buClr>
              <a:buSzPct val="100000"/>
              <a:buFont typeface="Arial"/>
              <a:buChar char="●"/>
            </a:pPr>
            <a:r>
              <a:rPr lang="en" sz="3050" b="1">
                <a:solidFill>
                  <a:srgbClr val="444444"/>
                </a:solidFill>
                <a:highlight>
                  <a:srgbClr val="FBFBFB"/>
                </a:highlight>
                <a:latin typeface="Arial"/>
                <a:ea typeface="Arial"/>
                <a:cs typeface="Arial"/>
                <a:sym typeface="Arial"/>
              </a:rPr>
              <a:t>GAP`</a:t>
            </a:r>
            <a:r>
              <a:rPr lang="en" sz="1950" b="1">
                <a:solidFill>
                  <a:srgbClr val="444444"/>
                </a:solidFill>
                <a:highlight>
                  <a:srgbClr val="FBFBFB"/>
                </a:highlight>
                <a:latin typeface="Arial"/>
                <a:ea typeface="Arial"/>
                <a:cs typeface="Arial"/>
                <a:sym typeface="Arial"/>
              </a:rPr>
              <a:t>between </a:t>
            </a:r>
            <a:r>
              <a:rPr lang="en" sz="3050" b="1">
                <a:solidFill>
                  <a:srgbClr val="444444"/>
                </a:solidFill>
                <a:highlight>
                  <a:srgbClr val="FBFBFB"/>
                </a:highlight>
                <a:latin typeface="Arial"/>
                <a:ea typeface="Arial"/>
                <a:cs typeface="Arial"/>
                <a:sym typeface="Arial"/>
              </a:rPr>
              <a:t>SUPPLY &amp; DEMAND</a:t>
            </a:r>
            <a:endParaRPr sz="3050" b="1">
              <a:solidFill>
                <a:srgbClr val="444444"/>
              </a:solidFill>
              <a:highlight>
                <a:srgbClr val="FBFBFB"/>
              </a:highlight>
              <a:latin typeface="Arial"/>
              <a:ea typeface="Arial"/>
              <a:cs typeface="Arial"/>
              <a:sym typeface="Arial"/>
            </a:endParaRPr>
          </a:p>
          <a:p>
            <a:pPr marL="457200" lvl="0" indent="-393223" algn="just" rtl="0">
              <a:spcBef>
                <a:spcPts val="0"/>
              </a:spcBef>
              <a:spcAft>
                <a:spcPts val="0"/>
              </a:spcAft>
              <a:buClr>
                <a:srgbClr val="444444"/>
              </a:buClr>
              <a:buSzPct val="100000"/>
              <a:buFont typeface="Arial"/>
              <a:buChar char="●"/>
            </a:pPr>
            <a:r>
              <a:rPr lang="en" sz="3050" b="1">
                <a:solidFill>
                  <a:srgbClr val="444444"/>
                </a:solidFill>
                <a:highlight>
                  <a:srgbClr val="FBFBFB"/>
                </a:highlight>
                <a:latin typeface="Arial"/>
                <a:ea typeface="Arial"/>
                <a:cs typeface="Arial"/>
                <a:sym typeface="Arial"/>
              </a:rPr>
              <a:t>GAP </a:t>
            </a:r>
            <a:r>
              <a:rPr lang="en" sz="1950" b="1">
                <a:solidFill>
                  <a:srgbClr val="444444"/>
                </a:solidFill>
                <a:highlight>
                  <a:srgbClr val="FBFBFB"/>
                </a:highlight>
                <a:latin typeface="Arial"/>
                <a:ea typeface="Arial"/>
                <a:cs typeface="Arial"/>
                <a:sym typeface="Arial"/>
              </a:rPr>
              <a:t>between </a:t>
            </a:r>
            <a:r>
              <a:rPr lang="en" sz="3050" b="1">
                <a:solidFill>
                  <a:srgbClr val="444444"/>
                </a:solidFill>
                <a:highlight>
                  <a:srgbClr val="FBFBFB"/>
                </a:highlight>
                <a:latin typeface="Arial"/>
                <a:ea typeface="Arial"/>
                <a:cs typeface="Arial"/>
                <a:sym typeface="Arial"/>
              </a:rPr>
              <a:t>CUSTOMER &amp; SERVICE PROVIDERS</a:t>
            </a:r>
            <a:endParaRPr sz="3050" b="1">
              <a:solidFill>
                <a:srgbClr val="444444"/>
              </a:solidFill>
              <a:highlight>
                <a:srgbClr val="FBFBFB"/>
              </a:highlight>
              <a:latin typeface="Arial"/>
              <a:ea typeface="Arial"/>
              <a:cs typeface="Arial"/>
              <a:sym typeface="Arial"/>
            </a:endParaRPr>
          </a:p>
          <a:p>
            <a:pPr marL="457200" lvl="0" indent="-393223" algn="just" rtl="0">
              <a:spcBef>
                <a:spcPts val="0"/>
              </a:spcBef>
              <a:spcAft>
                <a:spcPts val="0"/>
              </a:spcAft>
              <a:buClr>
                <a:srgbClr val="444444"/>
              </a:buClr>
              <a:buSzPct val="100000"/>
              <a:buFont typeface="Arial"/>
              <a:buChar char="●"/>
            </a:pPr>
            <a:r>
              <a:rPr lang="en" sz="3050" b="1">
                <a:solidFill>
                  <a:srgbClr val="444444"/>
                </a:solidFill>
                <a:highlight>
                  <a:srgbClr val="FBFBFB"/>
                </a:highlight>
                <a:latin typeface="Arial"/>
                <a:ea typeface="Arial"/>
                <a:cs typeface="Arial"/>
                <a:sym typeface="Arial"/>
              </a:rPr>
              <a:t>GAP </a:t>
            </a:r>
            <a:r>
              <a:rPr lang="en" sz="1950" b="1">
                <a:solidFill>
                  <a:srgbClr val="444444"/>
                </a:solidFill>
                <a:highlight>
                  <a:srgbClr val="FBFBFB"/>
                </a:highlight>
                <a:latin typeface="Arial"/>
                <a:ea typeface="Arial"/>
                <a:cs typeface="Arial"/>
                <a:sym typeface="Arial"/>
              </a:rPr>
              <a:t>between </a:t>
            </a:r>
            <a:r>
              <a:rPr lang="en" sz="3050" b="1">
                <a:solidFill>
                  <a:srgbClr val="444444"/>
                </a:solidFill>
                <a:highlight>
                  <a:srgbClr val="FBFBFB"/>
                </a:highlight>
                <a:latin typeface="Arial"/>
                <a:ea typeface="Arial"/>
                <a:cs typeface="Arial"/>
                <a:sym typeface="Arial"/>
              </a:rPr>
              <a:t>REVENUE MANAGEMENT SYSTEM. </a:t>
            </a:r>
            <a:endParaRPr sz="3050" b="1">
              <a:solidFill>
                <a:srgbClr val="444444"/>
              </a:solidFill>
              <a:highlight>
                <a:srgbClr val="FBFBFB"/>
              </a:highlight>
              <a:latin typeface="Arial"/>
              <a:ea typeface="Arial"/>
              <a:cs typeface="Arial"/>
              <a:sym typeface="Arial"/>
            </a:endParaRPr>
          </a:p>
          <a:p>
            <a:pPr marL="457200" lvl="0" indent="-393223" algn="just" rtl="0">
              <a:spcBef>
                <a:spcPts val="0"/>
              </a:spcBef>
              <a:spcAft>
                <a:spcPts val="0"/>
              </a:spcAft>
              <a:buClr>
                <a:srgbClr val="444444"/>
              </a:buClr>
              <a:buSzPct val="100000"/>
              <a:buFont typeface="Arial"/>
              <a:buChar char="●"/>
            </a:pPr>
            <a:r>
              <a:rPr lang="en" sz="3050" b="1">
                <a:solidFill>
                  <a:srgbClr val="444444"/>
                </a:solidFill>
                <a:highlight>
                  <a:srgbClr val="FBFBFB"/>
                </a:highlight>
                <a:latin typeface="Arial"/>
                <a:ea typeface="Arial"/>
                <a:cs typeface="Arial"/>
                <a:sym typeface="Arial"/>
              </a:rPr>
              <a:t>GAP </a:t>
            </a:r>
            <a:r>
              <a:rPr lang="en" sz="1968" b="1">
                <a:solidFill>
                  <a:srgbClr val="444444"/>
                </a:solidFill>
                <a:highlight>
                  <a:srgbClr val="FBFBFB"/>
                </a:highlight>
                <a:latin typeface="Arial"/>
                <a:ea typeface="Arial"/>
                <a:cs typeface="Arial"/>
                <a:sym typeface="Arial"/>
              </a:rPr>
              <a:t>between </a:t>
            </a:r>
            <a:r>
              <a:rPr lang="en" sz="3050" b="1">
                <a:solidFill>
                  <a:srgbClr val="444444"/>
                </a:solidFill>
                <a:highlight>
                  <a:srgbClr val="FBFBFB"/>
                </a:highlight>
                <a:latin typeface="Arial"/>
                <a:ea typeface="Arial"/>
                <a:cs typeface="Arial"/>
                <a:sym typeface="Arial"/>
              </a:rPr>
              <a:t>BROADER REACH OF SMALL WASTE BUSINESS DIRECTLY TO THE BIG INDUSTRIES OR FIRMS</a:t>
            </a:r>
            <a:endParaRPr sz="3050" b="1">
              <a:solidFill>
                <a:srgbClr val="444444"/>
              </a:solidFill>
              <a:highlight>
                <a:srgbClr val="FBFBFB"/>
              </a:highlight>
              <a:latin typeface="Arial"/>
              <a:ea typeface="Arial"/>
              <a:cs typeface="Arial"/>
              <a:sym typeface="Arial"/>
            </a:endParaRPr>
          </a:p>
        </p:txBody>
      </p:sp>
      <p:sp>
        <p:nvSpPr>
          <p:cNvPr id="67" name="Google Shape;67;p14"/>
          <p:cNvSpPr txBox="1"/>
          <p:nvPr/>
        </p:nvSpPr>
        <p:spPr>
          <a:xfrm>
            <a:off x="5100400" y="1163750"/>
            <a:ext cx="373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SOLUTIONS</a:t>
            </a:r>
            <a:endParaRPr b="1" dirty="0"/>
          </a:p>
        </p:txBody>
      </p:sp>
      <p:sp>
        <p:nvSpPr>
          <p:cNvPr id="73" name="Google Shape;73;p15"/>
          <p:cNvSpPr txBox="1">
            <a:spLocks noGrp="1"/>
          </p:cNvSpPr>
          <p:nvPr>
            <p:ph type="body" idx="1"/>
          </p:nvPr>
        </p:nvSpPr>
        <p:spPr>
          <a:xfrm>
            <a:off x="311700" y="1222325"/>
            <a:ext cx="85902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3000" b="1"/>
              <a:t>WEB PORTAL </a:t>
            </a:r>
            <a:r>
              <a:rPr lang="en" b="1"/>
              <a:t>who fill’s all the </a:t>
            </a:r>
            <a:r>
              <a:rPr lang="en" sz="3000" b="1"/>
              <a:t>GAP</a:t>
            </a:r>
            <a:endParaRPr sz="3000" b="1"/>
          </a:p>
          <a:p>
            <a:pPr marL="457200" lvl="0" indent="-404812" algn="l" rtl="0">
              <a:spcBef>
                <a:spcPts val="1200"/>
              </a:spcBef>
              <a:spcAft>
                <a:spcPts val="0"/>
              </a:spcAft>
              <a:buSzPct val="166666"/>
              <a:buChar char="●"/>
            </a:pPr>
            <a:r>
              <a:rPr lang="en" b="1"/>
              <a:t>Fulfil </a:t>
            </a:r>
            <a:r>
              <a:rPr lang="en" sz="3000" b="1"/>
              <a:t>SUPPLY &amp; DEMAND, </a:t>
            </a:r>
            <a:r>
              <a:rPr lang="en" b="1"/>
              <a:t>So that all the waste should be recycle.</a:t>
            </a:r>
            <a:endParaRPr b="1"/>
          </a:p>
          <a:p>
            <a:pPr marL="457200" lvl="0" indent="-404812" algn="l" rtl="0">
              <a:spcBef>
                <a:spcPts val="0"/>
              </a:spcBef>
              <a:spcAft>
                <a:spcPts val="0"/>
              </a:spcAft>
              <a:buSzPct val="100000"/>
              <a:buChar char="●"/>
            </a:pPr>
            <a:r>
              <a:rPr lang="en" b="1"/>
              <a:t>Building trustworthy and respectful platform for </a:t>
            </a:r>
            <a:r>
              <a:rPr lang="en" sz="3000" b="1"/>
              <a:t>CUSTOMERS &amp; SERVICE PROVIDERS.</a:t>
            </a:r>
            <a:endParaRPr sz="3000" b="1"/>
          </a:p>
          <a:p>
            <a:pPr marL="457200" lvl="0" indent="-404812" algn="l" rtl="0">
              <a:spcBef>
                <a:spcPts val="0"/>
              </a:spcBef>
              <a:spcAft>
                <a:spcPts val="0"/>
              </a:spcAft>
              <a:buSzPct val="100000"/>
              <a:buChar char="●"/>
            </a:pPr>
            <a:r>
              <a:rPr lang="en" sz="3000" b="1"/>
              <a:t>A REVENUE BOOSTER </a:t>
            </a:r>
            <a:r>
              <a:rPr lang="en" b="1"/>
              <a:t>for all, by eleminating all the offline commission settlers or mediators, and helps to run the chain smoothly.</a:t>
            </a:r>
            <a:endParaRPr b="1"/>
          </a:p>
          <a:p>
            <a:pPr marL="457200" lvl="0" indent="-338137" algn="l" rtl="0">
              <a:spcBef>
                <a:spcPts val="0"/>
              </a:spcBef>
              <a:spcAft>
                <a:spcPts val="0"/>
              </a:spcAft>
              <a:buSzPct val="100000"/>
              <a:buChar char="●"/>
            </a:pPr>
            <a:r>
              <a:rPr lang="en" sz="1864" b="1"/>
              <a:t>Helping the small scrap collectors to earn better and eliminating neglection of metric tonns of waste </a:t>
            </a:r>
            <a:r>
              <a:rPr lang="en" sz="2945" b="1"/>
              <a:t>BIG BOOM TO THE INDUSTRY.</a:t>
            </a:r>
            <a:endParaRPr sz="2945"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FACTS &amp; FIGURES ABOUT SCRAP INDUSTRY</a:t>
            </a:r>
            <a:endParaRPr b="1" dirty="0"/>
          </a:p>
        </p:txBody>
      </p:sp>
      <p:sp>
        <p:nvSpPr>
          <p:cNvPr id="79" name="Google Shape;79;p16"/>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According to a report by </a:t>
            </a:r>
            <a:r>
              <a:rPr lang="en" b="1"/>
              <a:t>SWACHH BHARAT MISSION, URBAN INDIA </a:t>
            </a:r>
            <a:r>
              <a:rPr lang="en"/>
              <a:t>generates </a:t>
            </a:r>
            <a:r>
              <a:rPr lang="en" b="1"/>
              <a:t>1.45 LAKHS TONNES per day </a:t>
            </a:r>
            <a:r>
              <a:rPr lang="en"/>
              <a:t>of </a:t>
            </a:r>
            <a:r>
              <a:rPr lang="en" b="1"/>
              <a:t>MUNICIPAL SOLID WASTE, </a:t>
            </a:r>
            <a:r>
              <a:rPr lang="en"/>
              <a:t>of which only </a:t>
            </a:r>
            <a:r>
              <a:rPr lang="en" b="1"/>
              <a:t>23% is processed or treated. </a:t>
            </a:r>
            <a:r>
              <a:rPr lang="en"/>
              <a:t>The bulk of it, </a:t>
            </a:r>
            <a:r>
              <a:rPr lang="en" b="1"/>
              <a:t>72% is landfilled.</a:t>
            </a:r>
            <a:endParaRPr b="1"/>
          </a:p>
          <a:p>
            <a:pPr marL="457200" lvl="0" indent="-342900" algn="l" rtl="0">
              <a:spcBef>
                <a:spcPts val="0"/>
              </a:spcBef>
              <a:spcAft>
                <a:spcPts val="0"/>
              </a:spcAft>
              <a:buSzPts val="1800"/>
              <a:buChar char="●"/>
            </a:pPr>
            <a:r>
              <a:rPr lang="en"/>
              <a:t>According to the </a:t>
            </a:r>
            <a:r>
              <a:rPr lang="en" b="1"/>
              <a:t>FEDERATION OF INDIAN CHAMBERS OF COMMERCE (FICCI), </a:t>
            </a:r>
            <a:r>
              <a:rPr lang="en"/>
              <a:t>the opportunity for the circular economy the system of resource utilization through </a:t>
            </a:r>
            <a:r>
              <a:rPr lang="en" b="1"/>
              <a:t>REUSE </a:t>
            </a:r>
            <a:r>
              <a:rPr lang="en"/>
              <a:t>and </a:t>
            </a:r>
            <a:r>
              <a:rPr lang="en" b="1"/>
              <a:t>RECYCLING, </a:t>
            </a:r>
            <a:r>
              <a:rPr lang="en"/>
              <a:t>in </a:t>
            </a:r>
            <a:r>
              <a:rPr lang="en" b="1"/>
              <a:t>INDIA </a:t>
            </a:r>
            <a:r>
              <a:rPr lang="en"/>
              <a:t>will be worth </a:t>
            </a:r>
            <a:r>
              <a:rPr lang="en" b="1"/>
              <a:t>$500 billion </a:t>
            </a:r>
            <a:r>
              <a:rPr lang="en"/>
              <a:t>by </a:t>
            </a:r>
            <a:r>
              <a:rPr lang="en" b="1"/>
              <a:t>2030. </a:t>
            </a:r>
            <a:endParaRPr b="1"/>
          </a:p>
          <a:p>
            <a:pPr marL="457200" lvl="0" indent="-342900" algn="l" rtl="0">
              <a:spcBef>
                <a:spcPts val="0"/>
              </a:spcBef>
              <a:spcAft>
                <a:spcPts val="0"/>
              </a:spcAft>
              <a:buSzPts val="1800"/>
              <a:buChar char="●"/>
            </a:pPr>
            <a:r>
              <a:rPr lang="en"/>
              <a:t>More</a:t>
            </a:r>
            <a:r>
              <a:rPr lang="en" b="1"/>
              <a:t> ENTREPRENEURS</a:t>
            </a:r>
            <a:r>
              <a:rPr lang="en"/>
              <a:t> are entering this space which has traditionally face </a:t>
            </a:r>
            <a:r>
              <a:rPr lang="en" b="1"/>
              <a:t>Transparency Issue</a:t>
            </a:r>
            <a:r>
              <a:rPr lang="en"/>
              <a:t>, a</a:t>
            </a:r>
            <a:r>
              <a:rPr lang="en" b="1"/>
              <a:t> demand &amp; supply mismatch, lack of source segregation. </a:t>
            </a:r>
            <a:endParaRPr b="1"/>
          </a:p>
          <a:p>
            <a:pPr marL="457200" lvl="0" indent="-342900" algn="l" rtl="0">
              <a:spcBef>
                <a:spcPts val="0"/>
              </a:spcBef>
              <a:spcAft>
                <a:spcPts val="0"/>
              </a:spcAft>
              <a:buSzPts val="1800"/>
              <a:buChar char="●"/>
            </a:pPr>
            <a:r>
              <a:rPr lang="en"/>
              <a:t>Nearly </a:t>
            </a:r>
            <a:r>
              <a:rPr lang="en" b="1"/>
              <a:t>95% of recycling is done by the informal market.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 </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solidFill>
                  <a:srgbClr val="000000"/>
                </a:solidFill>
                <a:highlight>
                  <a:srgbClr val="FFFFFF"/>
                </a:highlight>
                <a:latin typeface="Arial"/>
                <a:ea typeface="Arial"/>
                <a:cs typeface="Arial"/>
                <a:sym typeface="Arial"/>
              </a:rPr>
              <a:t>Many </a:t>
            </a:r>
            <a:r>
              <a:rPr lang="en" b="1">
                <a:solidFill>
                  <a:srgbClr val="000000"/>
                </a:solidFill>
                <a:highlight>
                  <a:srgbClr val="FFFFFF"/>
                </a:highlight>
                <a:latin typeface="Arial"/>
                <a:ea typeface="Arial"/>
                <a:cs typeface="Arial"/>
                <a:sym typeface="Arial"/>
              </a:rPr>
              <a:t>Japanese, American and European investors in China have announced exit from China since Covid-19 pandemic</a:t>
            </a:r>
            <a:r>
              <a:rPr lang="en">
                <a:solidFill>
                  <a:srgbClr val="000000"/>
                </a:solidFill>
                <a:highlight>
                  <a:srgbClr val="FFFFFF"/>
                </a:highlight>
                <a:latin typeface="Arial"/>
                <a:ea typeface="Arial"/>
                <a:cs typeface="Arial"/>
                <a:sym typeface="Arial"/>
              </a:rPr>
              <a:t> first came into light in November 2019 in Chinese city of Wuhan.</a:t>
            </a:r>
            <a:endParaRPr>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a:solidFill>
                  <a:srgbClr val="000000"/>
                </a:solidFill>
                <a:highlight>
                  <a:srgbClr val="FFFFFF"/>
                </a:highlight>
                <a:latin typeface="Arial"/>
                <a:ea typeface="Arial"/>
                <a:cs typeface="Arial"/>
                <a:sym typeface="Arial"/>
              </a:rPr>
              <a:t>The Indian government is weighing all possible options to attract these investments into the country.</a:t>
            </a:r>
            <a:endParaRPr>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b="1">
                <a:solidFill>
                  <a:srgbClr val="000000"/>
                </a:solidFill>
                <a:highlight>
                  <a:srgbClr val="FFFFFF"/>
                </a:highlight>
                <a:latin typeface="Arial"/>
                <a:ea typeface="Arial"/>
                <a:cs typeface="Arial"/>
                <a:sym typeface="Arial"/>
              </a:rPr>
              <a:t>Indian plastic exporters have received an upsurge in orders from the United States, Japan and European countries</a:t>
            </a:r>
            <a:r>
              <a:rPr lang="en">
                <a:solidFill>
                  <a:srgbClr val="000000"/>
                </a:solidFill>
                <a:highlight>
                  <a:srgbClr val="FFFFFF"/>
                </a:highlight>
                <a:latin typeface="Arial"/>
                <a:ea typeface="Arial"/>
                <a:cs typeface="Arial"/>
                <a:sym typeface="Arial"/>
              </a:rPr>
              <a:t> since the Covid-19 pandemic spread over four months ago. </a:t>
            </a:r>
            <a:endParaRPr>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a:solidFill>
                  <a:srgbClr val="000000"/>
                </a:solidFill>
                <a:highlight>
                  <a:srgbClr val="FFFFFF"/>
                </a:highlight>
                <a:latin typeface="Arial"/>
                <a:ea typeface="Arial"/>
                <a:cs typeface="Arial"/>
                <a:sym typeface="Arial"/>
              </a:rPr>
              <a:t>But, </a:t>
            </a:r>
            <a:r>
              <a:rPr lang="en" b="1">
                <a:solidFill>
                  <a:srgbClr val="000000"/>
                </a:solidFill>
                <a:highlight>
                  <a:srgbClr val="FFFFFF"/>
                </a:highlight>
                <a:latin typeface="Arial"/>
                <a:ea typeface="Arial"/>
                <a:cs typeface="Arial"/>
                <a:sym typeface="Arial"/>
              </a:rPr>
              <a:t>their execution has become a big problem due to closure of manufacturing plants, transportation and shipping to overseas following nationwide lockdown </a:t>
            </a:r>
            <a:r>
              <a:rPr lang="en">
                <a:solidFill>
                  <a:srgbClr val="000000"/>
                </a:solidFill>
                <a:highlight>
                  <a:srgbClr val="FFFFFF"/>
                </a:highlight>
                <a:latin typeface="Arial"/>
                <a:ea typeface="Arial"/>
                <a:cs typeface="Arial"/>
                <a:sym typeface="Arial"/>
              </a:rPr>
              <a:t>which started from March 25 for three weeks initially and extended for 19 days and further by 14 days.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63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Product / Processing of the application or online portal</a:t>
            </a:r>
            <a:endParaRPr b="1" dirty="0"/>
          </a:p>
        </p:txBody>
      </p:sp>
      <p:sp>
        <p:nvSpPr>
          <p:cNvPr id="91" name="Google Shape;91;p18"/>
          <p:cNvSpPr/>
          <p:nvPr/>
        </p:nvSpPr>
        <p:spPr>
          <a:xfrm>
            <a:off x="359425" y="1326150"/>
            <a:ext cx="2243400" cy="9666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2887800" y="1326275"/>
            <a:ext cx="2355000" cy="9666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p:nvPr/>
        </p:nvSpPr>
        <p:spPr>
          <a:xfrm>
            <a:off x="2900225" y="1363329"/>
            <a:ext cx="2330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SELECT BY CHECKING AUTHENTICITY </a:t>
            </a:r>
            <a:endParaRPr sz="1700"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p:txBody>
      </p:sp>
      <p:sp>
        <p:nvSpPr>
          <p:cNvPr id="94" name="Google Shape;94;p18"/>
          <p:cNvSpPr/>
          <p:nvPr/>
        </p:nvSpPr>
        <p:spPr>
          <a:xfrm>
            <a:off x="5527725" y="1326150"/>
            <a:ext cx="2355000" cy="9543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p:nvPr/>
        </p:nvSpPr>
        <p:spPr>
          <a:xfrm>
            <a:off x="5552500" y="1326275"/>
            <a:ext cx="23301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CONFIRM THE SERVICE AND COLLECT SCRAP</a:t>
            </a:r>
            <a:endParaRPr sz="1700" b="1">
              <a:latin typeface="Proxima Nova"/>
              <a:ea typeface="Proxima Nova"/>
              <a:cs typeface="Proxima Nova"/>
              <a:sym typeface="Proxima Nova"/>
            </a:endParaRPr>
          </a:p>
        </p:txBody>
      </p:sp>
      <p:sp>
        <p:nvSpPr>
          <p:cNvPr id="96" name="Google Shape;96;p18"/>
          <p:cNvSpPr/>
          <p:nvPr/>
        </p:nvSpPr>
        <p:spPr>
          <a:xfrm>
            <a:off x="5527575" y="2875400"/>
            <a:ext cx="2355000" cy="12315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5602075" y="2929475"/>
            <a:ext cx="22434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SCRAP COLLECTED IN THE SMALL/ LARGE SCRAP FIRMS</a:t>
            </a:r>
            <a:endParaRPr sz="1700" b="1">
              <a:latin typeface="Proxima Nova"/>
              <a:ea typeface="Proxima Nova"/>
              <a:cs typeface="Proxima Nova"/>
              <a:sym typeface="Proxima Nova"/>
            </a:endParaRPr>
          </a:p>
        </p:txBody>
      </p:sp>
      <p:sp>
        <p:nvSpPr>
          <p:cNvPr id="98" name="Google Shape;98;p18"/>
          <p:cNvSpPr/>
          <p:nvPr/>
        </p:nvSpPr>
        <p:spPr>
          <a:xfrm>
            <a:off x="2875350" y="2875400"/>
            <a:ext cx="2355000" cy="14931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2912575" y="2875400"/>
            <a:ext cx="22434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CHARACTERIZE ACCORDING TO THE NEED OF PARTICULAR WASTE </a:t>
            </a:r>
            <a:endParaRPr sz="1700" b="1">
              <a:latin typeface="Proxima Nova"/>
              <a:ea typeface="Proxima Nova"/>
              <a:cs typeface="Proxima Nova"/>
              <a:sym typeface="Proxima Nova"/>
            </a:endParaRPr>
          </a:p>
        </p:txBody>
      </p:sp>
      <p:sp>
        <p:nvSpPr>
          <p:cNvPr id="100" name="Google Shape;100;p18"/>
          <p:cNvSpPr/>
          <p:nvPr/>
        </p:nvSpPr>
        <p:spPr>
          <a:xfrm>
            <a:off x="371825" y="2875400"/>
            <a:ext cx="2243400" cy="1318200"/>
          </a:xfrm>
          <a:prstGeom prst="roundRect">
            <a:avLst>
              <a:gd name="adj" fmla="val 16667"/>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396600" y="2763850"/>
            <a:ext cx="22062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SELLING A HUGE BULK OF SCRAP TO THE COMPANIES TO RECYCLE OR TO REUSE</a:t>
            </a:r>
            <a:endParaRPr sz="1700" b="1">
              <a:latin typeface="Proxima Nova"/>
              <a:ea typeface="Proxima Nova"/>
              <a:cs typeface="Proxima Nova"/>
              <a:sym typeface="Proxima Nova"/>
            </a:endParaRPr>
          </a:p>
        </p:txBody>
      </p:sp>
      <p:sp>
        <p:nvSpPr>
          <p:cNvPr id="102" name="Google Shape;102;p18"/>
          <p:cNvSpPr/>
          <p:nvPr/>
        </p:nvSpPr>
        <p:spPr>
          <a:xfrm>
            <a:off x="2181350" y="1611225"/>
            <a:ext cx="693900" cy="371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771725" y="1611125"/>
            <a:ext cx="756000" cy="3717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8080875" y="1809525"/>
            <a:ext cx="693900" cy="1660800"/>
          </a:xfrm>
          <a:prstGeom prst="curvedLeftArrow">
            <a:avLst>
              <a:gd name="adj1" fmla="val 25000"/>
              <a:gd name="adj2" fmla="val 50000"/>
              <a:gd name="adj3" fmla="val 25000"/>
            </a:avLst>
          </a:prstGeom>
          <a:gradFill>
            <a:gsLst>
              <a:gs pos="0">
                <a:srgbClr val="4D4D4D"/>
              </a:gs>
              <a:gs pos="100000">
                <a:srgbClr val="000000"/>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4846075" y="3234825"/>
            <a:ext cx="756000" cy="4710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2454000" y="3358775"/>
            <a:ext cx="495900" cy="4215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421400" y="1326275"/>
            <a:ext cx="21567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Proxima Nova"/>
                <a:ea typeface="Proxima Nova"/>
                <a:cs typeface="Proxima Nova"/>
                <a:sym typeface="Proxima Nova"/>
              </a:rPr>
              <a:t>BROWSE NEARBY SCRAP COLLECTORS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Business Model</a:t>
            </a:r>
            <a:endParaRPr b="1" dirty="0"/>
          </a:p>
        </p:txBody>
      </p:sp>
      <p:sp>
        <p:nvSpPr>
          <p:cNvPr id="113" name="Google Shape;113;p19"/>
          <p:cNvSpPr/>
          <p:nvPr/>
        </p:nvSpPr>
        <p:spPr>
          <a:xfrm>
            <a:off x="74375" y="1809525"/>
            <a:ext cx="3532500" cy="2759400"/>
          </a:xfrm>
          <a:prstGeom prst="flowChartDelay">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flipH="1">
            <a:off x="5713900" y="1747550"/>
            <a:ext cx="3370800" cy="2821500"/>
          </a:xfrm>
          <a:prstGeom prst="flowChartDelay">
            <a:avLst/>
          </a:prstGeom>
          <a:gradFill>
            <a:gsLst>
              <a:gs pos="0">
                <a:srgbClr val="FFFFFF"/>
              </a:gs>
              <a:gs pos="100000">
                <a:srgbClr val="B3B3B3"/>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3606875" y="2296825"/>
            <a:ext cx="2106900" cy="1599000"/>
          </a:xfrm>
          <a:prstGeom prst="leftRightArrow">
            <a:avLst>
              <a:gd name="adj1" fmla="val 50000"/>
              <a:gd name="adj2" fmla="val 50000"/>
            </a:avLst>
          </a:prstGeom>
          <a:solidFill>
            <a:srgbClr val="A4C2F4"/>
          </a:solidFill>
          <a:ln w="2857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3978475" y="2689500"/>
            <a:ext cx="1320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REVENUE BASED ON TWO MODELS</a:t>
            </a:r>
            <a:endParaRPr>
              <a:latin typeface="Proxima Nova"/>
              <a:ea typeface="Proxima Nova"/>
              <a:cs typeface="Proxima Nova"/>
              <a:sym typeface="Proxima Nova"/>
            </a:endParaRPr>
          </a:p>
        </p:txBody>
      </p:sp>
      <p:sp>
        <p:nvSpPr>
          <p:cNvPr id="117" name="Google Shape;117;p19"/>
          <p:cNvSpPr txBox="1"/>
          <p:nvPr/>
        </p:nvSpPr>
        <p:spPr>
          <a:xfrm>
            <a:off x="123950" y="1896275"/>
            <a:ext cx="3123300" cy="257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latin typeface="Proxima Nova"/>
                <a:ea typeface="Proxima Nova"/>
                <a:cs typeface="Proxima Nova"/>
                <a:sym typeface="Proxima Nova"/>
              </a:rPr>
              <a:t>B2C:</a:t>
            </a:r>
            <a:endParaRPr sz="2200" b="1">
              <a:latin typeface="Proxima Nova"/>
              <a:ea typeface="Proxima Nova"/>
              <a:cs typeface="Proxima Nova"/>
              <a:sym typeface="Proxima Nova"/>
            </a:endParaRPr>
          </a:p>
          <a:p>
            <a:pPr marL="0" lvl="0" indent="0" algn="ctr" rtl="0">
              <a:spcBef>
                <a:spcPts val="0"/>
              </a:spcBef>
              <a:spcAft>
                <a:spcPts val="0"/>
              </a:spcAft>
              <a:buNone/>
            </a:pPr>
            <a:r>
              <a:rPr lang="en" sz="1700" b="1">
                <a:latin typeface="Proxima Nova"/>
                <a:ea typeface="Proxima Nova"/>
                <a:cs typeface="Proxima Nova"/>
                <a:sym typeface="Proxima Nova"/>
              </a:rPr>
              <a:t>FOR THIS BUSINESS MODEL SHOULD BE “REVENUE GENERATING THROUGH CHARGING SOME PERCENTAGE OF REVENUE THOURGH OUR WEBSITE OR OUR APP.</a:t>
            </a:r>
            <a:endParaRPr sz="1700"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p:txBody>
      </p:sp>
      <p:sp>
        <p:nvSpPr>
          <p:cNvPr id="118" name="Google Shape;118;p19"/>
          <p:cNvSpPr txBox="1"/>
          <p:nvPr/>
        </p:nvSpPr>
        <p:spPr>
          <a:xfrm>
            <a:off x="5949100" y="1747300"/>
            <a:ext cx="3123300" cy="250834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dirty="0">
                <a:latin typeface="Proxima Nova"/>
                <a:ea typeface="Proxima Nova"/>
                <a:cs typeface="Proxima Nova"/>
                <a:sym typeface="Proxima Nova"/>
              </a:rPr>
              <a:t>B2B:</a:t>
            </a:r>
            <a:endParaRPr sz="2200" b="1" dirty="0">
              <a:latin typeface="Proxima Nova"/>
              <a:ea typeface="Proxima Nova"/>
              <a:cs typeface="Proxima Nova"/>
              <a:sym typeface="Proxima Nova"/>
            </a:endParaRPr>
          </a:p>
          <a:p>
            <a:pPr marL="0" lvl="0" indent="0" algn="ctr" rtl="0">
              <a:spcBef>
                <a:spcPts val="0"/>
              </a:spcBef>
              <a:spcAft>
                <a:spcPts val="0"/>
              </a:spcAft>
              <a:buNone/>
            </a:pPr>
            <a:r>
              <a:rPr lang="en" sz="1600" b="1" dirty="0">
                <a:latin typeface="Proxima Nova"/>
                <a:ea typeface="Proxima Nova"/>
                <a:cs typeface="Proxima Nova"/>
                <a:sym typeface="Proxima Nova"/>
              </a:rPr>
              <a:t>THIS WILL BE OUR MAIN COMPONENT PURCHASING SCRAP IN BULK FROM SMALL/ LARGE SCRAP SHOPS. AND SELLING THEM ACCORDING TO THEIR DEMAND OR THEIR CHARACTERSTIC, GENERATE HUGE REVENUE</a:t>
            </a:r>
            <a:r>
              <a:rPr lang="en" sz="1700" b="1" dirty="0">
                <a:latin typeface="Proxima Nova"/>
                <a:ea typeface="Proxima Nova"/>
                <a:cs typeface="Proxima Nova"/>
                <a:sym typeface="Proxima Nova"/>
              </a:rPr>
              <a:t>.</a:t>
            </a:r>
            <a:endParaRPr sz="1700" b="1" dirty="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Market Size (IN INDIA):</a:t>
            </a:r>
            <a:endParaRPr b="1" dirty="0"/>
          </a:p>
        </p:txBody>
      </p:sp>
      <p:sp>
        <p:nvSpPr>
          <p:cNvPr id="124" name="Google Shape;124;p20"/>
          <p:cNvSpPr/>
          <p:nvPr/>
        </p:nvSpPr>
        <p:spPr>
          <a:xfrm>
            <a:off x="161125" y="1202225"/>
            <a:ext cx="2739300" cy="2367300"/>
          </a:xfrm>
          <a:prstGeom prst="ellipse">
            <a:avLst/>
          </a:prstGeom>
          <a:solidFill>
            <a:srgbClr val="D9D9D9"/>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161125" y="1202225"/>
            <a:ext cx="2739300" cy="264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400" b="1">
              <a:latin typeface="Proxima Nova"/>
              <a:ea typeface="Proxima Nova"/>
              <a:cs typeface="Proxima Nova"/>
              <a:sym typeface="Proxima Nova"/>
            </a:endParaRPr>
          </a:p>
          <a:p>
            <a:pPr marL="0" lvl="0" indent="0" algn="ctr" rtl="0">
              <a:spcBef>
                <a:spcPts val="0"/>
              </a:spcBef>
              <a:spcAft>
                <a:spcPts val="0"/>
              </a:spcAft>
              <a:buNone/>
            </a:pPr>
            <a:r>
              <a:rPr lang="en" sz="2400" b="1">
                <a:latin typeface="Proxima Nova"/>
                <a:ea typeface="Proxima Nova"/>
                <a:cs typeface="Proxima Nova"/>
                <a:sym typeface="Proxima Nova"/>
              </a:rPr>
              <a:t> $22 BILLION</a:t>
            </a:r>
            <a:endParaRPr sz="2400" b="1">
              <a:latin typeface="Proxima Nova"/>
              <a:ea typeface="Proxima Nova"/>
              <a:cs typeface="Proxima Nova"/>
              <a:sym typeface="Proxima Nova"/>
            </a:endParaRPr>
          </a:p>
          <a:p>
            <a:pPr marL="0" lvl="0" indent="0" algn="ctr" rtl="0">
              <a:spcBef>
                <a:spcPts val="0"/>
              </a:spcBef>
              <a:spcAft>
                <a:spcPts val="0"/>
              </a:spcAft>
              <a:buNone/>
            </a:pPr>
            <a:r>
              <a:rPr lang="en" sz="1700">
                <a:latin typeface="Proxima Nova"/>
                <a:ea typeface="Proxima Nova"/>
                <a:cs typeface="Proxima Nova"/>
                <a:sym typeface="Proxima Nova"/>
              </a:rPr>
              <a:t>(As per 2019-20)</a:t>
            </a:r>
            <a:endParaRPr sz="1700">
              <a:latin typeface="Proxima Nova"/>
              <a:ea typeface="Proxima Nova"/>
              <a:cs typeface="Proxima Nova"/>
              <a:sym typeface="Proxima Nova"/>
            </a:endParaRPr>
          </a:p>
          <a:p>
            <a:pPr marL="0" lvl="0" indent="0" algn="ctr" rtl="0">
              <a:spcBef>
                <a:spcPts val="0"/>
              </a:spcBef>
              <a:spcAft>
                <a:spcPts val="0"/>
              </a:spcAft>
              <a:buNone/>
            </a:pPr>
            <a:r>
              <a:rPr lang="en" sz="2400" b="1">
                <a:latin typeface="Proxima Nova"/>
                <a:ea typeface="Proxima Nova"/>
                <a:cs typeface="Proxima Nova"/>
                <a:sym typeface="Proxima Nova"/>
              </a:rPr>
              <a:t>    </a:t>
            </a:r>
            <a:r>
              <a:rPr lang="en" sz="1800" b="1">
                <a:latin typeface="Proxima Nova"/>
                <a:ea typeface="Proxima Nova"/>
                <a:cs typeface="Proxima Nova"/>
                <a:sym typeface="Proxima Nova"/>
              </a:rPr>
              <a:t>$11 billion+$10 billion</a:t>
            </a:r>
            <a:endParaRPr sz="1800" b="1">
              <a:latin typeface="Proxima Nova"/>
              <a:ea typeface="Proxima Nova"/>
              <a:cs typeface="Proxima Nova"/>
              <a:sym typeface="Proxima Nova"/>
            </a:endParaRPr>
          </a:p>
          <a:p>
            <a:pPr marL="0" lvl="0" indent="0" algn="ctr" rtl="0">
              <a:spcBef>
                <a:spcPts val="0"/>
              </a:spcBef>
              <a:spcAft>
                <a:spcPts val="0"/>
              </a:spcAft>
              <a:buNone/>
            </a:pPr>
            <a:r>
              <a:rPr lang="en" sz="1800">
                <a:latin typeface="Proxima Nova"/>
                <a:ea typeface="Proxima Nova"/>
                <a:cs typeface="Proxima Nova"/>
                <a:sym typeface="Proxima Nova"/>
              </a:rPr>
              <a:t>(Ferrous+ Non- Ferrous)</a:t>
            </a:r>
            <a:endParaRPr sz="1800">
              <a:latin typeface="Proxima Nova"/>
              <a:ea typeface="Proxima Nova"/>
              <a:cs typeface="Proxima Nova"/>
              <a:sym typeface="Proxima Nova"/>
            </a:endParaRPr>
          </a:p>
          <a:p>
            <a:pPr marL="0" lvl="0" indent="0" algn="ctr" rtl="0">
              <a:spcBef>
                <a:spcPts val="0"/>
              </a:spcBef>
              <a:spcAft>
                <a:spcPts val="0"/>
              </a:spcAft>
              <a:buNone/>
            </a:pPr>
            <a:r>
              <a:rPr lang="en" sz="2100" b="1">
                <a:latin typeface="Proxima Nova"/>
                <a:ea typeface="Proxima Nova"/>
                <a:cs typeface="Proxima Nova"/>
                <a:sym typeface="Proxima Nova"/>
              </a:rPr>
              <a:t>$ 500 BILLION</a:t>
            </a:r>
            <a:endParaRPr sz="2100" b="1">
              <a:latin typeface="Proxima Nova"/>
              <a:ea typeface="Proxima Nova"/>
              <a:cs typeface="Proxima Nova"/>
              <a:sym typeface="Proxima Nova"/>
            </a:endParaRPr>
          </a:p>
          <a:p>
            <a:pPr marL="0" lvl="0" indent="0" algn="ctr" rtl="0">
              <a:spcBef>
                <a:spcPts val="0"/>
              </a:spcBef>
              <a:spcAft>
                <a:spcPts val="0"/>
              </a:spcAft>
              <a:buNone/>
            </a:pPr>
            <a:r>
              <a:rPr lang="en" sz="1800">
                <a:latin typeface="Proxima Nova"/>
                <a:ea typeface="Proxima Nova"/>
                <a:cs typeface="Proxima Nova"/>
                <a:sym typeface="Proxima Nova"/>
              </a:rPr>
              <a:t>GLOBALLY</a:t>
            </a:r>
            <a:endParaRPr sz="1800">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126" name="Google Shape;126;p20"/>
          <p:cNvSpPr/>
          <p:nvPr/>
        </p:nvSpPr>
        <p:spPr>
          <a:xfrm>
            <a:off x="3507500" y="1152650"/>
            <a:ext cx="2292900" cy="2241900"/>
          </a:xfrm>
          <a:prstGeom prst="ellipse">
            <a:avLst/>
          </a:prstGeom>
          <a:solidFill>
            <a:srgbClr val="CFE2F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p:nvPr/>
        </p:nvSpPr>
        <p:spPr>
          <a:xfrm>
            <a:off x="3581900" y="1495575"/>
            <a:ext cx="22185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latin typeface="Proxima Nova"/>
                <a:ea typeface="Proxima Nova"/>
                <a:cs typeface="Proxima Nova"/>
                <a:sym typeface="Proxima Nova"/>
              </a:rPr>
              <a:t>95%</a:t>
            </a:r>
            <a:endParaRPr sz="4500" b="1">
              <a:latin typeface="Proxima Nova"/>
              <a:ea typeface="Proxima Nova"/>
              <a:cs typeface="Proxima Nova"/>
              <a:sym typeface="Proxima Nova"/>
            </a:endParaRPr>
          </a:p>
          <a:p>
            <a:pPr marL="0" lvl="0" indent="0" algn="ctr" rtl="0">
              <a:spcBef>
                <a:spcPts val="0"/>
              </a:spcBef>
              <a:spcAft>
                <a:spcPts val="0"/>
              </a:spcAft>
              <a:buNone/>
            </a:pPr>
            <a:r>
              <a:rPr lang="en" sz="2500" b="1">
                <a:latin typeface="Proxima Nova"/>
                <a:ea typeface="Proxima Nova"/>
                <a:cs typeface="Proxima Nova"/>
                <a:sym typeface="Proxima Nova"/>
              </a:rPr>
              <a:t>Industry work offline </a:t>
            </a:r>
            <a:endParaRPr sz="2500" b="1">
              <a:latin typeface="Proxima Nova"/>
              <a:ea typeface="Proxima Nova"/>
              <a:cs typeface="Proxima Nova"/>
              <a:sym typeface="Proxima Nova"/>
            </a:endParaRPr>
          </a:p>
        </p:txBody>
      </p:sp>
      <p:sp>
        <p:nvSpPr>
          <p:cNvPr id="128" name="Google Shape;128;p20"/>
          <p:cNvSpPr txBox="1"/>
          <p:nvPr/>
        </p:nvSpPr>
        <p:spPr>
          <a:xfrm>
            <a:off x="619700" y="3829750"/>
            <a:ext cx="288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Source: business standard published article.</a:t>
            </a:r>
            <a:endParaRPr>
              <a:latin typeface="Proxima Nova"/>
              <a:ea typeface="Proxima Nova"/>
              <a:cs typeface="Proxima Nova"/>
              <a:sym typeface="Proxima Nova"/>
            </a:endParaRPr>
          </a:p>
        </p:txBody>
      </p:sp>
      <p:sp>
        <p:nvSpPr>
          <p:cNvPr id="129" name="Google Shape;129;p20"/>
          <p:cNvSpPr/>
          <p:nvPr/>
        </p:nvSpPr>
        <p:spPr>
          <a:xfrm>
            <a:off x="5944500" y="1034150"/>
            <a:ext cx="2887800" cy="2478900"/>
          </a:xfrm>
          <a:prstGeom prst="ellipse">
            <a:avLst/>
          </a:prstGeom>
          <a:solidFill>
            <a:srgbClr val="76A5AF"/>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t>INDUSTRY GROWING RAPIDLY</a:t>
            </a:r>
            <a:endParaRPr sz="2500" b="1"/>
          </a:p>
        </p:txBody>
      </p:sp>
      <p:sp>
        <p:nvSpPr>
          <p:cNvPr id="130" name="Google Shape;130;p20"/>
          <p:cNvSpPr txBox="1"/>
          <p:nvPr/>
        </p:nvSpPr>
        <p:spPr>
          <a:xfrm>
            <a:off x="4052825" y="3854525"/>
            <a:ext cx="4536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Proxima Nova"/>
                <a:ea typeface="Proxima Nova"/>
                <a:cs typeface="Proxima Nova"/>
                <a:sym typeface="Proxima Nova"/>
              </a:rPr>
              <a:t>HUGE POTENTIAL FOR ONLINE MARKET GROWTH</a:t>
            </a:r>
            <a:endParaRPr sz="2000" b="1">
              <a:latin typeface="Proxima Nova"/>
              <a:ea typeface="Proxima Nova"/>
              <a:cs typeface="Proxima Nova"/>
              <a:sym typeface="Proxima Nova"/>
            </a:endParaRPr>
          </a:p>
        </p:txBody>
      </p:sp>
      <p:sp>
        <p:nvSpPr>
          <p:cNvPr id="131" name="Google Shape;131;p20"/>
          <p:cNvSpPr/>
          <p:nvPr/>
        </p:nvSpPr>
        <p:spPr>
          <a:xfrm>
            <a:off x="3135675" y="1065825"/>
            <a:ext cx="6008400" cy="2246700"/>
          </a:xfrm>
          <a:prstGeom prst="bracePair">
            <a:avLst/>
          </a:prstGeom>
          <a:no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Competition: </a:t>
            </a:r>
            <a:r>
              <a:rPr lang="en" sz="1911"/>
              <a:t>NONE OF THEM IS GIANT IN THE INDUSTRY. BUT THEY ALL ARE GETTING GOOD RESPONSE FROM AREA THEY  SERVED.</a:t>
            </a:r>
            <a:endParaRPr sz="1911"/>
          </a:p>
        </p:txBody>
      </p:sp>
      <p:sp>
        <p:nvSpPr>
          <p:cNvPr id="137" name="Google Shape;137;p21"/>
          <p:cNvSpPr txBox="1"/>
          <p:nvPr/>
        </p:nvSpPr>
        <p:spPr>
          <a:xfrm>
            <a:off x="3705800" y="1149373"/>
            <a:ext cx="265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      ENGAGING </a:t>
            </a:r>
            <a:endParaRPr>
              <a:latin typeface="Proxima Nova"/>
              <a:ea typeface="Proxima Nova"/>
              <a:cs typeface="Proxima Nova"/>
              <a:sym typeface="Proxima Nova"/>
            </a:endParaRPr>
          </a:p>
        </p:txBody>
      </p:sp>
      <p:sp>
        <p:nvSpPr>
          <p:cNvPr id="138" name="Google Shape;138;p21"/>
          <p:cNvSpPr txBox="1"/>
          <p:nvPr/>
        </p:nvSpPr>
        <p:spPr>
          <a:xfrm>
            <a:off x="3346375" y="4573375"/>
            <a:ext cx="257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 UNAPPEALING</a:t>
            </a:r>
            <a:endParaRPr>
              <a:latin typeface="Proxima Nova"/>
              <a:ea typeface="Proxima Nova"/>
              <a:cs typeface="Proxima Nova"/>
              <a:sym typeface="Proxima Nova"/>
            </a:endParaRPr>
          </a:p>
        </p:txBody>
      </p:sp>
      <p:sp>
        <p:nvSpPr>
          <p:cNvPr id="139" name="Google Shape;139;p21"/>
          <p:cNvSpPr txBox="1"/>
          <p:nvPr/>
        </p:nvSpPr>
        <p:spPr>
          <a:xfrm>
            <a:off x="6680350" y="2689500"/>
            <a:ext cx="206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TRADITIONALLY WORK</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PAYMENT DIRECTLY IN HAND)</a:t>
            </a:r>
            <a:endParaRPr>
              <a:latin typeface="Proxima Nova"/>
              <a:ea typeface="Proxima Nova"/>
              <a:cs typeface="Proxima Nova"/>
              <a:sym typeface="Proxima Nova"/>
            </a:endParaRPr>
          </a:p>
        </p:txBody>
      </p:sp>
      <p:sp>
        <p:nvSpPr>
          <p:cNvPr id="140" name="Google Shape;140;p21"/>
          <p:cNvSpPr txBox="1"/>
          <p:nvPr/>
        </p:nvSpPr>
        <p:spPr>
          <a:xfrm>
            <a:off x="409000" y="2689500"/>
            <a:ext cx="187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MODERN WAYS</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PROMOCODE, SHOPPING VOUCHERS ETC)</a:t>
            </a:r>
            <a:endParaRPr>
              <a:latin typeface="Proxima Nova"/>
              <a:ea typeface="Proxima Nova"/>
              <a:cs typeface="Proxima Nova"/>
              <a:sym typeface="Proxima Nova"/>
            </a:endParaRPr>
          </a:p>
        </p:txBody>
      </p:sp>
      <p:pic>
        <p:nvPicPr>
          <p:cNvPr id="141" name="Google Shape;141;p21"/>
          <p:cNvPicPr preferRelativeResize="0"/>
          <p:nvPr/>
        </p:nvPicPr>
        <p:blipFill>
          <a:blip r:embed="rId3">
            <a:alphaModFix/>
          </a:blip>
          <a:stretch>
            <a:fillRect/>
          </a:stretch>
        </p:blipFill>
        <p:spPr>
          <a:xfrm>
            <a:off x="1743775" y="1939488"/>
            <a:ext cx="2069700" cy="572700"/>
          </a:xfrm>
          <a:prstGeom prst="rect">
            <a:avLst/>
          </a:prstGeom>
          <a:noFill/>
          <a:ln>
            <a:noFill/>
          </a:ln>
        </p:spPr>
      </p:pic>
      <p:pic>
        <p:nvPicPr>
          <p:cNvPr id="142" name="Google Shape;142;p21"/>
          <p:cNvPicPr preferRelativeResize="0"/>
          <p:nvPr/>
        </p:nvPicPr>
        <p:blipFill>
          <a:blip r:embed="rId4">
            <a:alphaModFix/>
          </a:blip>
          <a:stretch>
            <a:fillRect/>
          </a:stretch>
        </p:blipFill>
        <p:spPr>
          <a:xfrm>
            <a:off x="5490550" y="3188650"/>
            <a:ext cx="1164925" cy="1046700"/>
          </a:xfrm>
          <a:prstGeom prst="rect">
            <a:avLst/>
          </a:prstGeom>
          <a:noFill/>
          <a:ln>
            <a:noFill/>
          </a:ln>
        </p:spPr>
      </p:pic>
      <p:pic>
        <p:nvPicPr>
          <p:cNvPr id="143" name="Google Shape;143;p21"/>
          <p:cNvPicPr preferRelativeResize="0"/>
          <p:nvPr/>
        </p:nvPicPr>
        <p:blipFill>
          <a:blip r:embed="rId5">
            <a:alphaModFix/>
          </a:blip>
          <a:stretch>
            <a:fillRect/>
          </a:stretch>
        </p:blipFill>
        <p:spPr>
          <a:xfrm>
            <a:off x="2894425" y="3059975"/>
            <a:ext cx="1164925" cy="977250"/>
          </a:xfrm>
          <a:prstGeom prst="rect">
            <a:avLst/>
          </a:prstGeom>
          <a:noFill/>
          <a:ln>
            <a:noFill/>
          </a:ln>
        </p:spPr>
      </p:pic>
      <p:cxnSp>
        <p:nvCxnSpPr>
          <p:cNvPr id="144" name="Google Shape;144;p21"/>
          <p:cNvCxnSpPr/>
          <p:nvPr/>
        </p:nvCxnSpPr>
        <p:spPr>
          <a:xfrm>
            <a:off x="4511350" y="1609150"/>
            <a:ext cx="28800" cy="2715300"/>
          </a:xfrm>
          <a:prstGeom prst="straightConnector1">
            <a:avLst/>
          </a:prstGeom>
          <a:noFill/>
          <a:ln w="28575" cap="flat" cmpd="sng">
            <a:solidFill>
              <a:schemeClr val="dk1"/>
            </a:solidFill>
            <a:prstDash val="solid"/>
            <a:round/>
            <a:headEnd type="none" w="med" len="med"/>
            <a:tailEnd type="triangle" w="med" len="med"/>
          </a:ln>
        </p:spPr>
      </p:cxnSp>
      <p:cxnSp>
        <p:nvCxnSpPr>
          <p:cNvPr id="145" name="Google Shape;145;p21"/>
          <p:cNvCxnSpPr/>
          <p:nvPr/>
        </p:nvCxnSpPr>
        <p:spPr>
          <a:xfrm rot="10800000">
            <a:off x="4525650" y="1609125"/>
            <a:ext cx="28800" cy="2514300"/>
          </a:xfrm>
          <a:prstGeom prst="straightConnector1">
            <a:avLst/>
          </a:prstGeom>
          <a:noFill/>
          <a:ln w="28575" cap="flat" cmpd="sng">
            <a:solidFill>
              <a:schemeClr val="dk1"/>
            </a:solidFill>
            <a:prstDash val="solid"/>
            <a:round/>
            <a:headEnd type="none" w="med" len="med"/>
            <a:tailEnd type="triangle" w="med" len="med"/>
          </a:ln>
        </p:spPr>
      </p:cxnSp>
      <p:cxnSp>
        <p:nvCxnSpPr>
          <p:cNvPr id="146" name="Google Shape;146;p21"/>
          <p:cNvCxnSpPr/>
          <p:nvPr/>
        </p:nvCxnSpPr>
        <p:spPr>
          <a:xfrm rot="10800000" flipH="1">
            <a:off x="2816000" y="2902100"/>
            <a:ext cx="3433800" cy="43200"/>
          </a:xfrm>
          <a:prstGeom prst="straightConnector1">
            <a:avLst/>
          </a:prstGeom>
          <a:noFill/>
          <a:ln w="28575" cap="flat" cmpd="sng">
            <a:solidFill>
              <a:schemeClr val="dk1"/>
            </a:solidFill>
            <a:prstDash val="solid"/>
            <a:round/>
            <a:headEnd type="none" w="med" len="med"/>
            <a:tailEnd type="triangle" w="med" len="med"/>
          </a:ln>
        </p:spPr>
      </p:cxnSp>
      <p:cxnSp>
        <p:nvCxnSpPr>
          <p:cNvPr id="147" name="Google Shape;147;p21"/>
          <p:cNvCxnSpPr/>
          <p:nvPr/>
        </p:nvCxnSpPr>
        <p:spPr>
          <a:xfrm flipH="1">
            <a:off x="2815875" y="2916575"/>
            <a:ext cx="3218400" cy="43200"/>
          </a:xfrm>
          <a:prstGeom prst="straightConnector1">
            <a:avLst/>
          </a:prstGeom>
          <a:noFill/>
          <a:ln w="28575" cap="flat" cmpd="sng">
            <a:solidFill>
              <a:schemeClr val="dk1"/>
            </a:solidFill>
            <a:prstDash val="solid"/>
            <a:round/>
            <a:headEnd type="none" w="med" len="med"/>
            <a:tailEnd type="triangle" w="med" len="med"/>
          </a:ln>
        </p:spPr>
      </p:cxnSp>
      <p:sp>
        <p:nvSpPr>
          <p:cNvPr id="148" name="Google Shape;148;p21"/>
          <p:cNvSpPr txBox="1"/>
          <p:nvPr/>
        </p:nvSpPr>
        <p:spPr>
          <a:xfrm>
            <a:off x="4942350" y="1939600"/>
            <a:ext cx="1609200" cy="523200"/>
          </a:xfrm>
          <a:prstGeom prst="rect">
            <a:avLst/>
          </a:prstGeom>
          <a:solidFill>
            <a:schemeClr val="accent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Proxima Nova"/>
                <a:ea typeface="Proxima Nova"/>
                <a:cs typeface="Proxima Nova"/>
                <a:sym typeface="Proxima Nova"/>
              </a:rPr>
              <a:t>Da-lal APP</a:t>
            </a:r>
            <a:endParaRPr sz="2200" b="1">
              <a:latin typeface="Proxima Nova"/>
              <a:ea typeface="Proxima Nova"/>
              <a:cs typeface="Proxima Nova"/>
              <a:sym typeface="Proxima Nova"/>
            </a:endParaRPr>
          </a:p>
        </p:txBody>
      </p:sp>
      <p:pic>
        <p:nvPicPr>
          <p:cNvPr id="149" name="Google Shape;149;p21"/>
          <p:cNvPicPr preferRelativeResize="0"/>
          <p:nvPr/>
        </p:nvPicPr>
        <p:blipFill>
          <a:blip r:embed="rId6">
            <a:alphaModFix/>
          </a:blip>
          <a:stretch>
            <a:fillRect/>
          </a:stretch>
        </p:blipFill>
        <p:spPr>
          <a:xfrm>
            <a:off x="1370100" y="4210200"/>
            <a:ext cx="1524324" cy="5727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Bildschirmpräsentation (16:9)</PresentationFormat>
  <Paragraphs>78</Paragraphs>
  <Slides>14</Slides>
  <Notes>14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Proxima Nova</vt:lpstr>
      <vt:lpstr>Merriweather</vt:lpstr>
      <vt:lpstr>Spearmint</vt:lpstr>
      <vt:lpstr>PRESENTATION ON Da-lal( A platform which connect everyone serving development   of sustainable world) </vt:lpstr>
      <vt:lpstr>PROBLEM</vt:lpstr>
      <vt:lpstr>SOLUTIONS</vt:lpstr>
      <vt:lpstr>FACTS &amp; FIGURES ABOUT SCRAP INDUSTRY</vt:lpstr>
      <vt:lpstr>Continue.. </vt:lpstr>
      <vt:lpstr>Product / Processing of the application or online portal</vt:lpstr>
      <vt:lpstr>Business Model</vt:lpstr>
      <vt:lpstr>Market Size (IN INDIA):</vt:lpstr>
      <vt:lpstr>Competition: NONE OF THEM IS GIANT IN THE INDUSTRY. BUT THEY ALL ARE GETTING GOOD RESPONSE FROM AREA THEY  SERVED.</vt:lpstr>
      <vt:lpstr>Principles to follow:</vt:lpstr>
      <vt:lpstr>Funding: </vt:lpstr>
      <vt:lpstr>Key points ( Future will ours) / Summary : </vt:lpstr>
      <vt:lpstr>Conclusion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himesh rana</dc:creator>
  <cp:lastModifiedBy>Rana, Himesh</cp:lastModifiedBy>
  <cp:revision>1</cp:revision>
  <dcterms:modified xsi:type="dcterms:W3CDTF">2025-07-04T14:54:47Z</dcterms:modified>
</cp:coreProperties>
</file>