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howcard Gothic" panose="04020904020102020604" pitchFamily="82" charset="0"/>
              </a:rPr>
              <a:t>Last Presentation</a:t>
            </a:r>
            <a:endParaRPr kumimoji="1" lang="ja-JP" altLang="en-US" sz="60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howcard Gothic" panose="04020904020102020604" pitchFamily="82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en-US" altLang="ja-JP" sz="2400" dirty="0" smtClean="0">
                <a:solidFill>
                  <a:schemeClr val="tx1"/>
                </a:solidFill>
                <a:latin typeface="akaChen" panose="02030500050000020004" pitchFamily="18" charset="0"/>
              </a:rPr>
              <a:t>Team N</a:t>
            </a:r>
          </a:p>
          <a:p>
            <a:r>
              <a:rPr lang="en-US" altLang="ja-JP" sz="2400" dirty="0" smtClean="0">
                <a:solidFill>
                  <a:schemeClr val="tx1"/>
                </a:solidFill>
                <a:latin typeface="akaChen" panose="02030500050000020004" pitchFamily="18" charset="0"/>
              </a:rPr>
              <a:t>GS3 02 </a:t>
            </a:r>
            <a:r>
              <a:rPr lang="en-US" altLang="ja-JP" sz="2400" dirty="0" err="1" smtClean="0">
                <a:solidFill>
                  <a:schemeClr val="tx1"/>
                </a:solidFill>
                <a:latin typeface="akaChen" panose="02030500050000020004" pitchFamily="18" charset="0"/>
              </a:rPr>
              <a:t>Toshiki</a:t>
            </a:r>
            <a:r>
              <a:rPr lang="en-US" altLang="ja-JP" sz="2400" dirty="0" smtClean="0">
                <a:solidFill>
                  <a:schemeClr val="tx1"/>
                </a:solidFill>
                <a:latin typeface="akaChen" panose="020305000500000200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akaChen" panose="02030500050000020004" pitchFamily="18" charset="0"/>
              </a:rPr>
              <a:t>Ichioka</a:t>
            </a:r>
            <a:endParaRPr lang="en-US" altLang="ja-JP" sz="2400" dirty="0" smtClean="0">
              <a:solidFill>
                <a:schemeClr val="tx1"/>
              </a:solidFill>
              <a:latin typeface="akaChen" panose="02030500050000020004" pitchFamily="18" charset="0"/>
            </a:endParaRPr>
          </a:p>
          <a:p>
            <a:r>
              <a:rPr kumimoji="1" lang="en-US" altLang="ja-JP" sz="2400" dirty="0" smtClean="0">
                <a:solidFill>
                  <a:schemeClr val="tx1"/>
                </a:solidFill>
                <a:latin typeface="akaChen" panose="02030500050000020004" pitchFamily="18" charset="0"/>
              </a:rPr>
              <a:t>GS3 23 </a:t>
            </a:r>
            <a:r>
              <a:rPr kumimoji="1" lang="en-US" altLang="ja-JP" sz="2400" dirty="0" err="1" smtClean="0">
                <a:solidFill>
                  <a:schemeClr val="tx1"/>
                </a:solidFill>
                <a:latin typeface="akaChen" panose="02030500050000020004" pitchFamily="18" charset="0"/>
              </a:rPr>
              <a:t>Ayaka</a:t>
            </a:r>
            <a:r>
              <a:rPr lang="en-US" altLang="ja-JP" sz="2400" dirty="0">
                <a:solidFill>
                  <a:schemeClr val="tx1"/>
                </a:solidFill>
                <a:latin typeface="akaChen" panose="02030500050000020004" pitchFamily="18" charset="0"/>
              </a:rPr>
              <a:t> </a:t>
            </a:r>
            <a:r>
              <a:rPr lang="en-US" altLang="ja-JP" sz="2400" dirty="0" smtClean="0">
                <a:solidFill>
                  <a:schemeClr val="tx1"/>
                </a:solidFill>
                <a:latin typeface="akaChen" panose="02030500050000020004" pitchFamily="18" charset="0"/>
              </a:rPr>
              <a:t>Yamanaka</a:t>
            </a:r>
          </a:p>
          <a:p>
            <a:r>
              <a:rPr kumimoji="1" lang="en-US" altLang="ja-JP" sz="2400" dirty="0" smtClean="0">
                <a:solidFill>
                  <a:schemeClr val="tx1"/>
                </a:solidFill>
                <a:latin typeface="akaChen" panose="02030500050000020004" pitchFamily="18" charset="0"/>
              </a:rPr>
              <a:t>GS2 24 Yuga Yamamoto</a:t>
            </a:r>
            <a:endParaRPr kumimoji="1" lang="ja-JP" altLang="en-US" sz="2400" dirty="0">
              <a:solidFill>
                <a:schemeClr val="tx1"/>
              </a:solidFill>
              <a:latin typeface="akaChen" panose="020305000500000200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075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9096282" cy="1507067"/>
          </a:xfrm>
        </p:spPr>
        <p:txBody>
          <a:bodyPr>
            <a:normAutofit/>
          </a:bodyPr>
          <a:lstStyle/>
          <a:p>
            <a:r>
              <a:rPr kumimoji="1" lang="en-US" altLang="ja-JP" sz="48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howcard Gothic" panose="04020904020102020604" pitchFamily="82" charset="0"/>
              </a:rPr>
              <a:t>Table of contents</a:t>
            </a:r>
            <a:r>
              <a:rPr kumimoji="1" lang="ja-JP" altLang="en-US" sz="48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howcard Gothic" panose="04020904020102020604" pitchFamily="82" charset="0"/>
              </a:rPr>
              <a:t>　</a:t>
            </a:r>
            <a:r>
              <a:rPr kumimoji="1" lang="en-US" altLang="ja-JP" sz="48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howcard Gothic" panose="04020904020102020604" pitchFamily="82" charset="0"/>
              </a:rPr>
              <a:t>~</a:t>
            </a:r>
            <a:r>
              <a:rPr kumimoji="1" lang="ja-JP" altLang="en-US" sz="48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目次</a:t>
            </a:r>
            <a:r>
              <a:rPr kumimoji="1" lang="en-US" altLang="ja-JP" sz="48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howcard Gothic" panose="04020904020102020604" pitchFamily="82" charset="0"/>
              </a:rPr>
              <a:t>~</a:t>
            </a:r>
            <a:endParaRPr kumimoji="1" lang="ja-JP" altLang="en-US" sz="48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howcard Gothic" panose="04020904020102020604" pitchFamily="82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4212" y="2469776"/>
            <a:ext cx="8534400" cy="3615267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>
                <a:ln w="19050"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What?</a:t>
            </a:r>
            <a:r>
              <a:rPr kumimoji="1" lang="ja-JP" altLang="en-US" sz="2800" dirty="0" smtClean="0">
                <a:ln w="19050"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　</a:t>
            </a:r>
            <a:r>
              <a:rPr kumimoji="1" lang="en-US" altLang="ja-JP" sz="2800" dirty="0" smtClean="0">
                <a:ln w="19050"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~</a:t>
            </a:r>
            <a:r>
              <a:rPr lang="ja-JP" altLang="en-US" sz="2800" dirty="0">
                <a:ln w="19050"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何</a:t>
            </a:r>
            <a:r>
              <a:rPr lang="ja-JP" altLang="en-US" sz="2800" dirty="0" smtClean="0">
                <a:ln w="19050"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を制作した？</a:t>
            </a:r>
            <a:r>
              <a:rPr kumimoji="1" lang="en-US" altLang="ja-JP" sz="2800" dirty="0" smtClean="0">
                <a:ln w="19050"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~</a:t>
            </a:r>
          </a:p>
          <a:p>
            <a:r>
              <a:rPr kumimoji="1" lang="en-US" altLang="ja-JP" sz="2800" dirty="0" smtClean="0">
                <a:ln w="19050"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Why</a:t>
            </a:r>
            <a:r>
              <a:rPr lang="en-US" altLang="ja-JP" sz="2800" dirty="0" smtClean="0">
                <a:ln w="19050"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?</a:t>
            </a:r>
            <a:r>
              <a:rPr lang="ja-JP" altLang="en-US" sz="2800" dirty="0" smtClean="0">
                <a:ln w="19050">
                  <a:solidFill>
                    <a:schemeClr val="bg2"/>
                  </a:solidFill>
                </a:ln>
                <a:solidFill>
                  <a:schemeClr val="tx1"/>
                </a:solidFill>
                <a:latin typeface="Showcard Gothic" panose="04020904020102020604" pitchFamily="82" charset="0"/>
              </a:rPr>
              <a:t>　</a:t>
            </a:r>
            <a:r>
              <a:rPr lang="en-US" altLang="ja-JP" sz="2800" dirty="0" smtClean="0">
                <a:ln w="19050">
                  <a:solidFill>
                    <a:schemeClr val="bg2"/>
                  </a:solidFill>
                </a:ln>
                <a:solidFill>
                  <a:schemeClr val="tx1"/>
                </a:solidFill>
                <a:latin typeface="Showcard Gothic" panose="04020904020102020604" pitchFamily="82" charset="0"/>
              </a:rPr>
              <a:t>~</a:t>
            </a:r>
            <a:r>
              <a:rPr lang="ja-JP" altLang="en-US" sz="2800" dirty="0" smtClean="0">
                <a:ln w="19050"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制作理由</a:t>
            </a:r>
            <a:r>
              <a:rPr lang="en-US" altLang="ja-JP" sz="2800" dirty="0" smtClean="0">
                <a:ln w="19050">
                  <a:solidFill>
                    <a:schemeClr val="bg2"/>
                  </a:solidFill>
                </a:ln>
                <a:solidFill>
                  <a:schemeClr val="tx1"/>
                </a:solidFill>
                <a:latin typeface="Showcard Gothic" panose="04020904020102020604" pitchFamily="82" charset="0"/>
              </a:rPr>
              <a:t>~</a:t>
            </a:r>
          </a:p>
          <a:p>
            <a:r>
              <a:rPr kumimoji="1" lang="en-US" altLang="ja-JP" sz="2800" dirty="0" smtClean="0">
                <a:ln w="19050"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Task</a:t>
            </a:r>
            <a:r>
              <a:rPr lang="ja-JP" altLang="en-US" sz="2800" dirty="0" smtClean="0">
                <a:ln w="19050">
                  <a:solidFill>
                    <a:schemeClr val="bg2"/>
                  </a:solidFill>
                </a:ln>
                <a:solidFill>
                  <a:schemeClr val="tx1"/>
                </a:solidFill>
                <a:latin typeface="Showcard Gothic" panose="04020904020102020604" pitchFamily="82" charset="0"/>
              </a:rPr>
              <a:t>　</a:t>
            </a:r>
            <a:r>
              <a:rPr kumimoji="1" lang="en-US" altLang="ja-JP" sz="2800" dirty="0" smtClean="0">
                <a:ln w="19050">
                  <a:solidFill>
                    <a:schemeClr val="bg2"/>
                  </a:solidFill>
                </a:ln>
                <a:solidFill>
                  <a:schemeClr val="tx1"/>
                </a:solidFill>
                <a:latin typeface="Showcard Gothic" panose="04020904020102020604" pitchFamily="82" charset="0"/>
              </a:rPr>
              <a:t>~</a:t>
            </a:r>
            <a:r>
              <a:rPr kumimoji="1" lang="ja-JP" altLang="en-US" sz="2800" dirty="0" smtClean="0">
                <a:ln w="19050"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仕事</a:t>
            </a:r>
            <a:r>
              <a:rPr kumimoji="1" lang="en-US" altLang="ja-JP" sz="2800" dirty="0" smtClean="0">
                <a:ln w="19050">
                  <a:solidFill>
                    <a:schemeClr val="bg2"/>
                  </a:solidFill>
                </a:ln>
                <a:solidFill>
                  <a:schemeClr val="tx1"/>
                </a:solidFill>
                <a:latin typeface="Showcard Gothic" panose="04020904020102020604" pitchFamily="82" charset="0"/>
              </a:rPr>
              <a:t>~</a:t>
            </a:r>
          </a:p>
          <a:p>
            <a:r>
              <a:rPr lang="en-US" altLang="ja-JP" sz="2800" dirty="0" smtClean="0">
                <a:ln w="19050"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Situation</a:t>
            </a:r>
            <a:r>
              <a:rPr lang="ja-JP" altLang="en-US" sz="2800" dirty="0" smtClean="0">
                <a:ln w="19050">
                  <a:solidFill>
                    <a:schemeClr val="bg2"/>
                  </a:solidFill>
                </a:ln>
                <a:solidFill>
                  <a:schemeClr val="tx1"/>
                </a:solidFill>
                <a:latin typeface="Showcard Gothic" panose="04020904020102020604" pitchFamily="82" charset="0"/>
              </a:rPr>
              <a:t>　</a:t>
            </a:r>
            <a:r>
              <a:rPr lang="en-US" altLang="ja-JP" sz="2800" dirty="0" smtClean="0">
                <a:ln w="19050">
                  <a:solidFill>
                    <a:schemeClr val="bg2"/>
                  </a:solidFill>
                </a:ln>
                <a:solidFill>
                  <a:schemeClr val="tx1"/>
                </a:solidFill>
                <a:latin typeface="Showcard Gothic" panose="04020904020102020604" pitchFamily="82" charset="0"/>
              </a:rPr>
              <a:t>~</a:t>
            </a:r>
            <a:r>
              <a:rPr lang="ja-JP" altLang="en-US" sz="2800" dirty="0" smtClean="0">
                <a:ln w="19050"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最終的状態</a:t>
            </a:r>
            <a:r>
              <a:rPr lang="en-US" altLang="ja-JP" sz="2800" dirty="0" smtClean="0">
                <a:ln w="19050">
                  <a:solidFill>
                    <a:schemeClr val="bg2"/>
                  </a:solidFill>
                </a:ln>
                <a:solidFill>
                  <a:schemeClr val="tx1"/>
                </a:solidFill>
                <a:latin typeface="Showcard Gothic" panose="04020904020102020604" pitchFamily="82" charset="0"/>
              </a:rPr>
              <a:t>~</a:t>
            </a:r>
          </a:p>
          <a:p>
            <a:r>
              <a:rPr lang="en-US" altLang="ja-JP" sz="2800" dirty="0" err="1" smtClean="0">
                <a:ln w="19050"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Agonzing</a:t>
            </a:r>
            <a:r>
              <a:rPr lang="ja-JP" altLang="en-US" sz="2800" dirty="0" smtClean="0">
                <a:ln w="19050">
                  <a:solidFill>
                    <a:schemeClr val="bg2"/>
                  </a:solidFill>
                </a:ln>
                <a:solidFill>
                  <a:schemeClr val="tx1"/>
                </a:solidFill>
                <a:latin typeface="Showcard Gothic" panose="04020904020102020604" pitchFamily="82" charset="0"/>
              </a:rPr>
              <a:t>　</a:t>
            </a:r>
            <a:r>
              <a:rPr lang="en-US" altLang="ja-JP" sz="2800" dirty="0" smtClean="0">
                <a:ln w="19050">
                  <a:solidFill>
                    <a:schemeClr val="bg2"/>
                  </a:solidFill>
                </a:ln>
                <a:solidFill>
                  <a:schemeClr val="tx1"/>
                </a:solidFill>
                <a:latin typeface="Showcard Gothic" panose="04020904020102020604" pitchFamily="82" charset="0"/>
              </a:rPr>
              <a:t>~</a:t>
            </a:r>
            <a:r>
              <a:rPr lang="ja-JP" altLang="en-US" sz="2800" dirty="0">
                <a:ln w="19050"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苦戦</a:t>
            </a:r>
            <a:r>
              <a:rPr lang="en-US" altLang="ja-JP" sz="2800" dirty="0" smtClean="0">
                <a:ln w="19050">
                  <a:solidFill>
                    <a:schemeClr val="bg2"/>
                  </a:solidFill>
                </a:ln>
                <a:solidFill>
                  <a:schemeClr val="tx1"/>
                </a:solidFill>
                <a:latin typeface="Showcard Gothic" panose="04020904020102020604" pitchFamily="82" charset="0"/>
              </a:rPr>
              <a:t>~</a:t>
            </a:r>
          </a:p>
          <a:p>
            <a:r>
              <a:rPr kumimoji="1" lang="en-US" altLang="ja-JP" sz="2800" dirty="0" smtClean="0">
                <a:ln w="19050"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Demonstration</a:t>
            </a:r>
            <a:r>
              <a:rPr kumimoji="1" lang="ja-JP" altLang="en-US" sz="2800" dirty="0" smtClean="0">
                <a:ln w="19050">
                  <a:solidFill>
                    <a:schemeClr val="bg2"/>
                  </a:solidFill>
                </a:ln>
                <a:solidFill>
                  <a:schemeClr val="tx1"/>
                </a:solidFill>
                <a:latin typeface="Showcard Gothic" panose="04020904020102020604" pitchFamily="82" charset="0"/>
              </a:rPr>
              <a:t>　</a:t>
            </a:r>
            <a:r>
              <a:rPr kumimoji="1" lang="en-US" altLang="ja-JP" sz="2800" dirty="0" smtClean="0">
                <a:ln w="19050">
                  <a:solidFill>
                    <a:schemeClr val="bg2"/>
                  </a:solidFill>
                </a:ln>
                <a:solidFill>
                  <a:schemeClr val="tx1"/>
                </a:solidFill>
                <a:latin typeface="Showcard Gothic" panose="04020904020102020604" pitchFamily="82" charset="0"/>
              </a:rPr>
              <a:t>~</a:t>
            </a:r>
            <a:r>
              <a:rPr kumimoji="1" lang="ja-JP" altLang="en-US" sz="2800" dirty="0" smtClean="0">
                <a:ln w="19050"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実演</a:t>
            </a:r>
            <a:r>
              <a:rPr kumimoji="1" lang="en-US" altLang="ja-JP" sz="2800" dirty="0" smtClean="0">
                <a:ln w="19050">
                  <a:solidFill>
                    <a:schemeClr val="bg2"/>
                  </a:solidFill>
                </a:ln>
                <a:solidFill>
                  <a:schemeClr val="tx1"/>
                </a:solidFill>
                <a:latin typeface="Showcard Gothic" panose="04020904020102020604" pitchFamily="82" charset="0"/>
              </a:rPr>
              <a:t>~</a:t>
            </a:r>
            <a:endParaRPr kumimoji="1" lang="ja-JP" altLang="en-US" sz="2800" dirty="0">
              <a:ln w="19050">
                <a:solidFill>
                  <a:schemeClr val="bg2"/>
                </a:solidFill>
              </a:ln>
              <a:solidFill>
                <a:schemeClr val="tx1"/>
              </a:soli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2523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altLang="ja-JP" sz="4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aChen" panose="02030500050000020004" pitchFamily="18" charset="0"/>
              </a:rPr>
              <a:t>What?</a:t>
            </a:r>
            <a:r>
              <a:rPr lang="ja-JP" altLang="en-US" sz="4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aChen" panose="02030500050000020004" pitchFamily="18" charset="0"/>
              </a:rPr>
              <a:t>　</a:t>
            </a:r>
            <a:r>
              <a:rPr lang="en-US" altLang="ja-JP" sz="4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aChen" panose="02030500050000020004" pitchFamily="18" charset="0"/>
              </a:rPr>
              <a:t>~</a:t>
            </a:r>
            <a:r>
              <a:rPr lang="ja-JP" altLang="en-US" sz="4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何を制作した？</a:t>
            </a:r>
            <a:r>
              <a:rPr lang="en-US" altLang="ja-JP" sz="4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aChen" panose="02030500050000020004" pitchFamily="18" charset="0"/>
              </a:rPr>
              <a:t>~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4212" y="2595282"/>
            <a:ext cx="10189976" cy="3615267"/>
          </a:xfrm>
        </p:spPr>
        <p:txBody>
          <a:bodyPr>
            <a:normAutofit/>
          </a:bodyPr>
          <a:lstStyle/>
          <a:p>
            <a:r>
              <a:rPr lang="en-US" altLang="ja-JP" sz="4400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Judgment </a:t>
            </a:r>
            <a:r>
              <a:rPr lang="en-US" altLang="ja-JP" sz="4400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of</a:t>
            </a:r>
            <a:r>
              <a:rPr lang="ja-JP" altLang="en-US" sz="4400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 </a:t>
            </a:r>
            <a:r>
              <a:rPr lang="en-US" altLang="ja-JP" sz="4400" dirty="0" err="1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Sphere,Box</a:t>
            </a:r>
            <a:r>
              <a:rPr lang="en-US" altLang="ja-JP" sz="4400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 and </a:t>
            </a:r>
            <a:r>
              <a:rPr lang="en-US" altLang="ja-JP" sz="4400" dirty="0" err="1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Capsel</a:t>
            </a:r>
            <a:r>
              <a:rPr lang="en-US" altLang="ja-JP" sz="4400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.</a:t>
            </a:r>
          </a:p>
          <a:p>
            <a:pPr marL="0" indent="0">
              <a:buNone/>
            </a:pPr>
            <a:r>
              <a:rPr lang="ja-JP" altLang="en-US" sz="3600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lang="en-US" altLang="ja-JP" sz="3600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(</a:t>
            </a:r>
            <a:r>
              <a:rPr lang="ja-JP" altLang="en-US" sz="3600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球と箱とカプセルのあたり判定</a:t>
            </a:r>
            <a:r>
              <a:rPr lang="en-US" altLang="ja-JP" sz="3600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)</a:t>
            </a:r>
            <a:endParaRPr kumimoji="1" lang="ja-JP" altLang="en-US" sz="3600" dirty="0">
              <a:ln>
                <a:solidFill>
                  <a:schemeClr val="bg2"/>
                </a:solidFill>
              </a:ln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02758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altLang="ja-JP" sz="4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aChen" panose="02030500050000020004" pitchFamily="18" charset="0"/>
              </a:rPr>
              <a:t>Why?</a:t>
            </a:r>
            <a:r>
              <a:rPr lang="ja-JP" altLang="en-US" sz="4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howcard Gothic" panose="04020904020102020604" pitchFamily="82" charset="0"/>
              </a:rPr>
              <a:t>　</a:t>
            </a:r>
            <a:r>
              <a:rPr lang="en-US" altLang="ja-JP" sz="4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howcard Gothic" panose="04020904020102020604" pitchFamily="82" charset="0"/>
              </a:rPr>
              <a:t>~</a:t>
            </a:r>
            <a:r>
              <a:rPr lang="ja-JP" altLang="en-US" sz="4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制作理由</a:t>
            </a:r>
            <a:r>
              <a:rPr lang="en-US" altLang="ja-JP" sz="4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howcard Gothic" panose="04020904020102020604" pitchFamily="82" charset="0"/>
              </a:rPr>
              <a:t>~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766047"/>
            <a:ext cx="12192000" cy="5091953"/>
          </a:xfrm>
        </p:spPr>
        <p:txBody>
          <a:bodyPr>
            <a:normAutofit/>
          </a:bodyPr>
          <a:lstStyle/>
          <a:p>
            <a:r>
              <a:rPr lang="en-US" altLang="ja-JP" sz="2800" b="1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I make a sphere and </a:t>
            </a:r>
            <a:r>
              <a:rPr lang="en-US" altLang="ja-JP" sz="28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sphere </a:t>
            </a:r>
            <a:r>
              <a:rPr lang="en-US" altLang="ja-JP" sz="2800" b="1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spot judgment, but I have never made other judgments</a:t>
            </a:r>
            <a:r>
              <a:rPr lang="en-US" altLang="ja-JP" sz="28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.</a:t>
            </a:r>
          </a:p>
          <a:p>
            <a:pPr marL="0" indent="0">
              <a:buNone/>
            </a:pPr>
            <a:r>
              <a:rPr lang="ja-JP" altLang="en-US" sz="24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lang="en-US" altLang="ja-JP" sz="24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(</a:t>
            </a:r>
            <a:r>
              <a:rPr lang="ja-JP" altLang="en-US" sz="24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私たちは、球</a:t>
            </a:r>
            <a:r>
              <a:rPr lang="ja-JP" altLang="en-US" sz="2400" b="1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と球のあたり判定は作っていますが、他の判定はつくったことがない。</a:t>
            </a:r>
            <a:r>
              <a:rPr lang="en-US" altLang="ja-JP" sz="24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)</a:t>
            </a:r>
            <a:endParaRPr lang="en-US" altLang="ja-JP" sz="2400" b="1" dirty="0">
              <a:ln>
                <a:solidFill>
                  <a:schemeClr val="bg2"/>
                </a:solidFill>
              </a:ln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en-US" altLang="ja-JP" sz="2800" b="1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I would like to make a judgment using boxes and capsules</a:t>
            </a:r>
            <a:r>
              <a:rPr lang="en-US" altLang="ja-JP" sz="28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.</a:t>
            </a:r>
          </a:p>
          <a:p>
            <a:pPr marL="0" indent="0">
              <a:buNone/>
            </a:pPr>
            <a:r>
              <a:rPr lang="ja-JP" altLang="en-US" sz="24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lang="en-US" altLang="ja-JP" sz="24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(</a:t>
            </a:r>
            <a:r>
              <a:rPr lang="ja-JP" altLang="en-US" sz="2400" b="1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私は箱やカプセルを使ったあたり判定を作りたい。</a:t>
            </a:r>
            <a:r>
              <a:rPr lang="en-US" altLang="ja-JP" sz="24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)</a:t>
            </a:r>
            <a:endParaRPr lang="en-US" altLang="ja-JP" sz="2400" b="1" dirty="0">
              <a:ln>
                <a:solidFill>
                  <a:schemeClr val="bg2"/>
                </a:solidFill>
              </a:ln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en-US" altLang="ja-JP" sz="2800" b="1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I think that 3D game can be produced more accurately by making judgment around that</a:t>
            </a:r>
            <a:r>
              <a:rPr lang="en-US" altLang="ja-JP" sz="28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.</a:t>
            </a:r>
          </a:p>
          <a:p>
            <a:pPr marL="0" indent="0">
              <a:buNone/>
            </a:pPr>
            <a:r>
              <a:rPr lang="ja-JP" altLang="en-US" sz="2400" b="1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24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(</a:t>
            </a:r>
            <a:r>
              <a:rPr lang="ja-JP" altLang="en-US" sz="2400" b="1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私は</a:t>
            </a:r>
            <a:r>
              <a:rPr lang="ja-JP" altLang="en-US" sz="24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そのあたり</a:t>
            </a:r>
            <a:r>
              <a:rPr lang="ja-JP" altLang="en-US" sz="2400" b="1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判定を作ることによって</a:t>
            </a:r>
            <a:r>
              <a:rPr lang="en-US" altLang="ja-JP" sz="2400" b="1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3D</a:t>
            </a:r>
            <a:r>
              <a:rPr lang="ja-JP" altLang="en-US" sz="2400" b="1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ゲームをより正確に制作できる</a:t>
            </a:r>
            <a:r>
              <a:rPr lang="ja-JP" altLang="en-US" sz="24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と思う。</a:t>
            </a:r>
            <a:r>
              <a:rPr kumimoji="1" lang="en-US" altLang="ja-JP" sz="24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)</a:t>
            </a:r>
            <a:endParaRPr kumimoji="1" lang="ja-JP" altLang="en-US" sz="2400" b="1" dirty="0">
              <a:ln>
                <a:solidFill>
                  <a:schemeClr val="bg2"/>
                </a:solidFill>
              </a:ln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75630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altLang="ja-JP" sz="4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aChen" panose="02030500050000020004" pitchFamily="18" charset="0"/>
              </a:rPr>
              <a:t>Task</a:t>
            </a:r>
            <a:r>
              <a:rPr lang="ja-JP" altLang="en-US" sz="4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howcard Gothic" panose="04020904020102020604" pitchFamily="82" charset="0"/>
              </a:rPr>
              <a:t>　</a:t>
            </a:r>
            <a:r>
              <a:rPr lang="en-US" altLang="ja-JP" sz="4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howcard Gothic" panose="04020904020102020604" pitchFamily="82" charset="0"/>
              </a:rPr>
              <a:t>~</a:t>
            </a:r>
            <a:r>
              <a:rPr lang="ja-JP" altLang="en-US" sz="4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仕事</a:t>
            </a:r>
            <a:r>
              <a:rPr lang="en-US" altLang="ja-JP" sz="40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howcard Gothic" panose="04020904020102020604" pitchFamily="82" charset="0"/>
              </a:rPr>
              <a:t>~</a:t>
            </a:r>
            <a:endParaRPr kumimoji="1" lang="ja-JP" altLang="en-US" sz="40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954306"/>
            <a:ext cx="12192000" cy="4903694"/>
          </a:xfrm>
        </p:spPr>
        <p:txBody>
          <a:bodyPr>
            <a:normAutofit/>
          </a:bodyPr>
          <a:lstStyle/>
          <a:p>
            <a:r>
              <a:rPr lang="en-US" altLang="ja-JP" sz="2400" b="1" dirty="0" err="1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Toshiki</a:t>
            </a:r>
            <a:r>
              <a:rPr lang="en-US" altLang="ja-JP" sz="24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 </a:t>
            </a:r>
            <a:r>
              <a:rPr lang="en-US" altLang="ja-JP" sz="2400" b="1" dirty="0" err="1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Ichioka</a:t>
            </a:r>
            <a:endParaRPr lang="en-US" altLang="ja-JP" sz="2400" b="1" dirty="0">
              <a:ln>
                <a:solidFill>
                  <a:schemeClr val="bg2"/>
                </a:solidFill>
              </a:ln>
              <a:solidFill>
                <a:schemeClr val="tx1"/>
              </a:solidFill>
              <a:latin typeface="akaChen" panose="02030500050000020004" pitchFamily="18" charset="0"/>
            </a:endParaRPr>
          </a:p>
          <a:p>
            <a:pPr lvl="1"/>
            <a:r>
              <a:rPr lang="ja-JP" altLang="en-US" sz="22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 </a:t>
            </a:r>
            <a:r>
              <a:rPr lang="en-US" altLang="ja-JP" sz="22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Judgment </a:t>
            </a:r>
            <a:r>
              <a:rPr lang="en-US" altLang="ja-JP" sz="2200" b="1" dirty="0" err="1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Capsul</a:t>
            </a:r>
            <a:r>
              <a:rPr lang="ja-JP" altLang="en-US" sz="2200" b="1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 </a:t>
            </a:r>
            <a:r>
              <a:rPr lang="en-US" altLang="ja-JP" sz="22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and </a:t>
            </a:r>
            <a:r>
              <a:rPr lang="en-US" altLang="ja-JP" sz="2200" b="1" dirty="0" err="1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Capsul</a:t>
            </a:r>
            <a:r>
              <a:rPr lang="en-US" altLang="ja-JP" sz="22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 , Judgment </a:t>
            </a:r>
            <a:r>
              <a:rPr lang="en-US" altLang="ja-JP" sz="2200" b="1" dirty="0" err="1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Cupsul</a:t>
            </a:r>
            <a:r>
              <a:rPr lang="en-US" altLang="ja-JP" sz="22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 and Sphere , Judgment </a:t>
            </a:r>
            <a:r>
              <a:rPr lang="en-US" altLang="ja-JP" sz="2200" b="1" dirty="0" err="1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Capsul</a:t>
            </a:r>
            <a:r>
              <a:rPr lang="en-US" altLang="ja-JP" sz="22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 and Box</a:t>
            </a:r>
          </a:p>
          <a:p>
            <a:pPr marL="0" indent="0">
              <a:buNone/>
            </a:pPr>
            <a:r>
              <a:rPr lang="ja-JP" altLang="en-US" sz="2400" b="1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　</a:t>
            </a:r>
            <a:r>
              <a:rPr lang="ja-JP" altLang="en-US" sz="24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　</a:t>
            </a:r>
            <a:r>
              <a:rPr lang="en-US" altLang="ja-JP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(</a:t>
            </a:r>
            <a:r>
              <a:rPr lang="ja-JP" altLang="en-US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カプセルとカプセルのあたり判定 </a:t>
            </a:r>
            <a:r>
              <a:rPr lang="en-US" altLang="ja-JP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, </a:t>
            </a:r>
            <a:r>
              <a:rPr lang="ja-JP" altLang="en-US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カプセルと球のあたり判定 </a:t>
            </a:r>
            <a:r>
              <a:rPr lang="en-US" altLang="ja-JP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, </a:t>
            </a:r>
            <a:r>
              <a:rPr lang="ja-JP" altLang="en-US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カプセルと箱のあたり判定</a:t>
            </a:r>
            <a:r>
              <a:rPr lang="en-US" altLang="ja-JP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)</a:t>
            </a:r>
            <a:endParaRPr lang="en-US" altLang="ja-JP" b="1" dirty="0">
              <a:ln>
                <a:solidFill>
                  <a:schemeClr val="bg2"/>
                </a:solidFill>
              </a:ln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en-US" altLang="ja-JP" sz="2400" b="1" dirty="0" err="1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Ayaka</a:t>
            </a:r>
            <a:r>
              <a:rPr lang="en-US" altLang="ja-JP" sz="24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 Yamanaka</a:t>
            </a:r>
          </a:p>
          <a:p>
            <a:pPr lvl="1"/>
            <a:r>
              <a:rPr lang="en-US" altLang="ja-JP" sz="22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Map , Integration , Implement of Judgment</a:t>
            </a:r>
          </a:p>
          <a:p>
            <a:pPr marL="0" indent="0">
              <a:buNone/>
            </a:pPr>
            <a:r>
              <a:rPr lang="ja-JP" altLang="en-US" sz="2800" b="1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　　</a:t>
            </a:r>
            <a:r>
              <a:rPr lang="en-US" altLang="ja-JP" sz="24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(</a:t>
            </a:r>
            <a:r>
              <a:rPr lang="ja-JP" altLang="en-US" sz="24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マップ </a:t>
            </a:r>
            <a:r>
              <a:rPr lang="en-US" altLang="ja-JP" sz="24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, </a:t>
            </a:r>
            <a:r>
              <a:rPr lang="ja-JP" altLang="en-US" sz="24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統括 </a:t>
            </a:r>
            <a:r>
              <a:rPr lang="en-US" altLang="ja-JP" sz="24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, </a:t>
            </a:r>
            <a:r>
              <a:rPr lang="ja-JP" altLang="en-US" sz="24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あたり判定の実装</a:t>
            </a:r>
            <a:r>
              <a:rPr lang="en-US" altLang="ja-JP" sz="24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)</a:t>
            </a:r>
            <a:endParaRPr lang="en-US" altLang="ja-JP" sz="2400" b="1" dirty="0">
              <a:ln>
                <a:solidFill>
                  <a:schemeClr val="bg2"/>
                </a:solidFill>
              </a:ln>
              <a:solidFill>
                <a:schemeClr val="tx1"/>
              </a:solidFill>
              <a:latin typeface="akaChen" panose="02030500050000020004" pitchFamily="18" charset="0"/>
            </a:endParaRPr>
          </a:p>
          <a:p>
            <a:r>
              <a:rPr lang="en-US" altLang="ja-JP" sz="24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Yuga Yamamoto</a:t>
            </a:r>
          </a:p>
          <a:p>
            <a:pPr lvl="1"/>
            <a:r>
              <a:rPr lang="en-US" altLang="ja-JP" sz="22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Judgment Box and Box , Judgment Box and Sphere , Judgment Sphere and Sphere</a:t>
            </a:r>
          </a:p>
          <a:p>
            <a:pPr marL="0" indent="0">
              <a:buNone/>
            </a:pPr>
            <a:r>
              <a:rPr lang="ja-JP" altLang="en-US" sz="2800" b="1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　　</a:t>
            </a:r>
            <a:r>
              <a:rPr lang="en-US" altLang="ja-JP" sz="24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(</a:t>
            </a:r>
            <a:r>
              <a:rPr lang="ja-JP" altLang="en-US" sz="24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箱と箱のあたり判定 </a:t>
            </a:r>
            <a:r>
              <a:rPr lang="en-US" altLang="ja-JP" sz="24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, </a:t>
            </a:r>
            <a:r>
              <a:rPr lang="ja-JP" altLang="en-US" sz="24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箱と</a:t>
            </a:r>
            <a:r>
              <a:rPr lang="ja-JP" altLang="en-US" sz="2400" b="1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球のあたり</a:t>
            </a:r>
            <a:r>
              <a:rPr lang="ja-JP" altLang="en-US" sz="24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判定 </a:t>
            </a:r>
            <a:r>
              <a:rPr lang="en-US" altLang="ja-JP" sz="24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, </a:t>
            </a:r>
            <a:r>
              <a:rPr lang="ja-JP" altLang="en-US" sz="24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球と球の</a:t>
            </a:r>
            <a:r>
              <a:rPr lang="ja-JP" altLang="en-US" sz="2400" b="1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あたり判定</a:t>
            </a:r>
            <a:r>
              <a:rPr lang="en-US" altLang="ja-JP" sz="2400" b="1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)</a:t>
            </a:r>
          </a:p>
          <a:p>
            <a:pPr marL="0" indent="0">
              <a:buNone/>
            </a:pPr>
            <a:endParaRPr kumimoji="1" lang="ja-JP" altLang="en-US" sz="2400" dirty="0">
              <a:ln>
                <a:solidFill>
                  <a:schemeClr val="bg2"/>
                </a:solidFill>
              </a:ln>
              <a:solidFill>
                <a:schemeClr val="tx1"/>
              </a:solidFill>
              <a:latin typeface="akaChen" panose="02030500050000020004" pitchFamily="18" charset="0"/>
              <a:ea typeface="HGP創英角ﾎﾟｯﾌﾟ体" panose="040B0A00000000000000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9901169" y="4458156"/>
            <a:ext cx="1541930" cy="770965"/>
            <a:chOff x="9870141" y="4361329"/>
            <a:chExt cx="2097742" cy="1048871"/>
          </a:xfrm>
        </p:grpSpPr>
        <p:sp>
          <p:nvSpPr>
            <p:cNvPr id="9" name="円/楕円 8"/>
            <p:cNvSpPr/>
            <p:nvPr/>
          </p:nvSpPr>
          <p:spPr>
            <a:xfrm>
              <a:off x="9870141" y="4361329"/>
              <a:ext cx="1048871" cy="104887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10919012" y="4361329"/>
              <a:ext cx="1048871" cy="104887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爆発 2 10"/>
            <p:cNvSpPr/>
            <p:nvPr/>
          </p:nvSpPr>
          <p:spPr>
            <a:xfrm>
              <a:off x="10466294" y="4433047"/>
              <a:ext cx="977153" cy="977153"/>
            </a:xfrm>
            <a:prstGeom prst="irregularSeal2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7429704" y="4392121"/>
            <a:ext cx="1479176" cy="794891"/>
            <a:chOff x="6913336" y="4712925"/>
            <a:chExt cx="1479176" cy="794891"/>
          </a:xfrm>
        </p:grpSpPr>
        <p:sp>
          <p:nvSpPr>
            <p:cNvPr id="7" name="正方形/長方形 6"/>
            <p:cNvSpPr/>
            <p:nvPr/>
          </p:nvSpPr>
          <p:spPr>
            <a:xfrm>
              <a:off x="6913336" y="4778960"/>
              <a:ext cx="706571" cy="7065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7619907" y="4712925"/>
              <a:ext cx="772605" cy="77260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爆発 2 13"/>
            <p:cNvSpPr/>
            <p:nvPr/>
          </p:nvSpPr>
          <p:spPr>
            <a:xfrm>
              <a:off x="7244335" y="4756673"/>
              <a:ext cx="751144" cy="751143"/>
            </a:xfrm>
            <a:prstGeom prst="irregularSeal2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4464343" y="1218064"/>
            <a:ext cx="1105754" cy="1171962"/>
            <a:chOff x="10024595" y="1020905"/>
            <a:chExt cx="1105754" cy="1171962"/>
          </a:xfrm>
        </p:grpSpPr>
        <p:sp>
          <p:nvSpPr>
            <p:cNvPr id="19" name="角丸四角形 18"/>
            <p:cNvSpPr/>
            <p:nvPr/>
          </p:nvSpPr>
          <p:spPr>
            <a:xfrm>
              <a:off x="10024595" y="1020905"/>
              <a:ext cx="552877" cy="117196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角丸四角形 19"/>
            <p:cNvSpPr/>
            <p:nvPr/>
          </p:nvSpPr>
          <p:spPr>
            <a:xfrm>
              <a:off x="10577472" y="1020905"/>
              <a:ext cx="552877" cy="117196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爆発 2 20"/>
            <p:cNvSpPr/>
            <p:nvPr/>
          </p:nvSpPr>
          <p:spPr>
            <a:xfrm>
              <a:off x="10201900" y="1243552"/>
              <a:ext cx="751144" cy="751143"/>
            </a:xfrm>
            <a:prstGeom prst="irregularSeal2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6322070" y="1121159"/>
            <a:ext cx="1606623" cy="1171962"/>
            <a:chOff x="7481773" y="1020905"/>
            <a:chExt cx="1606623" cy="1171962"/>
          </a:xfrm>
        </p:grpSpPr>
        <p:sp>
          <p:nvSpPr>
            <p:cNvPr id="13" name="円/楕円 12"/>
            <p:cNvSpPr/>
            <p:nvPr/>
          </p:nvSpPr>
          <p:spPr>
            <a:xfrm>
              <a:off x="7481773" y="1094689"/>
              <a:ext cx="1048871" cy="104887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8535519" y="1020905"/>
              <a:ext cx="552877" cy="117196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爆発 2 21"/>
            <p:cNvSpPr/>
            <p:nvPr/>
          </p:nvSpPr>
          <p:spPr>
            <a:xfrm>
              <a:off x="8149466" y="1243552"/>
              <a:ext cx="751144" cy="751143"/>
            </a:xfrm>
            <a:prstGeom prst="irregularSeal2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8963566" y="1031410"/>
            <a:ext cx="1265964" cy="1171962"/>
            <a:chOff x="5153178" y="956679"/>
            <a:chExt cx="1265964" cy="1171962"/>
          </a:xfrm>
        </p:grpSpPr>
        <p:sp>
          <p:nvSpPr>
            <p:cNvPr id="16" name="正方形/長方形 15"/>
            <p:cNvSpPr/>
            <p:nvPr/>
          </p:nvSpPr>
          <p:spPr>
            <a:xfrm>
              <a:off x="5153178" y="1365004"/>
              <a:ext cx="708212" cy="7082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角丸四角形 16"/>
            <p:cNvSpPr/>
            <p:nvPr/>
          </p:nvSpPr>
          <p:spPr>
            <a:xfrm>
              <a:off x="5866265" y="956679"/>
              <a:ext cx="552877" cy="117196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爆発 2 22"/>
            <p:cNvSpPr/>
            <p:nvPr/>
          </p:nvSpPr>
          <p:spPr>
            <a:xfrm>
              <a:off x="5513237" y="1245852"/>
              <a:ext cx="751144" cy="751143"/>
            </a:xfrm>
            <a:prstGeom prst="irregularSeal2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5537157" y="4072390"/>
            <a:ext cx="1209796" cy="1413140"/>
            <a:chOff x="4747287" y="4112432"/>
            <a:chExt cx="1209796" cy="1413140"/>
          </a:xfrm>
        </p:grpSpPr>
        <p:sp>
          <p:nvSpPr>
            <p:cNvPr id="28" name="正方形/長方形 27"/>
            <p:cNvSpPr/>
            <p:nvPr/>
          </p:nvSpPr>
          <p:spPr>
            <a:xfrm>
              <a:off x="5250512" y="4112432"/>
              <a:ext cx="706571" cy="7065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4747287" y="4819002"/>
              <a:ext cx="706571" cy="7065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爆発 2 23"/>
            <p:cNvSpPr/>
            <p:nvPr/>
          </p:nvSpPr>
          <p:spPr>
            <a:xfrm>
              <a:off x="5018153" y="4465717"/>
              <a:ext cx="751144" cy="751143"/>
            </a:xfrm>
            <a:prstGeom prst="irregularSeal2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35394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altLang="ja-JP" sz="4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aChen" panose="02030500050000020004" pitchFamily="18" charset="0"/>
              </a:rPr>
              <a:t>Situation</a:t>
            </a:r>
            <a:r>
              <a:rPr lang="ja-JP" altLang="en-US" sz="4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howcard Gothic" panose="04020904020102020604" pitchFamily="82" charset="0"/>
              </a:rPr>
              <a:t>　</a:t>
            </a:r>
            <a:r>
              <a:rPr lang="en-US" altLang="ja-JP" sz="4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howcard Gothic" panose="04020904020102020604" pitchFamily="82" charset="0"/>
              </a:rPr>
              <a:t>~</a:t>
            </a:r>
            <a:r>
              <a:rPr lang="ja-JP" altLang="en-US" sz="4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最終的状態</a:t>
            </a:r>
            <a:r>
              <a:rPr lang="en-US" altLang="ja-JP" sz="40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howcard Gothic" panose="04020904020102020604" pitchFamily="82" charset="0"/>
              </a:rPr>
              <a:t>~</a:t>
            </a:r>
            <a:endParaRPr kumimoji="1" lang="ja-JP" altLang="en-US" sz="40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3199" y="1860176"/>
            <a:ext cx="11194023" cy="3615267"/>
          </a:xfrm>
        </p:spPr>
        <p:txBody>
          <a:bodyPr>
            <a:normAutofit/>
          </a:bodyPr>
          <a:lstStyle/>
          <a:p>
            <a:r>
              <a:rPr lang="en-US" altLang="ja-JP" sz="2800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Judgment is done in 6 stages </a:t>
            </a:r>
            <a:r>
              <a:rPr lang="en-US" altLang="ja-JP" sz="2800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respectively</a:t>
            </a:r>
          </a:p>
          <a:p>
            <a:pPr marL="0" indent="0">
              <a:buNone/>
            </a:pPr>
            <a:r>
              <a:rPr kumimoji="1" lang="ja-JP" altLang="en-US" sz="2800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　</a:t>
            </a:r>
            <a:r>
              <a:rPr kumimoji="1" lang="en-US" altLang="ja-JP" sz="2800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(</a:t>
            </a:r>
            <a:r>
              <a:rPr lang="ja-JP" altLang="en-US" sz="2800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全</a:t>
            </a:r>
            <a:r>
              <a:rPr lang="en-US" altLang="ja-JP" sz="2800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6</a:t>
            </a:r>
            <a:r>
              <a:rPr lang="ja-JP" altLang="en-US" sz="2800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ステージに分けそれぞれの判定を行っている</a:t>
            </a:r>
            <a:r>
              <a:rPr kumimoji="1" lang="en-US" altLang="ja-JP" sz="2800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)</a:t>
            </a:r>
          </a:p>
          <a:p>
            <a:endParaRPr kumimoji="1" lang="ja-JP" altLang="en-US" sz="2800" dirty="0">
              <a:ln>
                <a:solidFill>
                  <a:schemeClr val="bg2"/>
                </a:solidFill>
              </a:ln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433199" y="4177058"/>
            <a:ext cx="10722452" cy="1521353"/>
            <a:chOff x="230110" y="3926046"/>
            <a:chExt cx="10722452" cy="1521353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349397" y="4446421"/>
              <a:ext cx="1479176" cy="794891"/>
              <a:chOff x="6913336" y="4712925"/>
              <a:chExt cx="1479176" cy="794891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6913336" y="4778960"/>
                <a:ext cx="706571" cy="706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円/楕円 5"/>
              <p:cNvSpPr/>
              <p:nvPr/>
            </p:nvSpPr>
            <p:spPr>
              <a:xfrm>
                <a:off x="7619907" y="4712925"/>
                <a:ext cx="772605" cy="77260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爆発 2 6"/>
              <p:cNvSpPr/>
              <p:nvPr/>
            </p:nvSpPr>
            <p:spPr>
              <a:xfrm>
                <a:off x="7244335" y="4756673"/>
                <a:ext cx="751144" cy="751143"/>
              </a:xfrm>
              <a:prstGeom prst="irregularSeal2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2214055" y="4011017"/>
              <a:ext cx="1209796" cy="1413140"/>
              <a:chOff x="4747287" y="4112432"/>
              <a:chExt cx="1209796" cy="1413140"/>
            </a:xfrm>
          </p:grpSpPr>
          <p:sp>
            <p:nvSpPr>
              <p:cNvPr id="9" name="正方形/長方形 8"/>
              <p:cNvSpPr/>
              <p:nvPr/>
            </p:nvSpPr>
            <p:spPr>
              <a:xfrm>
                <a:off x="5250512" y="4112432"/>
                <a:ext cx="706571" cy="706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4747287" y="4819002"/>
                <a:ext cx="706571" cy="706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爆発 2 10"/>
              <p:cNvSpPr/>
              <p:nvPr/>
            </p:nvSpPr>
            <p:spPr>
              <a:xfrm>
                <a:off x="5018153" y="4465717"/>
                <a:ext cx="751144" cy="751143"/>
              </a:xfrm>
              <a:prstGeom prst="irregularSeal2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3907089" y="4257656"/>
              <a:ext cx="1265964" cy="1171962"/>
              <a:chOff x="5153178" y="956679"/>
              <a:chExt cx="1265964" cy="1171962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5153178" y="1365004"/>
                <a:ext cx="708212" cy="70821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角丸四角形 13"/>
              <p:cNvSpPr/>
              <p:nvPr/>
            </p:nvSpPr>
            <p:spPr>
              <a:xfrm>
                <a:off x="5866265" y="956679"/>
                <a:ext cx="552877" cy="1171962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爆発 2 14"/>
              <p:cNvSpPr/>
              <p:nvPr/>
            </p:nvSpPr>
            <p:spPr>
              <a:xfrm>
                <a:off x="5513237" y="1245852"/>
                <a:ext cx="751144" cy="751143"/>
              </a:xfrm>
              <a:prstGeom prst="irregularSeal2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/>
          </p:nvGrpSpPr>
          <p:grpSpPr>
            <a:xfrm>
              <a:off x="5805416" y="4532635"/>
              <a:ext cx="1541930" cy="770965"/>
              <a:chOff x="9870141" y="4361329"/>
              <a:chExt cx="2097742" cy="1048871"/>
            </a:xfrm>
          </p:grpSpPr>
          <p:sp>
            <p:nvSpPr>
              <p:cNvPr id="17" name="円/楕円 16"/>
              <p:cNvSpPr/>
              <p:nvPr/>
            </p:nvSpPr>
            <p:spPr>
              <a:xfrm>
                <a:off x="9870141" y="4361329"/>
                <a:ext cx="1048871" cy="1048871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10919012" y="4361329"/>
                <a:ext cx="1048871" cy="1048871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爆発 2 18"/>
              <p:cNvSpPr/>
              <p:nvPr/>
            </p:nvSpPr>
            <p:spPr>
              <a:xfrm>
                <a:off x="10466294" y="4433047"/>
                <a:ext cx="977153" cy="977153"/>
              </a:xfrm>
              <a:prstGeom prst="irregularSeal2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" name="グループ化 19"/>
            <p:cNvGrpSpPr/>
            <p:nvPr/>
          </p:nvGrpSpPr>
          <p:grpSpPr>
            <a:xfrm>
              <a:off x="7565525" y="4275437"/>
              <a:ext cx="1606623" cy="1171962"/>
              <a:chOff x="7481773" y="1020905"/>
              <a:chExt cx="1606623" cy="1171962"/>
            </a:xfrm>
          </p:grpSpPr>
          <p:sp>
            <p:nvSpPr>
              <p:cNvPr id="21" name="円/楕円 20"/>
              <p:cNvSpPr/>
              <p:nvPr/>
            </p:nvSpPr>
            <p:spPr>
              <a:xfrm>
                <a:off x="7481773" y="1094689"/>
                <a:ext cx="1048871" cy="1048871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角丸四角形 21"/>
              <p:cNvSpPr/>
              <p:nvPr/>
            </p:nvSpPr>
            <p:spPr>
              <a:xfrm>
                <a:off x="8535519" y="1020905"/>
                <a:ext cx="552877" cy="1171962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爆発 2 22"/>
              <p:cNvSpPr/>
              <p:nvPr/>
            </p:nvSpPr>
            <p:spPr>
              <a:xfrm>
                <a:off x="8149466" y="1243552"/>
                <a:ext cx="751144" cy="751143"/>
              </a:xfrm>
              <a:prstGeom prst="irregularSeal2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" name="グループ化 23"/>
            <p:cNvGrpSpPr/>
            <p:nvPr/>
          </p:nvGrpSpPr>
          <p:grpSpPr>
            <a:xfrm>
              <a:off x="9846808" y="4263556"/>
              <a:ext cx="1105754" cy="1171962"/>
              <a:chOff x="10024595" y="1020905"/>
              <a:chExt cx="1105754" cy="1171962"/>
            </a:xfrm>
          </p:grpSpPr>
          <p:sp>
            <p:nvSpPr>
              <p:cNvPr id="25" name="角丸四角形 24"/>
              <p:cNvSpPr/>
              <p:nvPr/>
            </p:nvSpPr>
            <p:spPr>
              <a:xfrm>
                <a:off x="10024595" y="1020905"/>
                <a:ext cx="552877" cy="1171962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角丸四角形 25"/>
              <p:cNvSpPr/>
              <p:nvPr/>
            </p:nvSpPr>
            <p:spPr>
              <a:xfrm>
                <a:off x="10577472" y="1020905"/>
                <a:ext cx="552877" cy="1171962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爆発 2 26"/>
              <p:cNvSpPr/>
              <p:nvPr/>
            </p:nvSpPr>
            <p:spPr>
              <a:xfrm>
                <a:off x="10201900" y="1243552"/>
                <a:ext cx="751144" cy="751143"/>
              </a:xfrm>
              <a:prstGeom prst="irregularSeal2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8" name="テキスト ボックス 27"/>
            <p:cNvSpPr txBox="1"/>
            <p:nvPr/>
          </p:nvSpPr>
          <p:spPr>
            <a:xfrm>
              <a:off x="230110" y="3926046"/>
              <a:ext cx="9648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①</a:t>
              </a:r>
              <a:r>
                <a:rPr kumimoji="1" lang="en-US" altLang="ja-JP" dirty="0" smtClean="0"/>
                <a:t>				</a:t>
              </a:r>
              <a:r>
                <a:rPr kumimoji="1" lang="ja-JP" altLang="en-US" dirty="0" smtClean="0"/>
                <a:t>②</a:t>
              </a:r>
              <a:r>
                <a:rPr kumimoji="1" lang="en-US" altLang="ja-JP" dirty="0" smtClean="0"/>
                <a:t>				</a:t>
              </a:r>
              <a:r>
                <a:rPr kumimoji="1" lang="ja-JP" altLang="en-US" dirty="0" smtClean="0"/>
                <a:t>③</a:t>
              </a:r>
              <a:r>
                <a:rPr kumimoji="1" lang="en-US" altLang="ja-JP" dirty="0" smtClean="0"/>
                <a:t>				</a:t>
              </a:r>
              <a:r>
                <a:rPr kumimoji="1" lang="ja-JP" altLang="en-US" dirty="0" smtClean="0"/>
                <a:t>④</a:t>
              </a:r>
              <a:r>
                <a:rPr kumimoji="1" lang="en-US" altLang="ja-JP" dirty="0" smtClean="0"/>
                <a:t>				</a:t>
              </a:r>
              <a:r>
                <a:rPr kumimoji="1" lang="ja-JP" altLang="en-US" dirty="0" smtClean="0"/>
                <a:t>⑤</a:t>
              </a:r>
              <a:r>
                <a:rPr kumimoji="1" lang="en-US" altLang="ja-JP" dirty="0" smtClean="0"/>
                <a:t>				</a:t>
              </a:r>
              <a:r>
                <a:rPr kumimoji="1" lang="ja-JP" altLang="en-US" dirty="0" smtClean="0"/>
                <a:t>⑥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75570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171" y="0"/>
            <a:ext cx="8534400" cy="1507067"/>
          </a:xfrm>
        </p:spPr>
        <p:txBody>
          <a:bodyPr>
            <a:normAutofit/>
          </a:bodyPr>
          <a:lstStyle/>
          <a:p>
            <a:r>
              <a:rPr lang="en-US" altLang="ja-JP" sz="4000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aChen" panose="02030500050000020004" pitchFamily="18" charset="0"/>
              </a:rPr>
              <a:t>Agonzing</a:t>
            </a:r>
            <a:r>
              <a:rPr lang="ja-JP" altLang="en-US" sz="4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howcard Gothic" panose="04020904020102020604" pitchFamily="82" charset="0"/>
              </a:rPr>
              <a:t>　</a:t>
            </a:r>
            <a:r>
              <a:rPr lang="en-US" altLang="ja-JP" sz="4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howcard Gothic" panose="04020904020102020604" pitchFamily="82" charset="0"/>
              </a:rPr>
              <a:t>~</a:t>
            </a:r>
            <a:r>
              <a:rPr lang="ja-JP" altLang="en-US" sz="4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苦戦</a:t>
            </a:r>
            <a:r>
              <a:rPr lang="en-US" altLang="ja-JP" sz="40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howcard Gothic" panose="04020904020102020604" pitchFamily="82" charset="0"/>
              </a:rPr>
              <a:t>~</a:t>
            </a:r>
            <a:endParaRPr kumimoji="1" lang="ja-JP" altLang="en-US" sz="40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1945" y="1303283"/>
            <a:ext cx="10815145" cy="5554717"/>
          </a:xfrm>
        </p:spPr>
        <p:txBody>
          <a:bodyPr>
            <a:noAutofit/>
          </a:bodyPr>
          <a:lstStyle/>
          <a:p>
            <a:r>
              <a:rPr lang="en-US" altLang="ja-JP" sz="2400" b="1" dirty="0" err="1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Toshiki</a:t>
            </a:r>
            <a:r>
              <a:rPr lang="en-US" altLang="ja-JP" sz="2400" b="1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 </a:t>
            </a:r>
            <a:r>
              <a:rPr lang="en-US" altLang="ja-JP" sz="2400" b="1" dirty="0" err="1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Ichioka</a:t>
            </a:r>
            <a:endParaRPr lang="en-US" altLang="ja-JP" sz="2400" b="1" dirty="0" smtClean="0">
              <a:ln>
                <a:solidFill>
                  <a:schemeClr val="bg2"/>
                </a:solidFill>
              </a:ln>
              <a:solidFill>
                <a:schemeClr val="tx1"/>
              </a:solidFill>
              <a:latin typeface="akaChen" panose="02030500050000020004" pitchFamily="18" charset="0"/>
            </a:endParaRPr>
          </a:p>
          <a:p>
            <a:pPr lvl="1"/>
            <a:r>
              <a:rPr lang="en-US" altLang="ja-JP" sz="28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Judgment of </a:t>
            </a:r>
            <a:r>
              <a:rPr lang="en-US" altLang="ja-JP" sz="2800" b="1" dirty="0" err="1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Capsul</a:t>
            </a:r>
            <a:r>
              <a:rPr lang="ja-JP" altLang="en-US" sz="28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 </a:t>
            </a:r>
            <a:r>
              <a:rPr lang="en-US" altLang="ja-JP" sz="28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and Box. </a:t>
            </a:r>
          </a:p>
          <a:p>
            <a:pPr marL="457200" lvl="1" indent="0">
              <a:buNone/>
            </a:pPr>
            <a:r>
              <a:rPr lang="en-US" altLang="ja-JP" sz="2800" b="1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  <a:ea typeface="HGP創英角ﾎﾟｯﾌﾟ体" panose="040B0A00000000000000" pitchFamily="50" charset="-128"/>
              </a:rPr>
              <a:t>	</a:t>
            </a:r>
            <a:r>
              <a:rPr lang="en-US" altLang="ja-JP" sz="20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(</a:t>
            </a:r>
            <a:r>
              <a:rPr lang="ja-JP" altLang="en-US" sz="20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カプセルと箱のあたり判定</a:t>
            </a:r>
            <a:r>
              <a:rPr lang="en-US" altLang="ja-JP" sz="20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)</a:t>
            </a:r>
            <a:endParaRPr lang="en-US" altLang="ja-JP" sz="2000" b="1" dirty="0">
              <a:ln>
                <a:solidFill>
                  <a:schemeClr val="bg2"/>
                </a:solidFill>
              </a:ln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en-US" altLang="ja-JP" sz="2400" b="1" dirty="0" err="1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Ayaka</a:t>
            </a:r>
            <a:r>
              <a:rPr lang="en-US" altLang="ja-JP" sz="2400" b="1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 </a:t>
            </a:r>
            <a:r>
              <a:rPr lang="en-US" altLang="ja-JP" sz="24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Yamanaka</a:t>
            </a:r>
          </a:p>
          <a:p>
            <a:pPr lvl="1"/>
            <a:r>
              <a:rPr lang="en-US" altLang="ja-JP" sz="2800" b="1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I did not know what to do at first when </a:t>
            </a:r>
            <a:r>
              <a:rPr lang="en-US" altLang="ja-JP" sz="28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implementing.</a:t>
            </a:r>
          </a:p>
          <a:p>
            <a:pPr marL="457200" lvl="1" indent="0">
              <a:buNone/>
            </a:pPr>
            <a:r>
              <a:rPr lang="en-US" altLang="ja-JP" sz="2800" b="1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  <a:ea typeface="HGP創英角ﾎﾟｯﾌﾟ体" panose="040B0A00000000000000" pitchFamily="50" charset="-128"/>
              </a:rPr>
              <a:t>	</a:t>
            </a:r>
            <a:r>
              <a:rPr lang="ja-JP" altLang="en-US" sz="20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</a:t>
            </a:r>
            <a:r>
              <a:rPr lang="ja-JP" altLang="en-US" sz="2000" b="1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私は実装するときに最初に何をすべきか分からなかった）</a:t>
            </a:r>
            <a:endParaRPr lang="en-US" altLang="ja-JP" sz="2000" b="1" dirty="0">
              <a:ln>
                <a:solidFill>
                  <a:schemeClr val="bg2"/>
                </a:solidFill>
              </a:ln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en-US" altLang="ja-JP" sz="24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Yuga Yamamoto</a:t>
            </a:r>
          </a:p>
          <a:p>
            <a:pPr lvl="1"/>
            <a:r>
              <a:rPr lang="en-US" altLang="ja-JP" sz="2800" b="1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To think about how to judge a </a:t>
            </a:r>
            <a:r>
              <a:rPr lang="en-US" altLang="ja-JP" sz="28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</a:rPr>
              <a:t>box.</a:t>
            </a:r>
          </a:p>
          <a:p>
            <a:pPr marL="457200" lvl="1" indent="0">
              <a:buNone/>
            </a:pPr>
            <a:r>
              <a:rPr lang="en-US" altLang="ja-JP" sz="2800" b="1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akaChen" panose="02030500050000020004" pitchFamily="18" charset="0"/>
                <a:ea typeface="HGP創英角ﾎﾟｯﾌﾟ体" panose="040B0A00000000000000" pitchFamily="50" charset="-128"/>
              </a:rPr>
              <a:t>	</a:t>
            </a:r>
            <a:r>
              <a:rPr lang="en-US" altLang="ja-JP" sz="20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(</a:t>
            </a:r>
            <a:r>
              <a:rPr lang="ja-JP" altLang="en-US" sz="20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箱のあたり判定をどうやって判断させるか考えること</a:t>
            </a:r>
            <a:r>
              <a:rPr lang="en-US" altLang="ja-JP" sz="2000" b="1" dirty="0" smtClean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85983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4212" y="3043518"/>
            <a:ext cx="9454870" cy="1507067"/>
          </a:xfrm>
        </p:spPr>
        <p:txBody>
          <a:bodyPr>
            <a:noAutofit/>
          </a:bodyPr>
          <a:lstStyle/>
          <a:p>
            <a:r>
              <a:rPr lang="en-US" altLang="ja-JP" sz="66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aChen" panose="02030500050000020004" pitchFamily="18" charset="0"/>
              </a:rPr>
              <a:t>Demonstration</a:t>
            </a:r>
            <a:r>
              <a:rPr lang="ja-JP" altLang="en-US" sz="66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howcard Gothic" panose="04020904020102020604" pitchFamily="82" charset="0"/>
              </a:rPr>
              <a:t>　</a:t>
            </a:r>
            <a:r>
              <a:rPr lang="en-US" altLang="ja-JP" sz="66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howcard Gothic" panose="04020904020102020604" pitchFamily="82" charset="0"/>
              </a:rPr>
              <a:t>~</a:t>
            </a:r>
            <a:r>
              <a:rPr lang="ja-JP" altLang="en-US" sz="66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実演</a:t>
            </a:r>
            <a:r>
              <a:rPr lang="en-US" altLang="ja-JP" sz="66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howcard Gothic" panose="04020904020102020604" pitchFamily="82" charset="0"/>
              </a:rPr>
              <a:t>~</a:t>
            </a:r>
            <a:endParaRPr kumimoji="1" lang="ja-JP" altLang="en-US" sz="66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39755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1445035" cy="2971801"/>
          </a:xfrm>
        </p:spPr>
        <p:txBody>
          <a:bodyPr>
            <a:normAutofit/>
          </a:bodyPr>
          <a:lstStyle/>
          <a:p>
            <a:r>
              <a:rPr kumimoji="1" lang="en-US" altLang="ja-JP" sz="6600" dirty="0" smtClean="0">
                <a:ln w="3175" cmpd="sng">
                  <a:solidFill>
                    <a:schemeClr val="bg2"/>
                  </a:solidFill>
                </a:ln>
                <a:latin typeface="Showcard Gothic" panose="04020904020102020604" pitchFamily="82" charset="0"/>
              </a:rPr>
              <a:t>Thank</a:t>
            </a:r>
            <a:r>
              <a:rPr kumimoji="1" lang="ja-JP" altLang="en-US" sz="6600" dirty="0" smtClean="0">
                <a:ln w="3175" cmpd="sng">
                  <a:solidFill>
                    <a:schemeClr val="bg2"/>
                  </a:solidFill>
                </a:ln>
                <a:latin typeface="Showcard Gothic" panose="04020904020102020604" pitchFamily="82" charset="0"/>
              </a:rPr>
              <a:t> </a:t>
            </a:r>
            <a:r>
              <a:rPr kumimoji="1" lang="en-US" altLang="ja-JP" sz="6600" dirty="0" smtClean="0">
                <a:ln w="3175" cmpd="sng">
                  <a:solidFill>
                    <a:schemeClr val="bg2"/>
                  </a:solidFill>
                </a:ln>
                <a:latin typeface="Showcard Gothic" panose="04020904020102020604" pitchFamily="82" charset="0"/>
              </a:rPr>
              <a:t>you</a:t>
            </a:r>
            <a:r>
              <a:rPr kumimoji="1" lang="ja-JP" altLang="en-US" sz="6600" dirty="0" smtClean="0">
                <a:ln w="3175" cmpd="sng">
                  <a:solidFill>
                    <a:schemeClr val="bg2"/>
                  </a:solidFill>
                </a:ln>
                <a:latin typeface="Showcard Gothic" panose="04020904020102020604" pitchFamily="82" charset="0"/>
              </a:rPr>
              <a:t> </a:t>
            </a:r>
            <a:r>
              <a:rPr kumimoji="1" lang="en-US" altLang="ja-JP" sz="6600" dirty="0" smtClean="0">
                <a:ln w="3175" cmpd="sng">
                  <a:solidFill>
                    <a:schemeClr val="bg2"/>
                  </a:solidFill>
                </a:ln>
                <a:latin typeface="Showcard Gothic" panose="04020904020102020604" pitchFamily="82" charset="0"/>
              </a:rPr>
              <a:t>for</a:t>
            </a:r>
            <a:r>
              <a:rPr kumimoji="1" lang="ja-JP" altLang="en-US" sz="6600" dirty="0" smtClean="0">
                <a:ln w="3175" cmpd="sng">
                  <a:solidFill>
                    <a:schemeClr val="bg2"/>
                  </a:solidFill>
                </a:ln>
                <a:latin typeface="Showcard Gothic" panose="04020904020102020604" pitchFamily="82" charset="0"/>
              </a:rPr>
              <a:t> </a:t>
            </a:r>
            <a:r>
              <a:rPr kumimoji="1" lang="en-US" altLang="ja-JP" sz="6600" dirty="0" err="1" smtClean="0">
                <a:ln w="3175" cmpd="sng">
                  <a:solidFill>
                    <a:schemeClr val="bg2"/>
                  </a:solidFill>
                </a:ln>
                <a:latin typeface="Showcard Gothic" panose="04020904020102020604" pitchFamily="82" charset="0"/>
              </a:rPr>
              <a:t>listning</a:t>
            </a:r>
            <a:endParaRPr kumimoji="1" lang="ja-JP" altLang="en-US" sz="6600" dirty="0">
              <a:ln w="3175" cmpd="sng">
                <a:solidFill>
                  <a:schemeClr val="bg2"/>
                </a:solidFill>
              </a:ln>
              <a:latin typeface="Showcard Gothic" panose="04020904020102020604" pitchFamily="82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244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theme/theme1.xml><?xml version="1.0" encoding="utf-8"?>
<a:theme xmlns:a="http://schemas.openxmlformats.org/drawingml/2006/main" name="スライス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174</TotalTime>
  <Words>89</Words>
  <Application>Microsoft Office PowerPoint</Application>
  <PresentationFormat>ワイド画面</PresentationFormat>
  <Paragraphs>48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HGP創英角ﾎﾟｯﾌﾟ体</vt:lpstr>
      <vt:lpstr>メイリオ</vt:lpstr>
      <vt:lpstr>akaChen</vt:lpstr>
      <vt:lpstr>Century Gothic</vt:lpstr>
      <vt:lpstr>Showcard Gothic</vt:lpstr>
      <vt:lpstr>Wingdings 3</vt:lpstr>
      <vt:lpstr>スライス</vt:lpstr>
      <vt:lpstr>Last Presentation</vt:lpstr>
      <vt:lpstr>Table of contents　~目次~</vt:lpstr>
      <vt:lpstr>What?　~何を制作した？~</vt:lpstr>
      <vt:lpstr>Why?　~制作理由~</vt:lpstr>
      <vt:lpstr>Task　~仕事~</vt:lpstr>
      <vt:lpstr>Situation　~最終的状態~</vt:lpstr>
      <vt:lpstr>Agonzing　~苦戦~</vt:lpstr>
      <vt:lpstr>Demonstration　~実演~</vt:lpstr>
      <vt:lpstr>Thank you for listning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 Presentation</dc:title>
  <dc:creator>山本　悠雅</dc:creator>
  <cp:lastModifiedBy>山本　悠雅</cp:lastModifiedBy>
  <cp:revision>12</cp:revision>
  <dcterms:created xsi:type="dcterms:W3CDTF">2017-10-03T01:42:47Z</dcterms:created>
  <dcterms:modified xsi:type="dcterms:W3CDTF">2017-10-03T04:37:04Z</dcterms:modified>
</cp:coreProperties>
</file>