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4.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9" r:id="rId8"/>
    <p:sldId id="270" r:id="rId9"/>
    <p:sldId id="271" r:id="rId10"/>
    <p:sldId id="272" r:id="rId11"/>
    <p:sldId id="273" r:id="rId12"/>
    <p:sldId id="274" r:id="rId13"/>
    <p:sldId id="275" r:id="rId14"/>
    <p:sldId id="276" r:id="rId15"/>
    <p:sldId id="277" r:id="rId16"/>
    <p:sldId id="262" r:id="rId17"/>
    <p:sldId id="263" r:id="rId18"/>
    <p:sldId id="264" r:id="rId19"/>
    <p:sldId id="265" r:id="rId20"/>
    <p:sldId id="266" r:id="rId21"/>
    <p:sldId id="267"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8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8/17/2020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8/17/2020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8/17/2020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Fundamentals of planning</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45207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763000" cy="5570756"/>
          </a:xfrm>
          <a:prstGeom prst="rect">
            <a:avLst/>
          </a:prstGeom>
        </p:spPr>
        <p:txBody>
          <a:bodyPr wrap="square">
            <a:spAutoFit/>
          </a:bodyPr>
          <a:lstStyle/>
          <a:p>
            <a:r>
              <a:rPr lang="en-US" sz="2800" b="1" u="sng" dirty="0" smtClean="0">
                <a:solidFill>
                  <a:srgbClr val="222222"/>
                </a:solidFill>
                <a:latin typeface="arial" panose="020B0604020202020204" pitchFamily="34" charset="0"/>
              </a:rPr>
              <a:t>Strategy</a:t>
            </a:r>
          </a:p>
          <a:p>
            <a:endParaRPr lang="en-US" sz="2800" b="1" u="sng" dirty="0" smtClean="0">
              <a:solidFill>
                <a:srgbClr val="222222"/>
              </a:solidFill>
              <a:latin typeface="arial" panose="020B0604020202020204" pitchFamily="34" charset="0"/>
            </a:endParaRPr>
          </a:p>
          <a:p>
            <a:r>
              <a:rPr lang="en-US" sz="2000" dirty="0">
                <a:latin typeface="+mj-lt"/>
              </a:rPr>
              <a:t>This obviously is the next type of plan, the next step that follows </a:t>
            </a:r>
            <a:r>
              <a:rPr lang="en-US" sz="2000" dirty="0" smtClean="0">
                <a:latin typeface="+mj-lt"/>
              </a:rPr>
              <a:t>objectives. </a:t>
            </a:r>
            <a:r>
              <a:rPr lang="en-US" sz="2000" dirty="0" smtClean="0">
                <a:solidFill>
                  <a:srgbClr val="222222"/>
                </a:solidFill>
                <a:latin typeface="+mj-lt"/>
              </a:rPr>
              <a:t>Strategy</a:t>
            </a:r>
            <a:r>
              <a:rPr lang="en-US" sz="2000" dirty="0">
                <a:solidFill>
                  <a:srgbClr val="222222"/>
                </a:solidFill>
                <a:latin typeface="+mj-lt"/>
              </a:rPr>
              <a:t> generally involves setting goals and priorities, determining actions to achieve the goals, and mobilizing resources to execute the actions. A strategy describes how the ends (goals) will be achieved by the means (resources</a:t>
            </a:r>
            <a:r>
              <a:rPr lang="en-US" sz="2000" dirty="0" smtClean="0">
                <a:solidFill>
                  <a:srgbClr val="222222"/>
                </a:solidFill>
                <a:latin typeface="+mj-lt"/>
              </a:rPr>
              <a:t>).</a:t>
            </a:r>
          </a:p>
          <a:p>
            <a:endParaRPr lang="en-US" sz="2000" dirty="0" smtClean="0">
              <a:solidFill>
                <a:srgbClr val="222222"/>
              </a:solidFill>
              <a:latin typeface="+mj-lt"/>
            </a:endParaRPr>
          </a:p>
          <a:p>
            <a:endParaRPr lang="en-US" sz="2000" dirty="0" smtClean="0">
              <a:solidFill>
                <a:srgbClr val="222222"/>
              </a:solidFill>
              <a:latin typeface="+mj-lt"/>
            </a:endParaRPr>
          </a:p>
          <a:p>
            <a:endParaRPr lang="en-US" sz="2000" dirty="0">
              <a:solidFill>
                <a:srgbClr val="222222"/>
              </a:solidFill>
              <a:latin typeface="arial" panose="020B0604020202020204" pitchFamily="34" charset="0"/>
            </a:endParaRPr>
          </a:p>
          <a:p>
            <a:endParaRPr lang="en-US" sz="2000" dirty="0">
              <a:solidFill>
                <a:srgbClr val="222222"/>
              </a:solidFill>
              <a:latin typeface="arial" panose="020B0604020202020204" pitchFamily="34" charset="0"/>
            </a:endParaRPr>
          </a:p>
          <a:p>
            <a:r>
              <a:rPr lang="en-US" sz="2400" b="1" u="sng" dirty="0">
                <a:latin typeface="+mj-lt"/>
              </a:rPr>
              <a:t>McDonald's</a:t>
            </a:r>
            <a:r>
              <a:rPr lang="en-US" dirty="0">
                <a:latin typeface="+mj-lt"/>
              </a:rPr>
              <a:t> supports this intensive </a:t>
            </a:r>
            <a:r>
              <a:rPr lang="en-US" b="1" u="sng" dirty="0">
                <a:latin typeface="+mj-lt"/>
              </a:rPr>
              <a:t>growth strategy</a:t>
            </a:r>
            <a:r>
              <a:rPr lang="en-US" dirty="0">
                <a:latin typeface="+mj-lt"/>
              </a:rPr>
              <a:t> by using low prices to compete in new markets. </a:t>
            </a:r>
            <a:r>
              <a:rPr lang="en-US" b="1" u="sng" dirty="0">
                <a:latin typeface="+mj-lt"/>
              </a:rPr>
              <a:t>Product Development</a:t>
            </a:r>
            <a:r>
              <a:rPr lang="en-US" dirty="0">
                <a:latin typeface="+mj-lt"/>
              </a:rPr>
              <a:t>. McDonald's uses </a:t>
            </a:r>
            <a:r>
              <a:rPr lang="en-US" b="1" u="sng" dirty="0">
                <a:latin typeface="+mj-lt"/>
              </a:rPr>
              <a:t>product development</a:t>
            </a:r>
            <a:r>
              <a:rPr lang="en-US" dirty="0">
                <a:latin typeface="+mj-lt"/>
              </a:rPr>
              <a:t> as its tertiary or supporting intensive strategy for </a:t>
            </a:r>
            <a:r>
              <a:rPr lang="en-US" b="1" dirty="0">
                <a:latin typeface="+mj-lt"/>
              </a:rPr>
              <a:t>growth</a:t>
            </a:r>
            <a:r>
              <a:rPr lang="en-US" dirty="0" smtClean="0">
                <a:latin typeface="+mj-lt"/>
              </a:rPr>
              <a:t>.</a:t>
            </a:r>
          </a:p>
          <a:p>
            <a:endParaRPr lang="en-US" sz="2000" dirty="0">
              <a:solidFill>
                <a:srgbClr val="222222"/>
              </a:solidFill>
              <a:latin typeface="arial" panose="020B0604020202020204" pitchFamily="34" charset="0"/>
            </a:endParaRPr>
          </a:p>
          <a:p>
            <a:endParaRPr lang="en-US" sz="2000" dirty="0" smtClean="0">
              <a:solidFill>
                <a:srgbClr val="222222"/>
              </a:solidFill>
              <a:latin typeface="arial" panose="020B0604020202020204" pitchFamily="34" charset="0"/>
            </a:endParaRPr>
          </a:p>
          <a:p>
            <a:endParaRPr lang="en-IN" sz="2000" dirty="0"/>
          </a:p>
        </p:txBody>
      </p:sp>
    </p:spTree>
    <p:extLst>
      <p:ext uri="{BB962C8B-B14F-4D97-AF65-F5344CB8AC3E}">
        <p14:creationId xmlns:p14="http://schemas.microsoft.com/office/powerpoint/2010/main" val="3668436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839200" cy="5786199"/>
          </a:xfrm>
          <a:prstGeom prst="rect">
            <a:avLst/>
          </a:prstGeom>
        </p:spPr>
        <p:txBody>
          <a:bodyPr wrap="square">
            <a:spAutoFit/>
          </a:bodyPr>
          <a:lstStyle/>
          <a:p>
            <a:r>
              <a:rPr lang="en-US" sz="2800" b="1" u="sng" dirty="0" smtClean="0">
                <a:solidFill>
                  <a:srgbClr val="000000"/>
                </a:solidFill>
                <a:latin typeface="Source Sans Pro"/>
              </a:rPr>
              <a:t>Policies</a:t>
            </a:r>
          </a:p>
          <a:p>
            <a:endParaRPr lang="en-US" sz="2800" b="1" u="sng" dirty="0" smtClean="0">
              <a:solidFill>
                <a:srgbClr val="000000"/>
              </a:solidFill>
              <a:latin typeface="Source Sans Pro"/>
            </a:endParaRPr>
          </a:p>
          <a:p>
            <a:r>
              <a:rPr lang="en-US" sz="2000" dirty="0" smtClean="0">
                <a:solidFill>
                  <a:srgbClr val="000000"/>
                </a:solidFill>
                <a:latin typeface="+mj-lt"/>
              </a:rPr>
              <a:t>A </a:t>
            </a:r>
            <a:r>
              <a:rPr lang="en-US" sz="2000" dirty="0">
                <a:solidFill>
                  <a:srgbClr val="000000"/>
                </a:solidFill>
                <a:latin typeface="+mj-lt"/>
              </a:rPr>
              <a:t>set of policies are principles, rules, and guidelines formulated or adopted by an organization to reach its long-term goals and typically published in a booklet or other form that is widely accessible</a:t>
            </a:r>
            <a:r>
              <a:rPr lang="en-US" sz="2000" dirty="0" smtClean="0">
                <a:solidFill>
                  <a:srgbClr val="000000"/>
                </a:solidFill>
                <a:latin typeface="+mj-lt"/>
              </a:rPr>
              <a:t>.</a:t>
            </a:r>
          </a:p>
          <a:p>
            <a:r>
              <a:rPr lang="en-US" sz="2000" dirty="0">
                <a:latin typeface="+mj-lt"/>
              </a:rPr>
              <a:t>It is an organization’s general way of understanding, interpreting and implementing strategies. Like for example, most companies have a return policy or recruitment policy or pricing policy etc.</a:t>
            </a:r>
          </a:p>
          <a:p>
            <a:r>
              <a:rPr lang="en-US" sz="2000" dirty="0">
                <a:latin typeface="+mj-lt"/>
              </a:rPr>
              <a:t>Policies are made across all levels of management, from major policies at the top-most level to minor policies. The managers need to form policies to help the employees navigate a situation with predetermined decisions. They also help employees to make decisions in unexpected situations</a:t>
            </a:r>
            <a:r>
              <a:rPr lang="en-US" dirty="0"/>
              <a:t>.</a:t>
            </a:r>
          </a:p>
          <a:p>
            <a:endParaRPr lang="en-US" sz="2000" dirty="0">
              <a:solidFill>
                <a:srgbClr val="000000"/>
              </a:solidFill>
              <a:latin typeface="Source Sans Pro"/>
            </a:endParaRPr>
          </a:p>
          <a:p>
            <a:endParaRPr lang="en-US" sz="2000" dirty="0" smtClean="0">
              <a:solidFill>
                <a:srgbClr val="000000"/>
              </a:solidFill>
              <a:latin typeface="Source Sans Pro"/>
            </a:endParaRPr>
          </a:p>
          <a:p>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422291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 y="304800"/>
            <a:ext cx="8839200" cy="4647426"/>
          </a:xfrm>
          <a:prstGeom prst="rect">
            <a:avLst/>
          </a:prstGeom>
        </p:spPr>
        <p:txBody>
          <a:bodyPr wrap="square">
            <a:spAutoFit/>
          </a:bodyPr>
          <a:lstStyle/>
          <a:p>
            <a:r>
              <a:rPr lang="en-US" sz="2800" b="1" i="1" u="sng" dirty="0" smtClean="0">
                <a:solidFill>
                  <a:srgbClr val="000000"/>
                </a:solidFill>
                <a:latin typeface="Open Sans"/>
              </a:rPr>
              <a:t>Procedure</a:t>
            </a:r>
          </a:p>
          <a:p>
            <a:endParaRPr lang="en-US" sz="2800" b="1" u="sng" dirty="0">
              <a:solidFill>
                <a:srgbClr val="000000"/>
              </a:solidFill>
              <a:latin typeface="Open Sans"/>
            </a:endParaRPr>
          </a:p>
          <a:p>
            <a:r>
              <a:rPr lang="en-US" sz="2000" dirty="0">
                <a:latin typeface="+mj-lt"/>
              </a:rPr>
              <a:t>Procedures are the next types of plan. They are a stepwise guide for the routine to carry out the activities. These stepwise sequences are to be followed by all the employees so the activities can be fulfilled in an organized manner.</a:t>
            </a:r>
          </a:p>
          <a:p>
            <a:r>
              <a:rPr lang="en-US" sz="2000" dirty="0">
                <a:latin typeface="+mj-lt"/>
              </a:rPr>
              <a:t>The procedures are described in a chronological order. So when the employees follow the instructions in the order and completely, the success of the activity is pretty much </a:t>
            </a:r>
            <a:r>
              <a:rPr lang="en-US" sz="2000" dirty="0" smtClean="0">
                <a:latin typeface="+mj-lt"/>
              </a:rPr>
              <a:t>guaranteed</a:t>
            </a:r>
          </a:p>
          <a:p>
            <a:endParaRPr lang="en-US" sz="2000" dirty="0" smtClean="0">
              <a:latin typeface="+mj-lt"/>
            </a:endParaRPr>
          </a:p>
          <a:p>
            <a:r>
              <a:rPr lang="en-US" sz="2000" dirty="0"/>
              <a:t>Take for example the procedure of admission of a student in a college. The procedure starts with filling out an application form. It will be followed by a collection of documents and sorting the applications accordingly</a:t>
            </a:r>
            <a:endParaRPr lang="en-US" sz="2400" b="0" i="0" dirty="0">
              <a:effectLst/>
              <a:latin typeface="+mj-lt"/>
            </a:endParaRPr>
          </a:p>
        </p:txBody>
      </p:sp>
    </p:spTree>
    <p:extLst>
      <p:ext uri="{BB962C8B-B14F-4D97-AF65-F5344CB8AC3E}">
        <p14:creationId xmlns:p14="http://schemas.microsoft.com/office/powerpoint/2010/main" val="151100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457200"/>
            <a:ext cx="8915400" cy="3416320"/>
          </a:xfrm>
          <a:prstGeom prst="rect">
            <a:avLst/>
          </a:prstGeom>
        </p:spPr>
        <p:txBody>
          <a:bodyPr wrap="square">
            <a:spAutoFit/>
          </a:bodyPr>
          <a:lstStyle/>
          <a:p>
            <a:r>
              <a:rPr lang="en-US" sz="2800" b="1" i="1" u="sng" dirty="0" smtClean="0">
                <a:solidFill>
                  <a:srgbClr val="000000"/>
                </a:solidFill>
                <a:latin typeface="Open Sans"/>
              </a:rPr>
              <a:t>Rules</a:t>
            </a:r>
          </a:p>
          <a:p>
            <a:endParaRPr lang="en-US" sz="2800" b="1" u="sng" dirty="0">
              <a:solidFill>
                <a:srgbClr val="000000"/>
              </a:solidFill>
              <a:latin typeface="Open Sans"/>
            </a:endParaRPr>
          </a:p>
          <a:p>
            <a:r>
              <a:rPr lang="en-US" sz="2000" dirty="0">
                <a:latin typeface="+mj-lt"/>
              </a:rPr>
              <a:t>Rules are very specific statements that define an action or non-action. Also, rules allow for no flexibility at all, they are final. All employees of the organization must compulsorily follow and implement the rules. Not following rules can have severe consequences</a:t>
            </a:r>
            <a:r>
              <a:rPr lang="en-US" sz="2000" dirty="0" smtClean="0">
                <a:latin typeface="+mj-lt"/>
              </a:rPr>
              <a:t>.</a:t>
            </a:r>
          </a:p>
          <a:p>
            <a:endParaRPr lang="en-US" sz="2000" dirty="0">
              <a:latin typeface="+mj-lt"/>
            </a:endParaRPr>
          </a:p>
          <a:p>
            <a:r>
              <a:rPr lang="en-US" sz="2000" dirty="0">
                <a:latin typeface="+mj-lt"/>
              </a:rPr>
              <a:t>Rules create an environment of discipline in the organization. They guide the actions and the </a:t>
            </a:r>
            <a:r>
              <a:rPr lang="en-US" sz="2000" dirty="0" smtClean="0">
                <a:latin typeface="+mj-lt"/>
              </a:rPr>
              <a:t>behavior </a:t>
            </a:r>
            <a:r>
              <a:rPr lang="en-US" sz="2000" dirty="0">
                <a:latin typeface="+mj-lt"/>
              </a:rPr>
              <a:t>of all the employees of the organization. The rule of “no smoking” is one such example</a:t>
            </a:r>
            <a:endParaRPr lang="en-US" sz="2000" b="0" i="0" dirty="0">
              <a:effectLst/>
              <a:latin typeface="+mj-lt"/>
            </a:endParaRPr>
          </a:p>
        </p:txBody>
      </p:sp>
    </p:spTree>
    <p:extLst>
      <p:ext uri="{BB962C8B-B14F-4D97-AF65-F5344CB8AC3E}">
        <p14:creationId xmlns:p14="http://schemas.microsoft.com/office/powerpoint/2010/main" val="3807481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686800" cy="3724096"/>
          </a:xfrm>
          <a:prstGeom prst="rect">
            <a:avLst/>
          </a:prstGeom>
        </p:spPr>
        <p:txBody>
          <a:bodyPr wrap="square">
            <a:spAutoFit/>
          </a:bodyPr>
          <a:lstStyle/>
          <a:p>
            <a:r>
              <a:rPr lang="en-US" sz="2800" b="1" i="1" u="sng" dirty="0" err="1" smtClean="0">
                <a:solidFill>
                  <a:srgbClr val="000000"/>
                </a:solidFill>
                <a:latin typeface="Open Sans"/>
              </a:rPr>
              <a:t>Programmes</a:t>
            </a:r>
            <a:endParaRPr lang="en-US" sz="2800" b="1" i="1" u="sng" dirty="0" smtClean="0">
              <a:solidFill>
                <a:srgbClr val="000000"/>
              </a:solidFill>
              <a:latin typeface="Open Sans"/>
            </a:endParaRPr>
          </a:p>
          <a:p>
            <a:endParaRPr lang="en-US" sz="2800" b="1" u="sng" dirty="0">
              <a:solidFill>
                <a:srgbClr val="000000"/>
              </a:solidFill>
              <a:latin typeface="Open Sans"/>
            </a:endParaRPr>
          </a:p>
          <a:p>
            <a:r>
              <a:rPr lang="en-US" sz="2000" dirty="0" err="1">
                <a:latin typeface="+mj-lt"/>
              </a:rPr>
              <a:t>Programmes</a:t>
            </a:r>
            <a:r>
              <a:rPr lang="en-US" sz="2000" dirty="0">
                <a:latin typeface="+mj-lt"/>
              </a:rPr>
              <a:t> are an in-depth statement that outlines a company’s policies, rules, objectives, procedures etc. These </a:t>
            </a:r>
            <a:r>
              <a:rPr lang="en-US" sz="2000" dirty="0" err="1">
                <a:latin typeface="+mj-lt"/>
              </a:rPr>
              <a:t>programmes</a:t>
            </a:r>
            <a:r>
              <a:rPr lang="en-US" sz="2000" dirty="0">
                <a:latin typeface="+mj-lt"/>
              </a:rPr>
              <a:t> are important in the implementation of all types of plan. </a:t>
            </a:r>
            <a:endParaRPr lang="en-US" sz="2000" dirty="0" smtClean="0">
              <a:latin typeface="+mj-lt"/>
            </a:endParaRPr>
          </a:p>
          <a:p>
            <a:r>
              <a:rPr lang="en-US" sz="2000" dirty="0" smtClean="0">
                <a:latin typeface="+mj-lt"/>
              </a:rPr>
              <a:t>They </a:t>
            </a:r>
            <a:r>
              <a:rPr lang="en-US" sz="2000" dirty="0">
                <a:latin typeface="+mj-lt"/>
              </a:rPr>
              <a:t>create a link between the company’s objectives, procedures and rules</a:t>
            </a:r>
            <a:r>
              <a:rPr lang="en-US" sz="2000" dirty="0" smtClean="0">
                <a:latin typeface="+mj-lt"/>
              </a:rPr>
              <a:t>.</a:t>
            </a:r>
          </a:p>
          <a:p>
            <a:endParaRPr lang="en-US" sz="2000" dirty="0">
              <a:latin typeface="+mj-lt"/>
            </a:endParaRPr>
          </a:p>
          <a:p>
            <a:r>
              <a:rPr lang="en-US" sz="2000" dirty="0">
                <a:latin typeface="+mj-lt"/>
              </a:rPr>
              <a:t>Primary </a:t>
            </a:r>
            <a:r>
              <a:rPr lang="en-US" sz="2000" dirty="0" err="1">
                <a:latin typeface="+mj-lt"/>
              </a:rPr>
              <a:t>programmes</a:t>
            </a:r>
            <a:r>
              <a:rPr lang="en-US" sz="2000" dirty="0">
                <a:latin typeface="+mj-lt"/>
              </a:rPr>
              <a:t> are made at the top level of management. To support the primary program all managers will make other programs at the middle and lower levels of management.</a:t>
            </a:r>
            <a:endParaRPr lang="en-US" sz="2000" b="0" i="0" dirty="0">
              <a:effectLst/>
              <a:latin typeface="+mj-lt"/>
            </a:endParaRPr>
          </a:p>
        </p:txBody>
      </p:sp>
    </p:spTree>
    <p:extLst>
      <p:ext uri="{BB962C8B-B14F-4D97-AF65-F5344CB8AC3E}">
        <p14:creationId xmlns:p14="http://schemas.microsoft.com/office/powerpoint/2010/main" val="137422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839200" cy="3724096"/>
          </a:xfrm>
          <a:prstGeom prst="rect">
            <a:avLst/>
          </a:prstGeom>
        </p:spPr>
        <p:txBody>
          <a:bodyPr wrap="square">
            <a:spAutoFit/>
          </a:bodyPr>
          <a:lstStyle/>
          <a:p>
            <a:r>
              <a:rPr lang="en-US" sz="2800" b="1" u="sng" dirty="0" smtClean="0">
                <a:solidFill>
                  <a:srgbClr val="000000"/>
                </a:solidFill>
                <a:latin typeface="+mj-lt"/>
              </a:rPr>
              <a:t>Budget</a:t>
            </a:r>
          </a:p>
          <a:p>
            <a:endParaRPr lang="en-US" sz="2800" b="1" u="sng" dirty="0">
              <a:solidFill>
                <a:srgbClr val="000000"/>
              </a:solidFill>
              <a:latin typeface="+mj-lt"/>
            </a:endParaRPr>
          </a:p>
          <a:p>
            <a:r>
              <a:rPr lang="en-US" sz="2000" dirty="0">
                <a:latin typeface="+mj-lt"/>
              </a:rPr>
              <a:t>A budget is a statement of expected results the managers expect from the company. Budgets are also a quantitative statement, so they are expressed in numerical terms. A budget quantifies the forecast or future of the organization.</a:t>
            </a:r>
          </a:p>
          <a:p>
            <a:r>
              <a:rPr lang="en-US" sz="2000" dirty="0">
                <a:latin typeface="+mj-lt"/>
              </a:rPr>
              <a:t>There are many types of budgets that managers make. There is the obvious financial budget, that forecasts the profit of the company. Then there are operational budgets generally prepared by lower-level managers. Cash budgets monitor the cash inflows and outflows of the company.</a:t>
            </a:r>
            <a:endParaRPr lang="en-US" sz="2000" b="0" i="0" dirty="0">
              <a:effectLst/>
              <a:latin typeface="+mj-lt"/>
            </a:endParaRPr>
          </a:p>
        </p:txBody>
      </p:sp>
    </p:spTree>
    <p:extLst>
      <p:ext uri="{BB962C8B-B14F-4D97-AF65-F5344CB8AC3E}">
        <p14:creationId xmlns:p14="http://schemas.microsoft.com/office/powerpoint/2010/main" val="1048438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27758681"/>
              </p:ext>
            </p:extLst>
          </p:nvPr>
        </p:nvGraphicFramePr>
        <p:xfrm>
          <a:off x="457200" y="1481138"/>
          <a:ext cx="8229600" cy="39014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IN" sz="2000" dirty="0"/>
                        <a:t>On the basis of </a:t>
                      </a:r>
                    </a:p>
                  </a:txBody>
                  <a:tcPr/>
                </a:tc>
                <a:tc>
                  <a:txBody>
                    <a:bodyPr/>
                    <a:lstStyle/>
                    <a:p>
                      <a:r>
                        <a:rPr lang="en-IN" sz="2000" dirty="0"/>
                        <a:t>Types </a:t>
                      </a:r>
                    </a:p>
                  </a:txBody>
                  <a:tcPr/>
                </a:tc>
                <a:extLst>
                  <a:ext uri="{0D108BD9-81ED-4DB2-BD59-A6C34878D82A}">
                    <a16:rowId xmlns:a16="http://schemas.microsoft.com/office/drawing/2014/main" val="10000"/>
                  </a:ext>
                </a:extLst>
              </a:tr>
              <a:tr h="370840">
                <a:tc>
                  <a:txBody>
                    <a:bodyPr/>
                    <a:lstStyle/>
                    <a:p>
                      <a:r>
                        <a:rPr lang="en-IN" sz="2000" dirty="0"/>
                        <a:t>Coverage of activities</a:t>
                      </a:r>
                    </a:p>
                  </a:txBody>
                  <a:tcPr/>
                </a:tc>
                <a:tc>
                  <a:txBody>
                    <a:bodyPr/>
                    <a:lstStyle/>
                    <a:p>
                      <a:r>
                        <a:rPr lang="en-IN" sz="2000" dirty="0"/>
                        <a:t>Corporate planning</a:t>
                      </a:r>
                    </a:p>
                    <a:p>
                      <a:r>
                        <a:rPr lang="en-IN" sz="2000" dirty="0"/>
                        <a:t>Functional planning</a:t>
                      </a:r>
                    </a:p>
                  </a:txBody>
                  <a:tcPr/>
                </a:tc>
                <a:extLst>
                  <a:ext uri="{0D108BD9-81ED-4DB2-BD59-A6C34878D82A}">
                    <a16:rowId xmlns:a16="http://schemas.microsoft.com/office/drawing/2014/main" val="10001"/>
                  </a:ext>
                </a:extLst>
              </a:tr>
              <a:tr h="370840">
                <a:tc>
                  <a:txBody>
                    <a:bodyPr/>
                    <a:lstStyle/>
                    <a:p>
                      <a:r>
                        <a:rPr lang="en-IN" sz="2000" dirty="0"/>
                        <a:t>Importance of contents</a:t>
                      </a:r>
                    </a:p>
                  </a:txBody>
                  <a:tcPr/>
                </a:tc>
                <a:tc>
                  <a:txBody>
                    <a:bodyPr/>
                    <a:lstStyle/>
                    <a:p>
                      <a:r>
                        <a:rPr lang="en-IN" sz="2000" dirty="0"/>
                        <a:t>Strategic planning</a:t>
                      </a:r>
                    </a:p>
                    <a:p>
                      <a:r>
                        <a:rPr lang="en-IN" sz="2000" dirty="0"/>
                        <a:t>Operational planning</a:t>
                      </a:r>
                    </a:p>
                  </a:txBody>
                  <a:tcPr/>
                </a:tc>
                <a:extLst>
                  <a:ext uri="{0D108BD9-81ED-4DB2-BD59-A6C34878D82A}">
                    <a16:rowId xmlns:a16="http://schemas.microsoft.com/office/drawing/2014/main" val="10002"/>
                  </a:ext>
                </a:extLst>
              </a:tr>
              <a:tr h="370840">
                <a:tc>
                  <a:txBody>
                    <a:bodyPr/>
                    <a:lstStyle/>
                    <a:p>
                      <a:r>
                        <a:rPr lang="en-IN" sz="2000" dirty="0"/>
                        <a:t>Time period involved</a:t>
                      </a:r>
                    </a:p>
                  </a:txBody>
                  <a:tcPr/>
                </a:tc>
                <a:tc>
                  <a:txBody>
                    <a:bodyPr/>
                    <a:lstStyle/>
                    <a:p>
                      <a:r>
                        <a:rPr lang="en-IN" sz="2000" dirty="0"/>
                        <a:t>Long term</a:t>
                      </a:r>
                      <a:r>
                        <a:rPr lang="en-IN" sz="2000" baseline="0" dirty="0"/>
                        <a:t> planning</a:t>
                      </a:r>
                    </a:p>
                    <a:p>
                      <a:r>
                        <a:rPr lang="en-IN" sz="2000" baseline="0" dirty="0"/>
                        <a:t>Short term planning</a:t>
                      </a:r>
                      <a:endParaRPr lang="en-IN" sz="2000" dirty="0"/>
                    </a:p>
                  </a:txBody>
                  <a:tcPr/>
                </a:tc>
                <a:extLst>
                  <a:ext uri="{0D108BD9-81ED-4DB2-BD59-A6C34878D82A}">
                    <a16:rowId xmlns:a16="http://schemas.microsoft.com/office/drawing/2014/main" val="10003"/>
                  </a:ext>
                </a:extLst>
              </a:tr>
              <a:tr h="370840">
                <a:tc>
                  <a:txBody>
                    <a:bodyPr/>
                    <a:lstStyle/>
                    <a:p>
                      <a:r>
                        <a:rPr lang="en-IN" sz="2000" dirty="0"/>
                        <a:t>Approach adopted</a:t>
                      </a:r>
                    </a:p>
                  </a:txBody>
                  <a:tcPr/>
                </a:tc>
                <a:tc>
                  <a:txBody>
                    <a:bodyPr/>
                    <a:lstStyle/>
                    <a:p>
                      <a:r>
                        <a:rPr lang="en-IN" sz="2000" dirty="0"/>
                        <a:t>Proactive planning</a:t>
                      </a:r>
                    </a:p>
                    <a:p>
                      <a:r>
                        <a:rPr lang="en-IN" sz="2000" dirty="0"/>
                        <a:t>Reactive planning</a:t>
                      </a:r>
                    </a:p>
                  </a:txBody>
                  <a:tcPr/>
                </a:tc>
                <a:extLst>
                  <a:ext uri="{0D108BD9-81ED-4DB2-BD59-A6C34878D82A}">
                    <a16:rowId xmlns:a16="http://schemas.microsoft.com/office/drawing/2014/main" val="10004"/>
                  </a:ext>
                </a:extLst>
              </a:tr>
              <a:tr h="370840">
                <a:tc>
                  <a:txBody>
                    <a:bodyPr/>
                    <a:lstStyle/>
                    <a:p>
                      <a:r>
                        <a:rPr lang="en-IN" sz="2000" dirty="0"/>
                        <a:t>Degree of</a:t>
                      </a:r>
                      <a:r>
                        <a:rPr lang="en-IN" sz="2000" baseline="0" dirty="0"/>
                        <a:t> formalization</a:t>
                      </a:r>
                      <a:endParaRPr lang="en-IN" sz="2000" dirty="0"/>
                    </a:p>
                  </a:txBody>
                  <a:tcPr/>
                </a:tc>
                <a:tc>
                  <a:txBody>
                    <a:bodyPr/>
                    <a:lstStyle/>
                    <a:p>
                      <a:r>
                        <a:rPr lang="en-IN" sz="2000" dirty="0"/>
                        <a:t>Formal planning</a:t>
                      </a:r>
                    </a:p>
                    <a:p>
                      <a:r>
                        <a:rPr lang="en-IN" sz="2000" dirty="0"/>
                        <a:t>Informal</a:t>
                      </a:r>
                      <a:r>
                        <a:rPr lang="en-IN" sz="2000" baseline="0" dirty="0"/>
                        <a:t> planning</a:t>
                      </a:r>
                      <a:endParaRPr lang="en-IN" sz="2000" dirty="0"/>
                    </a:p>
                  </a:txBody>
                  <a:tcPr/>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p:txBody>
          <a:bodyPr/>
          <a:lstStyle/>
          <a:p>
            <a:r>
              <a:rPr lang="en-IN" dirty="0"/>
              <a:t>Types of planning</a:t>
            </a:r>
          </a:p>
        </p:txBody>
      </p:sp>
    </p:spTree>
    <p:extLst>
      <p:ext uri="{BB962C8B-B14F-4D97-AF65-F5344CB8AC3E}">
        <p14:creationId xmlns:p14="http://schemas.microsoft.com/office/powerpoint/2010/main" val="183304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Planning is an activity and process while plan is a commitment to a course of action</a:t>
            </a:r>
          </a:p>
          <a:p>
            <a:endParaRPr lang="en-IN" dirty="0"/>
          </a:p>
        </p:txBody>
      </p:sp>
      <p:sp>
        <p:nvSpPr>
          <p:cNvPr id="3" name="Title 2"/>
          <p:cNvSpPr>
            <a:spLocks noGrp="1"/>
          </p:cNvSpPr>
          <p:nvPr>
            <p:ph type="title"/>
          </p:nvPr>
        </p:nvSpPr>
        <p:spPr/>
        <p:txBody>
          <a:bodyPr>
            <a:normAutofit fontScale="90000"/>
          </a:bodyPr>
          <a:lstStyle/>
          <a:p>
            <a:r>
              <a:rPr lang="en-IN" dirty="0"/>
              <a:t>Difference between planning and plan</a:t>
            </a:r>
          </a:p>
        </p:txBody>
      </p:sp>
    </p:spTree>
    <p:extLst>
      <p:ext uri="{BB962C8B-B14F-4D97-AF65-F5344CB8AC3E}">
        <p14:creationId xmlns:p14="http://schemas.microsoft.com/office/powerpoint/2010/main" val="3092149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Standing and single use plans</a:t>
            </a:r>
          </a:p>
          <a:p>
            <a:r>
              <a:rPr lang="en-IN" dirty="0"/>
              <a:t>Strategic and operational plans</a:t>
            </a:r>
          </a:p>
        </p:txBody>
      </p:sp>
      <p:sp>
        <p:nvSpPr>
          <p:cNvPr id="3" name="Title 2"/>
          <p:cNvSpPr>
            <a:spLocks noGrp="1"/>
          </p:cNvSpPr>
          <p:nvPr>
            <p:ph type="title"/>
          </p:nvPr>
        </p:nvSpPr>
        <p:spPr/>
        <p:txBody>
          <a:bodyPr/>
          <a:lstStyle/>
          <a:p>
            <a:r>
              <a:rPr lang="en-IN" dirty="0"/>
              <a:t>Types of plans</a:t>
            </a:r>
          </a:p>
        </p:txBody>
      </p:sp>
    </p:spTree>
    <p:extLst>
      <p:ext uri="{BB962C8B-B14F-4D97-AF65-F5344CB8AC3E}">
        <p14:creationId xmlns:p14="http://schemas.microsoft.com/office/powerpoint/2010/main" val="3145419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Refers to a proposition stated or assumed at the beginning of a deed</a:t>
            </a:r>
          </a:p>
        </p:txBody>
      </p:sp>
      <p:sp>
        <p:nvSpPr>
          <p:cNvPr id="3" name="Title 2"/>
          <p:cNvSpPr>
            <a:spLocks noGrp="1"/>
          </p:cNvSpPr>
          <p:nvPr>
            <p:ph type="title"/>
          </p:nvPr>
        </p:nvSpPr>
        <p:spPr/>
        <p:txBody>
          <a:bodyPr/>
          <a:lstStyle/>
          <a:p>
            <a:r>
              <a:rPr lang="en-IN" dirty="0"/>
              <a:t>Planning premises</a:t>
            </a:r>
          </a:p>
        </p:txBody>
      </p:sp>
    </p:spTree>
    <p:extLst>
      <p:ext uri="{BB962C8B-B14F-4D97-AF65-F5344CB8AC3E}">
        <p14:creationId xmlns:p14="http://schemas.microsoft.com/office/powerpoint/2010/main" val="67137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Planning involves determination of future course of action to achieve the desired results.</a:t>
            </a:r>
          </a:p>
        </p:txBody>
      </p:sp>
      <p:sp>
        <p:nvSpPr>
          <p:cNvPr id="2" name="Title 1"/>
          <p:cNvSpPr>
            <a:spLocks noGrp="1"/>
          </p:cNvSpPr>
          <p:nvPr>
            <p:ph type="title"/>
          </p:nvPr>
        </p:nvSpPr>
        <p:spPr/>
        <p:txBody>
          <a:bodyPr/>
          <a:lstStyle/>
          <a:p>
            <a:r>
              <a:rPr lang="en-IN" dirty="0"/>
              <a:t>Definition of Planning</a:t>
            </a:r>
          </a:p>
        </p:txBody>
      </p:sp>
    </p:spTree>
    <p:extLst>
      <p:ext uri="{BB962C8B-B14F-4D97-AF65-F5344CB8AC3E}">
        <p14:creationId xmlns:p14="http://schemas.microsoft.com/office/powerpoint/2010/main" val="89212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External premises and internal premises</a:t>
            </a:r>
          </a:p>
          <a:p>
            <a:r>
              <a:rPr lang="en-IN" dirty="0"/>
              <a:t>Tangible and intangible premises</a:t>
            </a:r>
          </a:p>
          <a:p>
            <a:r>
              <a:rPr lang="en-IN" dirty="0"/>
              <a:t>Controllable and uncontrollable premises</a:t>
            </a:r>
          </a:p>
          <a:p>
            <a:endParaRPr lang="en-IN" dirty="0"/>
          </a:p>
        </p:txBody>
      </p:sp>
      <p:sp>
        <p:nvSpPr>
          <p:cNvPr id="3" name="Title 2"/>
          <p:cNvSpPr>
            <a:spLocks noGrp="1"/>
          </p:cNvSpPr>
          <p:nvPr>
            <p:ph type="title"/>
          </p:nvPr>
        </p:nvSpPr>
        <p:spPr/>
        <p:txBody>
          <a:bodyPr/>
          <a:lstStyle/>
          <a:p>
            <a:r>
              <a:rPr lang="en-IN" dirty="0"/>
              <a:t>Types of planning premises</a:t>
            </a:r>
          </a:p>
        </p:txBody>
      </p:sp>
    </p:spTree>
    <p:extLst>
      <p:ext uri="{BB962C8B-B14F-4D97-AF65-F5344CB8AC3E}">
        <p14:creationId xmlns:p14="http://schemas.microsoft.com/office/powerpoint/2010/main" val="325909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74638"/>
            <a:ext cx="8229600" cy="1143000"/>
          </a:xfrm>
        </p:spPr>
        <p:txBody>
          <a:bodyPr>
            <a:normAutofit fontScale="90000"/>
          </a:bodyPr>
          <a:lstStyle/>
          <a:p>
            <a:r>
              <a:rPr lang="en-IN" dirty="0"/>
              <a:t>Difference between planning and forecasting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66821"/>
            <a:ext cx="6400799" cy="5290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6830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Linked to long term objectives</a:t>
            </a:r>
          </a:p>
          <a:p>
            <a:r>
              <a:rPr lang="en-IN" dirty="0"/>
              <a:t>Direction for action</a:t>
            </a:r>
          </a:p>
          <a:p>
            <a:r>
              <a:rPr lang="en-IN" dirty="0"/>
              <a:t>Consistent</a:t>
            </a:r>
          </a:p>
          <a:p>
            <a:r>
              <a:rPr lang="en-IN" dirty="0"/>
              <a:t>Simplicity</a:t>
            </a:r>
          </a:p>
          <a:p>
            <a:r>
              <a:rPr lang="en-IN" dirty="0"/>
              <a:t>Flexible</a:t>
            </a:r>
          </a:p>
          <a:p>
            <a:endParaRPr lang="en-IN" dirty="0"/>
          </a:p>
        </p:txBody>
      </p:sp>
      <p:sp>
        <p:nvSpPr>
          <p:cNvPr id="3" name="Title 2"/>
          <p:cNvSpPr>
            <a:spLocks noGrp="1"/>
          </p:cNvSpPr>
          <p:nvPr>
            <p:ph type="title"/>
          </p:nvPr>
        </p:nvSpPr>
        <p:spPr/>
        <p:txBody>
          <a:bodyPr/>
          <a:lstStyle/>
          <a:p>
            <a:r>
              <a:rPr lang="en-IN" dirty="0"/>
              <a:t>Effective planning</a:t>
            </a:r>
          </a:p>
        </p:txBody>
      </p:sp>
    </p:spTree>
    <p:extLst>
      <p:ext uri="{BB962C8B-B14F-4D97-AF65-F5344CB8AC3E}">
        <p14:creationId xmlns:p14="http://schemas.microsoft.com/office/powerpoint/2010/main" val="162103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Process rather than behaviour</a:t>
            </a:r>
          </a:p>
          <a:p>
            <a:r>
              <a:rPr lang="en-IN" dirty="0"/>
              <a:t>Forecasting future situation </a:t>
            </a:r>
          </a:p>
          <a:p>
            <a:r>
              <a:rPr lang="en-IN" dirty="0"/>
              <a:t>Involves selection of suitable course of action</a:t>
            </a:r>
          </a:p>
          <a:p>
            <a:r>
              <a:rPr lang="en-IN" dirty="0"/>
              <a:t>Undertaken at all levels of organizations</a:t>
            </a:r>
          </a:p>
          <a:p>
            <a:r>
              <a:rPr lang="en-IN" dirty="0"/>
              <a:t>Flexible as well as commitment</a:t>
            </a:r>
          </a:p>
          <a:p>
            <a:r>
              <a:rPr lang="en-IN" dirty="0"/>
              <a:t>Pervasive and continuous</a:t>
            </a:r>
          </a:p>
        </p:txBody>
      </p:sp>
      <p:sp>
        <p:nvSpPr>
          <p:cNvPr id="3" name="Title 2"/>
          <p:cNvSpPr>
            <a:spLocks noGrp="1"/>
          </p:cNvSpPr>
          <p:nvPr>
            <p:ph type="title"/>
          </p:nvPr>
        </p:nvSpPr>
        <p:spPr/>
        <p:txBody>
          <a:bodyPr/>
          <a:lstStyle/>
          <a:p>
            <a:r>
              <a:rPr lang="en-IN" dirty="0"/>
              <a:t>Feature of planning</a:t>
            </a:r>
          </a:p>
        </p:txBody>
      </p:sp>
    </p:spTree>
    <p:extLst>
      <p:ext uri="{BB962C8B-B14F-4D97-AF65-F5344CB8AC3E}">
        <p14:creationId xmlns:p14="http://schemas.microsoft.com/office/powerpoint/2010/main" val="81806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Rational approach</a:t>
            </a:r>
          </a:p>
          <a:p>
            <a:r>
              <a:rPr lang="en-IN" dirty="0"/>
              <a:t>Open system approach</a:t>
            </a:r>
          </a:p>
          <a:p>
            <a:r>
              <a:rPr lang="en-IN" dirty="0"/>
              <a:t>pervasiveness</a:t>
            </a:r>
          </a:p>
        </p:txBody>
      </p:sp>
      <p:sp>
        <p:nvSpPr>
          <p:cNvPr id="3" name="Title 2"/>
          <p:cNvSpPr>
            <a:spLocks noGrp="1"/>
          </p:cNvSpPr>
          <p:nvPr>
            <p:ph type="title"/>
          </p:nvPr>
        </p:nvSpPr>
        <p:spPr/>
        <p:txBody>
          <a:bodyPr/>
          <a:lstStyle/>
          <a:p>
            <a:r>
              <a:rPr lang="en-IN" dirty="0"/>
              <a:t>Nature of planning</a:t>
            </a:r>
          </a:p>
        </p:txBody>
      </p:sp>
    </p:spTree>
    <p:extLst>
      <p:ext uri="{BB962C8B-B14F-4D97-AF65-F5344CB8AC3E}">
        <p14:creationId xmlns:p14="http://schemas.microsoft.com/office/powerpoint/2010/main" val="1765144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Primacy of planning</a:t>
            </a:r>
          </a:p>
          <a:p>
            <a:r>
              <a:rPr lang="en-IN" dirty="0"/>
              <a:t>To offset uncertainty and change</a:t>
            </a:r>
          </a:p>
          <a:p>
            <a:r>
              <a:rPr lang="en-IN" dirty="0"/>
              <a:t>To focus attention on objectives</a:t>
            </a:r>
          </a:p>
          <a:p>
            <a:r>
              <a:rPr lang="en-IN" dirty="0"/>
              <a:t>To help in coordination</a:t>
            </a:r>
          </a:p>
          <a:p>
            <a:r>
              <a:rPr lang="en-IN" dirty="0"/>
              <a:t>To help in control</a:t>
            </a:r>
          </a:p>
          <a:p>
            <a:r>
              <a:rPr lang="en-IN" dirty="0"/>
              <a:t>To increase organizational effectiveness</a:t>
            </a:r>
          </a:p>
        </p:txBody>
      </p:sp>
      <p:sp>
        <p:nvSpPr>
          <p:cNvPr id="3" name="Title 2"/>
          <p:cNvSpPr>
            <a:spLocks noGrp="1"/>
          </p:cNvSpPr>
          <p:nvPr>
            <p:ph type="title"/>
          </p:nvPr>
        </p:nvSpPr>
        <p:spPr/>
        <p:txBody>
          <a:bodyPr/>
          <a:lstStyle/>
          <a:p>
            <a:r>
              <a:rPr lang="en-IN" dirty="0"/>
              <a:t>Importance of planning</a:t>
            </a:r>
          </a:p>
        </p:txBody>
      </p:sp>
    </p:spTree>
    <p:extLst>
      <p:ext uri="{BB962C8B-B14F-4D97-AF65-F5344CB8AC3E}">
        <p14:creationId xmlns:p14="http://schemas.microsoft.com/office/powerpoint/2010/main" val="522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60">
          <a:fgClr>
            <a:schemeClr val="tx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57400" y="0"/>
            <a:ext cx="5303521" cy="6858000"/>
          </a:xfrm>
          <a:prstGeom prst="rect">
            <a:avLst/>
          </a:prstGeom>
          <a:ln>
            <a:noFill/>
          </a:ln>
          <a:effectLst>
            <a:softEdge rad="112500"/>
          </a:effectLst>
        </p:spPr>
      </p:pic>
      <p:sp>
        <p:nvSpPr>
          <p:cNvPr id="3" name="Title 2"/>
          <p:cNvSpPr>
            <a:spLocks noGrp="1"/>
          </p:cNvSpPr>
          <p:nvPr>
            <p:ph type="title" idx="4294967295"/>
          </p:nvPr>
        </p:nvSpPr>
        <p:spPr>
          <a:xfrm>
            <a:off x="0" y="0"/>
            <a:ext cx="8229600" cy="762000"/>
          </a:xfrm>
        </p:spPr>
        <p:txBody>
          <a:bodyPr/>
          <a:lstStyle/>
          <a:p>
            <a:r>
              <a:rPr lang="en-IN" dirty="0" smtClean="0"/>
              <a:t>             </a:t>
            </a:r>
            <a:endParaRPr lang="en-IN" sz="3600" dirty="0"/>
          </a:p>
        </p:txBody>
      </p:sp>
    </p:spTree>
    <p:extLst>
      <p:ext uri="{BB962C8B-B14F-4D97-AF65-F5344CB8AC3E}">
        <p14:creationId xmlns:p14="http://schemas.microsoft.com/office/powerpoint/2010/main" val="180505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p:cNvSpPr/>
          <p:nvPr/>
        </p:nvSpPr>
        <p:spPr>
          <a:xfrm>
            <a:off x="0" y="76200"/>
            <a:ext cx="9144000" cy="584775"/>
          </a:xfrm>
          <a:prstGeom prst="rect">
            <a:avLst/>
          </a:prstGeom>
        </p:spPr>
        <p:txBody>
          <a:bodyPr wrap="square">
            <a:spAutoFit/>
          </a:bodyPr>
          <a:lstStyle/>
          <a:p>
            <a:r>
              <a:rPr lang="en-IN" sz="3200" dirty="0"/>
              <a:t> </a:t>
            </a:r>
            <a:r>
              <a:rPr lang="en-IN" sz="3200" dirty="0" smtClean="0"/>
              <a:t>                     </a:t>
            </a:r>
            <a:endParaRPr lang="en-IN"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1" y="0"/>
            <a:ext cx="6324600" cy="6826120"/>
          </a:xfrm>
          <a:prstGeom prst="rect">
            <a:avLst/>
          </a:prstGeom>
        </p:spPr>
      </p:pic>
    </p:spTree>
    <p:extLst>
      <p:ext uri="{BB962C8B-B14F-4D97-AF65-F5344CB8AC3E}">
        <p14:creationId xmlns:p14="http://schemas.microsoft.com/office/powerpoint/2010/main" val="990422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534400" cy="5262979"/>
          </a:xfrm>
          <a:prstGeom prst="rect">
            <a:avLst/>
          </a:prstGeom>
        </p:spPr>
        <p:txBody>
          <a:bodyPr wrap="square">
            <a:spAutoFit/>
          </a:bodyPr>
          <a:lstStyle/>
          <a:p>
            <a:r>
              <a:rPr lang="en-US" sz="2800" b="1" u="sng" dirty="0" smtClean="0">
                <a:latin typeface="+mj-lt"/>
                <a:cs typeface="Times New Roman" panose="02020603050405020304" pitchFamily="18" charset="0"/>
              </a:rPr>
              <a:t>Purpose or Mission</a:t>
            </a:r>
          </a:p>
          <a:p>
            <a:endParaRPr lang="en-US" sz="2800" b="1" u="sng" dirty="0" smtClean="0">
              <a:latin typeface="+mj-lt"/>
              <a:cs typeface="Times New Roman" panose="02020603050405020304" pitchFamily="18" charset="0"/>
            </a:endParaRPr>
          </a:p>
          <a:p>
            <a:r>
              <a:rPr lang="en-US" sz="2000" dirty="0" smtClean="0">
                <a:latin typeface="+mj-lt"/>
                <a:cs typeface="Times New Roman" panose="02020603050405020304" pitchFamily="18" charset="0"/>
              </a:rPr>
              <a:t>A</a:t>
            </a:r>
            <a:r>
              <a:rPr lang="en-US" sz="2000" dirty="0">
                <a:latin typeface="+mj-lt"/>
                <a:cs typeface="Times New Roman" panose="02020603050405020304" pitchFamily="18" charset="0"/>
              </a:rPr>
              <a:t> </a:t>
            </a:r>
            <a:r>
              <a:rPr lang="en-US" sz="2000" b="1" dirty="0">
                <a:latin typeface="+mj-lt"/>
                <a:cs typeface="Times New Roman" panose="02020603050405020304" pitchFamily="18" charset="0"/>
              </a:rPr>
              <a:t>mission</a:t>
            </a:r>
            <a:r>
              <a:rPr lang="en-US" sz="2000" dirty="0">
                <a:latin typeface="+mj-lt"/>
                <a:cs typeface="Times New Roman" panose="02020603050405020304" pitchFamily="18" charset="0"/>
              </a:rPr>
              <a:t> statement is a simple statement that explains your </a:t>
            </a:r>
            <a:r>
              <a:rPr lang="en-US" sz="2000" b="1" dirty="0">
                <a:latin typeface="+mj-lt"/>
                <a:cs typeface="Times New Roman" panose="02020603050405020304" pitchFamily="18" charset="0"/>
              </a:rPr>
              <a:t>company's</a:t>
            </a:r>
            <a:r>
              <a:rPr lang="en-US" sz="2000" dirty="0">
                <a:latin typeface="+mj-lt"/>
                <a:cs typeface="Times New Roman" panose="02020603050405020304" pitchFamily="18" charset="0"/>
              </a:rPr>
              <a:t> goals. It's a summary of what your </a:t>
            </a:r>
            <a:r>
              <a:rPr lang="en-US" sz="2000" b="1" dirty="0">
                <a:latin typeface="+mj-lt"/>
                <a:cs typeface="Times New Roman" panose="02020603050405020304" pitchFamily="18" charset="0"/>
              </a:rPr>
              <a:t>company</a:t>
            </a:r>
            <a:r>
              <a:rPr lang="en-US" sz="2000" dirty="0">
                <a:latin typeface="+mj-lt"/>
                <a:cs typeface="Times New Roman" panose="02020603050405020304" pitchFamily="18" charset="0"/>
              </a:rPr>
              <a:t> does for its customers, employees, and owners. It explains how you do what you do. And, it focuses on why your </a:t>
            </a:r>
            <a:r>
              <a:rPr lang="en-US" sz="2000" b="1" dirty="0">
                <a:latin typeface="+mj-lt"/>
                <a:cs typeface="Times New Roman" panose="02020603050405020304" pitchFamily="18" charset="0"/>
              </a:rPr>
              <a:t>company</a:t>
            </a:r>
            <a:r>
              <a:rPr lang="en-US" sz="2000" dirty="0">
                <a:latin typeface="+mj-lt"/>
                <a:cs typeface="Times New Roman" panose="02020603050405020304" pitchFamily="18" charset="0"/>
              </a:rPr>
              <a:t> does what it does</a:t>
            </a:r>
            <a:r>
              <a:rPr lang="en-US" sz="2000" dirty="0" smtClean="0">
                <a:latin typeface="+mj-lt"/>
                <a:cs typeface="Times New Roman" panose="02020603050405020304" pitchFamily="18" charset="0"/>
              </a:rPr>
              <a:t>.</a:t>
            </a:r>
          </a:p>
          <a:p>
            <a:endParaRPr lang="en-US" dirty="0">
              <a:latin typeface="+mj-lt"/>
              <a:cs typeface="Times New Roman" panose="02020603050405020304" pitchFamily="18" charset="0"/>
            </a:endParaRPr>
          </a:p>
          <a:p>
            <a:pPr fontAlgn="base"/>
            <a:r>
              <a:rPr lang="en-US" b="1" u="sng" dirty="0"/>
              <a:t>McDonald's Mission </a:t>
            </a:r>
            <a:r>
              <a:rPr lang="en-US" b="1" u="sng" dirty="0" smtClean="0"/>
              <a:t>Statement</a:t>
            </a:r>
          </a:p>
          <a:p>
            <a:pPr fontAlgn="base"/>
            <a:endParaRPr lang="en-US" b="1" dirty="0"/>
          </a:p>
          <a:p>
            <a:pPr fontAlgn="base"/>
            <a:r>
              <a:rPr lang="en-US" dirty="0"/>
              <a:t>McDonald's brand mission is to be our customers' favorite place and way to eat and drink. Our worldwide operations are aligned around a global strategy called the Plan to Win, which center on an exceptional customer experience – People, Products, Place, Price and Promotion. We are committed to continuously improving our operations and enhancing our customers' experience.</a:t>
            </a:r>
          </a:p>
          <a:p>
            <a:endParaRPr lang="en-IN" dirty="0">
              <a:latin typeface="+mj-lt"/>
              <a:cs typeface="Times New Roman" panose="02020603050405020304" pitchFamily="18" charset="0"/>
            </a:endParaRPr>
          </a:p>
        </p:txBody>
      </p:sp>
    </p:spTree>
    <p:extLst>
      <p:ext uri="{BB962C8B-B14F-4D97-AF65-F5344CB8AC3E}">
        <p14:creationId xmlns:p14="http://schemas.microsoft.com/office/powerpoint/2010/main" val="1808537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278642"/>
          </a:xfrm>
          <a:prstGeom prst="rect">
            <a:avLst/>
          </a:prstGeom>
        </p:spPr>
        <p:txBody>
          <a:bodyPr wrap="square">
            <a:spAutoFit/>
          </a:bodyPr>
          <a:lstStyle/>
          <a:p>
            <a:r>
              <a:rPr lang="en-US" sz="2800" b="1" u="sng" dirty="0" smtClean="0">
                <a:solidFill>
                  <a:srgbClr val="000000"/>
                </a:solidFill>
                <a:latin typeface="Source Sans Pro"/>
              </a:rPr>
              <a:t>Objectives</a:t>
            </a:r>
          </a:p>
          <a:p>
            <a:endParaRPr lang="en-US" sz="2800" b="1" u="sng" dirty="0" smtClean="0">
              <a:solidFill>
                <a:srgbClr val="000000"/>
              </a:solidFill>
              <a:latin typeface="Source Sans Pro"/>
            </a:endParaRPr>
          </a:p>
          <a:p>
            <a:r>
              <a:rPr lang="en-US" sz="2000" dirty="0" smtClean="0">
                <a:solidFill>
                  <a:srgbClr val="000000"/>
                </a:solidFill>
                <a:latin typeface="Source Sans Pro"/>
              </a:rPr>
              <a:t>A </a:t>
            </a:r>
            <a:r>
              <a:rPr lang="en-US" sz="2000" dirty="0">
                <a:solidFill>
                  <a:srgbClr val="000000"/>
                </a:solidFill>
                <a:latin typeface="Source Sans Pro"/>
              </a:rPr>
              <a:t>specific result that a person or system aims to achieve within a time frame and with available resources.</a:t>
            </a:r>
            <a:r>
              <a:rPr lang="en-US" sz="2000" dirty="0"/>
              <a:t/>
            </a:r>
            <a:br>
              <a:rPr lang="en-US" sz="2000" dirty="0"/>
            </a:br>
            <a:r>
              <a:rPr lang="en-US" sz="2000" dirty="0">
                <a:solidFill>
                  <a:srgbClr val="000000"/>
                </a:solidFill>
                <a:latin typeface="Source Sans Pro"/>
              </a:rPr>
              <a:t>In general, objectives are more specific and easier to measure than goals. Objectives are basic tools that underlie all planning and strategic activities. They serve as the basis for creating policy and evaluating performance. Some examples of business objectives include minimizing expenses, expanding internationally, or making a profit</a:t>
            </a:r>
            <a:r>
              <a:rPr lang="en-US" sz="2000" dirty="0" smtClean="0">
                <a:solidFill>
                  <a:srgbClr val="000000"/>
                </a:solidFill>
                <a:latin typeface="Source Sans Pro"/>
              </a:rPr>
              <a:t>.</a:t>
            </a:r>
          </a:p>
          <a:p>
            <a:r>
              <a:rPr lang="en-US" dirty="0"/>
              <a:t>For example one of the objectives of an organization could be to increase sales by 20%.</a:t>
            </a:r>
            <a:endParaRPr lang="en-US" dirty="0" smtClean="0">
              <a:solidFill>
                <a:srgbClr val="000000"/>
              </a:solidFill>
              <a:latin typeface="Source Sans Pro"/>
            </a:endParaRPr>
          </a:p>
          <a:p>
            <a:endParaRPr lang="en-US" dirty="0" smtClean="0">
              <a:solidFill>
                <a:srgbClr val="000000"/>
              </a:solidFill>
              <a:latin typeface="Source Sans Pro"/>
            </a:endParaRPr>
          </a:p>
          <a:p>
            <a:endParaRPr lang="en-US" dirty="0">
              <a:solidFill>
                <a:srgbClr val="000000"/>
              </a:solidFill>
              <a:latin typeface="Source Sans Pro"/>
            </a:endParaRPr>
          </a:p>
          <a:p>
            <a:endParaRPr lang="en-US" dirty="0">
              <a:solidFill>
                <a:srgbClr val="000000"/>
              </a:solidFill>
              <a:latin typeface="Source Sans Pro"/>
            </a:endParaRPr>
          </a:p>
          <a:p>
            <a:r>
              <a:rPr lang="en-US" sz="2000" b="1" u="sng" dirty="0"/>
              <a:t>The main objective of the McDonald's corporation is to be the customer's favorite place to eat</a:t>
            </a:r>
            <a:r>
              <a:rPr lang="en-US" b="1" dirty="0"/>
              <a:t>.</a:t>
            </a:r>
            <a:r>
              <a:rPr lang="en-US" dirty="0"/>
              <a:t> To achieve this, McDonald's created a global strategy called "Plan to Win," which focuses on creating an extraordinary customer experience.</a:t>
            </a:r>
            <a:r>
              <a:rPr lang="en-US" dirty="0"/>
              <a:t/>
            </a:r>
            <a:br>
              <a:rPr lang="en-US" dirty="0"/>
            </a:br>
            <a:r>
              <a:rPr lang="en-US" dirty="0"/>
              <a:t/>
            </a:r>
            <a:br>
              <a:rPr lang="en-US" dirty="0"/>
            </a:br>
            <a:endParaRPr lang="en-IN" dirty="0"/>
          </a:p>
        </p:txBody>
      </p:sp>
    </p:spTree>
    <p:extLst>
      <p:ext uri="{BB962C8B-B14F-4D97-AF65-F5344CB8AC3E}">
        <p14:creationId xmlns:p14="http://schemas.microsoft.com/office/powerpoint/2010/main" val="1551244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DBE2301C6A1D4CBFE3CCF92F88E604" ma:contentTypeVersion="2" ma:contentTypeDescription="Create a new document." ma:contentTypeScope="" ma:versionID="f6f915a33b1941be9d6ad6fc106b8cd8">
  <xsd:schema xmlns:xsd="http://www.w3.org/2001/XMLSchema" xmlns:xs="http://www.w3.org/2001/XMLSchema" xmlns:p="http://schemas.microsoft.com/office/2006/metadata/properties" xmlns:ns2="e9a36cdf-3cf0-462f-869f-60fb50ca143c" targetNamespace="http://schemas.microsoft.com/office/2006/metadata/properties" ma:root="true" ma:fieldsID="d453bb90e1ea6a14e9e4ddb6855efca7" ns2:_="">
    <xsd:import namespace="e9a36cdf-3cf0-462f-869f-60fb50ca143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a36cdf-3cf0-462f-869f-60fb50ca1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884AA7-937B-4A43-9692-0200B7432195}"/>
</file>

<file path=customXml/itemProps2.xml><?xml version="1.0" encoding="utf-8"?>
<ds:datastoreItem xmlns:ds="http://schemas.openxmlformats.org/officeDocument/2006/customXml" ds:itemID="{841DCF96-1F6B-4B66-B0E3-959E65E4EEF7}"/>
</file>

<file path=customXml/itemProps3.xml><?xml version="1.0" encoding="utf-8"?>
<ds:datastoreItem xmlns:ds="http://schemas.openxmlformats.org/officeDocument/2006/customXml" ds:itemID="{2BA3BDFA-62E6-4490-B8E9-8222B86F159E}"/>
</file>

<file path=docProps/app.xml><?xml version="1.0" encoding="utf-8"?>
<Properties xmlns="http://schemas.openxmlformats.org/officeDocument/2006/extended-properties" xmlns:vt="http://schemas.openxmlformats.org/officeDocument/2006/docPropsVTypes">
  <Template>Concourse</Template>
  <TotalTime>180</TotalTime>
  <Words>741</Words>
  <Application>Microsoft Office PowerPoint</Application>
  <PresentationFormat>On-screen Show (4:3)</PresentationFormat>
  <Paragraphs>112</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Lucida Sans Unicode</vt:lpstr>
      <vt:lpstr>Open Sans</vt:lpstr>
      <vt:lpstr>Source Sans Pro</vt:lpstr>
      <vt:lpstr>Times New Roman</vt:lpstr>
      <vt:lpstr>Verdana</vt:lpstr>
      <vt:lpstr>Wingdings 2</vt:lpstr>
      <vt:lpstr>Wingdings 3</vt:lpstr>
      <vt:lpstr>Concourse</vt:lpstr>
      <vt:lpstr>Fundamentals of planning</vt:lpstr>
      <vt:lpstr>Definition of Planning</vt:lpstr>
      <vt:lpstr>Feature of planning</vt:lpstr>
      <vt:lpstr>Nature of planning</vt:lpstr>
      <vt:lpstr>Importance of planning</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planning</vt:lpstr>
      <vt:lpstr>Difference between planning and plan</vt:lpstr>
      <vt:lpstr>Types of plans</vt:lpstr>
      <vt:lpstr>Planning premises</vt:lpstr>
      <vt:lpstr>Types of planning premises</vt:lpstr>
      <vt:lpstr>Difference between planning and forecasting</vt:lpstr>
      <vt:lpstr>Effective planning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Vimi</dc:creator>
  <cp:lastModifiedBy>Mridul</cp:lastModifiedBy>
  <cp:revision>28</cp:revision>
  <dcterms:created xsi:type="dcterms:W3CDTF">2006-08-16T00:00:00Z</dcterms:created>
  <dcterms:modified xsi:type="dcterms:W3CDTF">2020-08-17T05:32:46Z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0x01010079DBE2301C6A1D4CBFE3CCF92F88E604</vt:lpwstr>
  </property>
</Properties>
</file>