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59" r:id="rId7"/>
    <p:sldId id="264" r:id="rId8"/>
    <p:sldId id="265" r:id="rId9"/>
    <p:sldId id="261"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Management by objective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593664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2" indent="-457200" algn="just" defTabSz="450850"/>
            <a:r>
              <a:rPr lang="en-US" sz="2400" b="1" dirty="0" smtClean="0"/>
              <a:t>Problems in objective setting</a:t>
            </a:r>
          </a:p>
          <a:p>
            <a:pPr marL="846138" lvl="3" indent="-457200" algn="just" defTabSz="450850"/>
            <a:r>
              <a:rPr lang="en-US" sz="2100" dirty="0" smtClean="0"/>
              <a:t>It requires objective must be set out in verifiable terms, against which performance can be measured.</a:t>
            </a:r>
          </a:p>
          <a:p>
            <a:pPr marL="846138" lvl="3" indent="-457200" algn="just" defTabSz="450850"/>
            <a:r>
              <a:rPr lang="en-US" sz="2100" dirty="0" smtClean="0"/>
              <a:t>It is again difficult to set in at least some of the area like innovation, technology, etc…</a:t>
            </a:r>
          </a:p>
          <a:p>
            <a:pPr marL="457200" lvl="2" indent="-457200" algn="just" defTabSz="450850"/>
            <a:endParaRPr lang="en-US" sz="2400" b="1" dirty="0" smtClean="0"/>
          </a:p>
          <a:p>
            <a:pPr marL="457200" lvl="2" indent="-457200" algn="just" defTabSz="450850"/>
            <a:r>
              <a:rPr lang="en-US" sz="2400" b="1" dirty="0" smtClean="0"/>
              <a:t>Emphasis on short term objectives</a:t>
            </a:r>
          </a:p>
          <a:p>
            <a:pPr marL="846138" lvl="3" indent="-457200" algn="just" defTabSz="450850"/>
            <a:r>
              <a:rPr lang="en-US" sz="2100" dirty="0" smtClean="0"/>
              <a:t>It is very well suitable and dealt with short term objective its preciseness around for a year or even less.</a:t>
            </a:r>
          </a:p>
          <a:p>
            <a:pPr marL="846138" lvl="3" indent="-457200" algn="just" defTabSz="450850"/>
            <a:r>
              <a:rPr lang="en-US" sz="2100" dirty="0" smtClean="0"/>
              <a:t>It is danger to emphasis on short term objectives at the cost of long term objectives.</a:t>
            </a:r>
          </a:p>
          <a:p>
            <a:endParaRPr lang="en-IN" dirty="0"/>
          </a:p>
        </p:txBody>
      </p:sp>
      <p:sp>
        <p:nvSpPr>
          <p:cNvPr id="3" name="Title 2"/>
          <p:cNvSpPr>
            <a:spLocks noGrp="1"/>
          </p:cNvSpPr>
          <p:nvPr>
            <p:ph type="title"/>
          </p:nvPr>
        </p:nvSpPr>
        <p:spPr/>
        <p:txBody>
          <a:bodyPr/>
          <a:lstStyle/>
          <a:p>
            <a:r>
              <a:rPr lang="en-IN" dirty="0" smtClean="0"/>
              <a:t>Limitation of MBO</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33754"/>
          </a:xfrm>
        </p:spPr>
        <p:txBody>
          <a:bodyPr>
            <a:normAutofit fontScale="92500" lnSpcReduction="10000"/>
          </a:bodyPr>
          <a:lstStyle/>
          <a:p>
            <a:pPr marL="457200" lvl="2" indent="-457200" algn="just" defTabSz="450850"/>
            <a:r>
              <a:rPr lang="en-US" sz="1900" b="1" dirty="0" smtClean="0"/>
              <a:t>Inflexibility</a:t>
            </a:r>
          </a:p>
          <a:p>
            <a:pPr marL="846138" lvl="3" indent="-457200" algn="just" defTabSz="450850"/>
            <a:r>
              <a:rPr lang="en-US" dirty="0" smtClean="0"/>
              <a:t>In a dynamic environment, a particularly objectives may not be valid forever. In the context of revised objectives, changed premises or modifies policies, it is useless to follow old objectives.</a:t>
            </a:r>
          </a:p>
          <a:p>
            <a:pPr marL="846138" lvl="3" indent="-457200" algn="just" defTabSz="450850"/>
            <a:r>
              <a:rPr lang="en-US" dirty="0" smtClean="0"/>
              <a:t>However, many managers often hesitate to change objectives during a period of time. Thus, inflexibility can really cause harm to the organization. </a:t>
            </a:r>
          </a:p>
          <a:p>
            <a:pPr marL="457200" lvl="2" indent="-457200" algn="just" defTabSz="450850"/>
            <a:r>
              <a:rPr lang="en-US" sz="1900" b="1" dirty="0" smtClean="0"/>
              <a:t>Frustration</a:t>
            </a:r>
          </a:p>
          <a:p>
            <a:pPr marL="846138" lvl="3" indent="-457200" algn="just" defTabSz="450850"/>
            <a:r>
              <a:rPr lang="en-US" dirty="0" smtClean="0"/>
              <a:t>It may be because of two reasons:</a:t>
            </a:r>
          </a:p>
          <a:p>
            <a:pPr marL="809625" lvl="4" indent="-457200" algn="just" defTabSz="450850">
              <a:buFont typeface="+mj-lt"/>
              <a:buAutoNum type="arabicPeriod"/>
            </a:pPr>
            <a:r>
              <a:rPr lang="en-US" sz="1900" dirty="0" smtClean="0"/>
              <a:t>As lack of experiences, many organization could not implement MBO properly.</a:t>
            </a:r>
          </a:p>
          <a:p>
            <a:pPr marL="809625" lvl="4" indent="-457200" algn="just" defTabSz="450850">
              <a:buFont typeface="+mj-lt"/>
              <a:buAutoNum type="arabicPeriod"/>
            </a:pPr>
            <a:r>
              <a:rPr lang="en-US" sz="1900" dirty="0" smtClean="0"/>
              <a:t>Introduction to MBO tends to arouse high expectations for rapid change particularly among young junior managers  in terms of organizations growth, profitability and in themselves in their career advancement. If rate of changes is slower than expected due to any reason, managers begin to feel frustration.</a:t>
            </a:r>
          </a:p>
          <a:p>
            <a:pPr marL="809625" lvl="2" indent="-457200" algn="just" defTabSz="450850">
              <a:buNone/>
            </a:pPr>
            <a:endParaRPr lang="en-US" sz="1800" dirty="0" smtClean="0"/>
          </a:p>
          <a:p>
            <a:endParaRPr lang="en-IN" dirty="0"/>
          </a:p>
        </p:txBody>
      </p:sp>
      <p:sp>
        <p:nvSpPr>
          <p:cNvPr id="3" name="Title 2"/>
          <p:cNvSpPr>
            <a:spLocks noGrp="1"/>
          </p:cNvSpPr>
          <p:nvPr>
            <p:ph type="title"/>
          </p:nvPr>
        </p:nvSpPr>
        <p:spPr/>
        <p:txBody>
          <a:bodyPr/>
          <a:lstStyle/>
          <a:p>
            <a:r>
              <a:rPr lang="en-IN" dirty="0" smtClean="0"/>
              <a:t>Limitation of MBO</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Management by Objectives</a:t>
            </a:r>
            <a:r>
              <a:rPr lang="en-IN" dirty="0"/>
              <a:t> (</a:t>
            </a:r>
            <a:r>
              <a:rPr lang="en-IN" b="1" dirty="0"/>
              <a:t>MBO</a:t>
            </a:r>
            <a:r>
              <a:rPr lang="en-IN" dirty="0"/>
              <a:t>) is a personnel management technique where managers and employees work together to set, record and monitor goals for a specific period of time. </a:t>
            </a:r>
          </a:p>
          <a:p>
            <a:r>
              <a:rPr lang="en-IN" dirty="0"/>
              <a:t>Organizational goals are translated into personal goals </a:t>
            </a:r>
          </a:p>
          <a:p>
            <a:r>
              <a:rPr lang="en-IN" dirty="0"/>
              <a:t>Peter </a:t>
            </a:r>
            <a:r>
              <a:rPr lang="en-IN" dirty="0" err="1"/>
              <a:t>Drucker</a:t>
            </a:r>
            <a:r>
              <a:rPr lang="en-IN" dirty="0"/>
              <a:t> </a:t>
            </a:r>
          </a:p>
          <a:p>
            <a:r>
              <a:rPr lang="en-IN"/>
              <a:t>1960s</a:t>
            </a:r>
            <a:r>
              <a:rPr lang="en-IN" dirty="0"/>
              <a:t>.</a:t>
            </a:r>
          </a:p>
        </p:txBody>
      </p:sp>
      <p:sp>
        <p:nvSpPr>
          <p:cNvPr id="3" name="Title 2"/>
          <p:cNvSpPr>
            <a:spLocks noGrp="1"/>
          </p:cNvSpPr>
          <p:nvPr>
            <p:ph type="title"/>
          </p:nvPr>
        </p:nvSpPr>
        <p:spPr/>
        <p:txBody>
          <a:bodyPr>
            <a:normAutofit/>
          </a:bodyPr>
          <a:lstStyle/>
          <a:p>
            <a:r>
              <a:rPr lang="en-IN" dirty="0">
                <a:effectLst/>
              </a:rPr>
              <a:t>Definition</a:t>
            </a:r>
            <a:endParaRPr lang="en-IN" dirty="0"/>
          </a:p>
        </p:txBody>
      </p:sp>
    </p:spTree>
    <p:extLst>
      <p:ext uri="{BB962C8B-B14F-4D97-AF65-F5344CB8AC3E}">
        <p14:creationId xmlns:p14="http://schemas.microsoft.com/office/powerpoint/2010/main" xmlns="" val="1235645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867400"/>
          </a:xfrm>
        </p:spPr>
        <p:txBody>
          <a:bodyPr>
            <a:normAutofit lnSpcReduction="10000"/>
          </a:bodyPr>
          <a:lstStyle/>
          <a:p>
            <a:r>
              <a:rPr lang="en-IN" sz="2900" dirty="0"/>
              <a:t>Clarity</a:t>
            </a:r>
          </a:p>
          <a:p>
            <a:r>
              <a:rPr lang="en-IN" sz="2900" dirty="0"/>
              <a:t>Job satisfaction </a:t>
            </a:r>
          </a:p>
          <a:p>
            <a:r>
              <a:rPr lang="en-IN" sz="2900" dirty="0"/>
              <a:t>Avoid confusion</a:t>
            </a:r>
          </a:p>
          <a:p>
            <a:r>
              <a:rPr lang="en-IN" sz="2900" dirty="0"/>
              <a:t>Achievement of organizational goal</a:t>
            </a:r>
          </a:p>
          <a:p>
            <a:r>
              <a:rPr lang="en-IN" sz="2900" dirty="0"/>
              <a:t>Well defined role</a:t>
            </a:r>
          </a:p>
          <a:p>
            <a:r>
              <a:rPr lang="en-IN" sz="2900" dirty="0"/>
              <a:t>Low employee turnover</a:t>
            </a:r>
          </a:p>
          <a:p>
            <a:r>
              <a:rPr lang="en-IN" sz="2900" dirty="0"/>
              <a:t>Effective communication  </a:t>
            </a:r>
          </a:p>
          <a:p>
            <a:r>
              <a:rPr lang="en-IN" sz="2900" dirty="0"/>
              <a:t>Positive ambience at the workplace.</a:t>
            </a:r>
          </a:p>
          <a:p>
            <a:r>
              <a:rPr lang="en-IN" sz="2900" dirty="0"/>
              <a:t>Well defined hierarchies at the workplace. </a:t>
            </a:r>
          </a:p>
          <a:p>
            <a:r>
              <a:rPr lang="en-IN" sz="2900" dirty="0"/>
              <a:t>Transparency </a:t>
            </a:r>
          </a:p>
          <a:p>
            <a:r>
              <a:rPr lang="en-IN" sz="2900" dirty="0"/>
              <a:t>Highly motivated and committed employees.</a:t>
            </a:r>
          </a:p>
          <a:p>
            <a:r>
              <a:rPr lang="en-IN" sz="2900" dirty="0"/>
              <a:t>Sets a benchmark for every employee</a:t>
            </a:r>
            <a:r>
              <a:rPr lang="en-IN" dirty="0"/>
              <a:t>. </a:t>
            </a:r>
          </a:p>
        </p:txBody>
      </p:sp>
      <p:sp>
        <p:nvSpPr>
          <p:cNvPr id="3" name="Title 2"/>
          <p:cNvSpPr>
            <a:spLocks noGrp="1"/>
          </p:cNvSpPr>
          <p:nvPr>
            <p:ph type="title"/>
          </p:nvPr>
        </p:nvSpPr>
        <p:spPr>
          <a:xfrm>
            <a:off x="457200" y="0"/>
            <a:ext cx="8229600" cy="1143000"/>
          </a:xfrm>
        </p:spPr>
        <p:txBody>
          <a:bodyPr/>
          <a:lstStyle/>
          <a:p>
            <a:r>
              <a:rPr lang="en-IN" dirty="0"/>
              <a:t>Need for MBO</a:t>
            </a:r>
          </a:p>
        </p:txBody>
      </p:sp>
    </p:spTree>
    <p:extLst>
      <p:ext uri="{BB962C8B-B14F-4D97-AF65-F5344CB8AC3E}">
        <p14:creationId xmlns:p14="http://schemas.microsoft.com/office/powerpoint/2010/main" xmlns="" val="145970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People tend to perform better when they are known about what is expected from them and when they can associate their personal goals with that of the objectives of the organization</a:t>
            </a:r>
            <a:r>
              <a:rPr lang="en-IN" dirty="0"/>
              <a:t>.</a:t>
            </a:r>
          </a:p>
        </p:txBody>
      </p:sp>
      <p:sp>
        <p:nvSpPr>
          <p:cNvPr id="3" name="Title 2"/>
          <p:cNvSpPr>
            <a:spLocks noGrp="1"/>
          </p:cNvSpPr>
          <p:nvPr>
            <p:ph type="title"/>
          </p:nvPr>
        </p:nvSpPr>
        <p:spPr/>
        <p:txBody>
          <a:bodyPr>
            <a:normAutofit/>
          </a:bodyPr>
          <a:lstStyle/>
          <a:p>
            <a:r>
              <a:rPr lang="en-IN" b="0" dirty="0">
                <a:effectLst/>
              </a:rPr>
              <a:t>Assumption</a:t>
            </a:r>
            <a:endParaRPr lang="en-IN" dirty="0"/>
          </a:p>
        </p:txBody>
      </p:sp>
    </p:spTree>
    <p:extLst>
      <p:ext uri="{BB962C8B-B14F-4D97-AF65-F5344CB8AC3E}">
        <p14:creationId xmlns:p14="http://schemas.microsoft.com/office/powerpoint/2010/main" xmlns="" val="2438752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228599" y="152400"/>
            <a:ext cx="8810473" cy="6629400"/>
          </a:xfrm>
          <a:prstGeom prst="rect">
            <a:avLst/>
          </a:prstGeom>
        </p:spPr>
      </p:pic>
    </p:spTree>
    <p:extLst>
      <p:ext uri="{BB962C8B-B14F-4D97-AF65-F5344CB8AC3E}">
        <p14:creationId xmlns:p14="http://schemas.microsoft.com/office/powerpoint/2010/main" xmlns="" val="3784979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9144000" cy="609600"/>
          </a:xfrm>
        </p:spPr>
        <p:txBody>
          <a:bodyPr>
            <a:normAutofit/>
          </a:bodyPr>
          <a:lstStyle/>
          <a:p>
            <a:r>
              <a:rPr lang="en-IN" sz="2800" dirty="0" smtClean="0"/>
              <a:t>                        Process </a:t>
            </a:r>
            <a:r>
              <a:rPr lang="en-IN" sz="2800" dirty="0"/>
              <a:t>of MBO</a:t>
            </a:r>
          </a:p>
        </p:txBody>
      </p:sp>
      <p:pic>
        <p:nvPicPr>
          <p:cNvPr id="4" name="Picture 3"/>
          <p:cNvPicPr>
            <a:picLocks noChangeAspect="1"/>
          </p:cNvPicPr>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val="0"/>
              </a:ext>
            </a:extLst>
          </a:blip>
          <a:stretch>
            <a:fillRect/>
          </a:stretch>
        </p:blipFill>
        <p:spPr>
          <a:xfrm>
            <a:off x="1295400" y="457200"/>
            <a:ext cx="6324600" cy="6400800"/>
          </a:xfrm>
          <a:prstGeom prst="rect">
            <a:avLst/>
          </a:prstGeom>
        </p:spPr>
      </p:pic>
    </p:spTree>
    <p:extLst>
      <p:ext uri="{BB962C8B-B14F-4D97-AF65-F5344CB8AC3E}">
        <p14:creationId xmlns:p14="http://schemas.microsoft.com/office/powerpoint/2010/main" xmlns="" val="3692975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Benefits of MBO</a:t>
            </a:r>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Better Management</a:t>
            </a:r>
          </a:p>
          <a:p>
            <a:pPr marL="846138" lvl="3" indent="-457200" algn="just" defTabSz="450850" eaLnBrk="1" hangingPunct="1"/>
            <a:r>
              <a:rPr lang="en-US" sz="2400" dirty="0" smtClean="0"/>
              <a:t>Resources are put in such manner that they result into better performance.</a:t>
            </a:r>
          </a:p>
          <a:p>
            <a:pPr marL="846138" lvl="3" indent="-457200" algn="just" defTabSz="450850" eaLnBrk="1" hangingPunct="1"/>
            <a:r>
              <a:rPr lang="en-US" sz="2400" dirty="0" smtClean="0"/>
              <a:t>Better management by clarity in objectives, role clarity, periodic feedback of performance, participation by managers in the management process, realisation that there is always scope for improvement, etc…</a:t>
            </a:r>
          </a:p>
          <a:p>
            <a:pPr marL="457200" lvl="2" indent="-457200" algn="just" defTabSz="450850" eaLnBrk="1" hangingPunct="1"/>
            <a:r>
              <a:rPr lang="en-US" sz="2400" b="1" dirty="0" smtClean="0"/>
              <a:t>Clarity in Organizational action</a:t>
            </a:r>
          </a:p>
          <a:p>
            <a:pPr marL="846138" lvl="3" indent="-457200" algn="just" defTabSz="450850" eaLnBrk="1" hangingPunct="1"/>
            <a:r>
              <a:rPr lang="en-US" sz="2400" dirty="0" smtClean="0"/>
              <a:t>It provides Key Result Area(KRA) where organizational efforts are required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normAutofit/>
          </a:bodyPr>
          <a:lstStyle/>
          <a:p>
            <a:r>
              <a:rPr lang="en-US" sz="3200" b="0" dirty="0" smtClean="0">
                <a:effectLst/>
              </a:rPr>
              <a:t>Benefits of MBO</a:t>
            </a:r>
            <a:endParaRPr lang="en-IN" sz="3200" b="0" dirty="0">
              <a:effectLst/>
            </a:endParaRPr>
          </a:p>
        </p:txBody>
      </p:sp>
      <p:sp>
        <p:nvSpPr>
          <p:cNvPr id="4" name="Rectangle 3"/>
          <p:cNvSpPr txBox="1">
            <a:spLocks noChangeArrowheads="1"/>
          </p:cNvSpPr>
          <p:nvPr/>
        </p:nvSpPr>
        <p:spPr>
          <a:xfrm>
            <a:off x="0" y="1785950"/>
            <a:ext cx="9144000" cy="5214950"/>
          </a:xfrm>
          <a:prstGeom prst="rect">
            <a:avLst/>
          </a:prstGeom>
        </p:spPr>
        <p:txBody>
          <a:bodyPr vert="horz">
            <a:normAutofit/>
          </a:bodyPr>
          <a:lstStyle/>
          <a:p>
            <a:pPr marL="457200" marR="0" lvl="2" indent="-457200" algn="just" defTabSz="450850" rtl="0" eaLnBrk="1" fontAlgn="auto" latinLnBrk="0" hangingPunct="1">
              <a:lnSpc>
                <a:spcPct val="100000"/>
              </a:lnSpc>
              <a:spcBef>
                <a:spcPts val="350"/>
              </a:spcBef>
              <a:spcAft>
                <a:spcPts val="0"/>
              </a:spcAft>
              <a:buClr>
                <a:schemeClr val="accent2"/>
              </a:buClr>
              <a:buSzPct val="100000"/>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Personal Satisfaction</a:t>
            </a:r>
          </a:p>
          <a:p>
            <a:pPr marL="846138" marR="0" lvl="3" indent="-457200" algn="just" defTabSz="450850" rtl="0" eaLnBrk="1" fontAlgn="auto" latinLnBrk="0" hangingPunct="1">
              <a:lnSpc>
                <a:spcPct val="100000"/>
              </a:lnSpc>
              <a:spcBef>
                <a:spcPts val="350"/>
              </a:spcBef>
              <a:spcAft>
                <a:spcPts val="0"/>
              </a:spcAft>
              <a:buClr>
                <a:schemeClr val="accent2"/>
              </a:buClr>
              <a:buSzTx/>
              <a:buFont typeface="Wingdings 2"/>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This is because of two closely related phenomena: 	</a:t>
            </a:r>
          </a:p>
          <a:p>
            <a:pPr marL="846138" marR="0" lvl="3" indent="-457200" algn="just" defTabSz="450850" rtl="0" eaLnBrk="1" fontAlgn="auto" latinLnBrk="0" hangingPunct="1">
              <a:lnSpc>
                <a:spcPct val="100000"/>
              </a:lnSpc>
              <a:spcBef>
                <a:spcPts val="350"/>
              </a:spcBef>
              <a:spcAft>
                <a:spcPts val="0"/>
              </a:spcAft>
              <a:buClr>
                <a:schemeClr val="accent2"/>
              </a:buClr>
              <a:buSzTx/>
              <a:buFont typeface="Wingdings 2"/>
              <a:buNone/>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	(1) Participation in objective setting </a:t>
            </a:r>
          </a:p>
          <a:p>
            <a:pPr marL="846138" marR="0" lvl="3" indent="-457200" algn="just" defTabSz="450850" rtl="0" eaLnBrk="1" fontAlgn="auto" latinLnBrk="0" hangingPunct="1">
              <a:lnSpc>
                <a:spcPct val="100000"/>
              </a:lnSpc>
              <a:spcBef>
                <a:spcPts val="350"/>
              </a:spcBef>
              <a:spcAft>
                <a:spcPts val="0"/>
              </a:spcAft>
              <a:buClr>
                <a:schemeClr val="accent2"/>
              </a:buClr>
              <a:buSzTx/>
              <a:buFont typeface="Wingdings 2"/>
              <a:buNone/>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	(2) Rational performance appraisal.</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2" indent="-457200" algn="just" defTabSz="450850" rtl="0" eaLnBrk="1" fontAlgn="auto" latinLnBrk="0" hangingPunct="1">
              <a:lnSpc>
                <a:spcPct val="100000"/>
              </a:lnSpc>
              <a:spcBef>
                <a:spcPts val="350"/>
              </a:spcBef>
              <a:spcAft>
                <a:spcPts val="0"/>
              </a:spcAft>
              <a:buClr>
                <a:schemeClr val="accent2"/>
              </a:buClr>
              <a:buSzPct val="100000"/>
              <a:buFont typeface="Wingdings 2"/>
              <a:buChar char=""/>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2" indent="-457200" algn="just" defTabSz="450850" rtl="0" eaLnBrk="1" fontAlgn="auto" latinLnBrk="0" hangingPunct="1">
              <a:lnSpc>
                <a:spcPct val="100000"/>
              </a:lnSpc>
              <a:spcBef>
                <a:spcPts val="350"/>
              </a:spcBef>
              <a:spcAft>
                <a:spcPts val="0"/>
              </a:spcAft>
              <a:buClr>
                <a:schemeClr val="accent2"/>
              </a:buClr>
              <a:buSzPct val="100000"/>
              <a:buFont typeface="Wingdings 2"/>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Basis for Organizational Change</a:t>
            </a:r>
          </a:p>
          <a:p>
            <a:pPr marL="846138" marR="0" lvl="3" indent="-457200" algn="just" defTabSz="450850" rtl="0" eaLnBrk="1" fontAlgn="auto" latinLnBrk="0" hangingPunct="1">
              <a:lnSpc>
                <a:spcPct val="100000"/>
              </a:lnSpc>
              <a:spcBef>
                <a:spcPts val="350"/>
              </a:spcBef>
              <a:spcAft>
                <a:spcPts val="0"/>
              </a:spcAft>
              <a:buClr>
                <a:schemeClr val="accent2"/>
              </a:buClr>
              <a:buSzTx/>
              <a:buFont typeface="Wingdings 2"/>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MBO stimulates the changes, and provides  a framework and guidelines for planned change, enabling management to initiate, plan, direct and control the direction and speed of change.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5143536"/>
          </a:xfrm>
        </p:spPr>
        <p:txBody>
          <a:bodyPr>
            <a:normAutofit lnSpcReduction="10000"/>
          </a:bodyPr>
          <a:lstStyle/>
          <a:p>
            <a:pPr marL="457200" lvl="2" indent="-457200" algn="just" defTabSz="450850"/>
            <a:r>
              <a:rPr lang="en-US" sz="2000" b="1" dirty="0" smtClean="0"/>
              <a:t>Time and Cost</a:t>
            </a:r>
            <a:endParaRPr lang="en-US" sz="2400" b="1" dirty="0" smtClean="0"/>
          </a:p>
          <a:p>
            <a:pPr marL="846138" lvl="3" indent="-457200" algn="just" defTabSz="450850"/>
            <a:r>
              <a:rPr lang="en-US" sz="2100" dirty="0" smtClean="0"/>
              <a:t>It is not as simple as it looks to be.</a:t>
            </a:r>
          </a:p>
          <a:p>
            <a:pPr marL="846138" lvl="3" indent="-457200" algn="just" defTabSz="450850"/>
            <a:r>
              <a:rPr lang="en-US" sz="2100" dirty="0" smtClean="0"/>
              <a:t>It requires large amount of scarce resources like time of senior managers</a:t>
            </a:r>
          </a:p>
          <a:p>
            <a:pPr marL="846138" lvl="3" indent="-457200" algn="just" defTabSz="450850"/>
            <a:r>
              <a:rPr lang="en-US" sz="2100" dirty="0" smtClean="0"/>
              <a:t>It is something over and above some normal work</a:t>
            </a:r>
          </a:p>
          <a:p>
            <a:pPr marL="846138" lvl="3" indent="-457200" algn="just" defTabSz="450850"/>
            <a:r>
              <a:rPr lang="en-US" sz="2100" dirty="0" smtClean="0"/>
              <a:t>It also </a:t>
            </a:r>
            <a:r>
              <a:rPr lang="en-US" sz="2100" dirty="0" smtClean="0"/>
              <a:t>generates </a:t>
            </a:r>
            <a:r>
              <a:rPr lang="en-US" sz="2100" dirty="0" smtClean="0"/>
              <a:t>paper work as so many forms are need to be filled by both.</a:t>
            </a:r>
          </a:p>
          <a:p>
            <a:pPr marL="846138" lvl="3" indent="-457200" algn="just" defTabSz="450850"/>
            <a:r>
              <a:rPr lang="en-US" sz="2100" dirty="0" smtClean="0"/>
              <a:t>It creates only in the initial phase of MBO and organization over a period of time it may be disappear.</a:t>
            </a:r>
          </a:p>
          <a:p>
            <a:pPr marL="457200" lvl="2" indent="-457200" algn="just" defTabSz="450850"/>
            <a:r>
              <a:rPr lang="en-US" sz="2000" b="1" dirty="0" smtClean="0"/>
              <a:t>Failure to teach MBO philosophy</a:t>
            </a:r>
          </a:p>
          <a:p>
            <a:pPr marL="846138" lvl="3" indent="-457200" algn="just" defTabSz="450850"/>
            <a:r>
              <a:rPr lang="en-US" dirty="0" smtClean="0"/>
              <a:t>Managers fail to understand and appreciate the new approach by creating doubt in their mind like – </a:t>
            </a:r>
          </a:p>
          <a:p>
            <a:pPr marL="1246188" lvl="4" indent="-457200" algn="just" defTabSz="450850"/>
            <a:r>
              <a:rPr lang="en-US" dirty="0" smtClean="0"/>
              <a:t>What purpose it served by MBO?</a:t>
            </a:r>
          </a:p>
          <a:p>
            <a:pPr marL="1246188" lvl="4" indent="-457200" algn="just" defTabSz="450850"/>
            <a:r>
              <a:rPr lang="en-US" dirty="0" smtClean="0"/>
              <a:t>How the performance is to be appraised?</a:t>
            </a:r>
          </a:p>
          <a:p>
            <a:pPr marL="1246188" lvl="4" indent="-457200" algn="just" defTabSz="450850"/>
            <a:r>
              <a:rPr lang="en-US" dirty="0" smtClean="0"/>
              <a:t>How organization will benefit?</a:t>
            </a:r>
          </a:p>
          <a:p>
            <a:pPr marL="457200" lvl="2" indent="-457200" algn="just" defTabSz="450850">
              <a:buNone/>
            </a:pPr>
            <a:endParaRPr lang="en-US" sz="2400" dirty="0" smtClean="0"/>
          </a:p>
          <a:p>
            <a:endParaRPr lang="en-IN" dirty="0"/>
          </a:p>
        </p:txBody>
      </p:sp>
      <p:sp>
        <p:nvSpPr>
          <p:cNvPr id="3" name="Title 2"/>
          <p:cNvSpPr>
            <a:spLocks noGrp="1"/>
          </p:cNvSpPr>
          <p:nvPr>
            <p:ph type="title"/>
          </p:nvPr>
        </p:nvSpPr>
        <p:spPr>
          <a:xfrm>
            <a:off x="533400" y="76200"/>
            <a:ext cx="8229600" cy="1143000"/>
          </a:xfrm>
        </p:spPr>
        <p:txBody>
          <a:bodyPr/>
          <a:lstStyle/>
          <a:p>
            <a:r>
              <a:rPr lang="en-IN" dirty="0"/>
              <a:t>Limitation of MBO</a:t>
            </a:r>
          </a:p>
        </p:txBody>
      </p:sp>
    </p:spTree>
    <p:extLst>
      <p:ext uri="{BB962C8B-B14F-4D97-AF65-F5344CB8AC3E}">
        <p14:creationId xmlns:p14="http://schemas.microsoft.com/office/powerpoint/2010/main" xmlns="" val="33706287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4F901B-4C6F-450C-8BE7-BB8CD5182D94}"/>
</file>

<file path=customXml/itemProps2.xml><?xml version="1.0" encoding="utf-8"?>
<ds:datastoreItem xmlns:ds="http://schemas.openxmlformats.org/officeDocument/2006/customXml" ds:itemID="{E6B5AD6A-942D-4E3E-A7D8-82726DEE586D}"/>
</file>

<file path=customXml/itemProps3.xml><?xml version="1.0" encoding="utf-8"?>
<ds:datastoreItem xmlns:ds="http://schemas.openxmlformats.org/officeDocument/2006/customXml" ds:itemID="{6B73B263-EC34-4602-B405-54C26E7DB1BD}"/>
</file>

<file path=docProps/app.xml><?xml version="1.0" encoding="utf-8"?>
<Properties xmlns="http://schemas.openxmlformats.org/officeDocument/2006/extended-properties" xmlns:vt="http://schemas.openxmlformats.org/officeDocument/2006/docPropsVTypes">
  <Template>Concourse</Template>
  <TotalTime>79</TotalTime>
  <Words>516</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Management by objective</vt:lpstr>
      <vt:lpstr>Definition</vt:lpstr>
      <vt:lpstr>Need for MBO</vt:lpstr>
      <vt:lpstr>Assumption</vt:lpstr>
      <vt:lpstr>Slide 5</vt:lpstr>
      <vt:lpstr>                        Process of MBO</vt:lpstr>
      <vt:lpstr>Benefits of MBO</vt:lpstr>
      <vt:lpstr>Benefits of MBO</vt:lpstr>
      <vt:lpstr>Limitation of MBO</vt:lpstr>
      <vt:lpstr>Limitation of MBO</vt:lpstr>
      <vt:lpstr>Limitation of MBO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by objective</dc:title>
  <dc:creator>Vimi</dc:creator>
  <cp:lastModifiedBy>admin</cp:lastModifiedBy>
  <cp:revision>26</cp:revision>
  <dcterms:created xsi:type="dcterms:W3CDTF">2006-08-16T00:00:00Z</dcterms:created>
  <dcterms:modified xsi:type="dcterms:W3CDTF">2021-02-01T04:58:12Z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